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279" r:id="rId4"/>
    <p:sldId id="280" r:id="rId5"/>
    <p:sldId id="281" r:id="rId6"/>
    <p:sldId id="282" r:id="rId7"/>
    <p:sldId id="283" r:id="rId8"/>
    <p:sldId id="284" r:id="rId9"/>
    <p:sldId id="257" r:id="rId10"/>
    <p:sldId id="258" r:id="rId11"/>
    <p:sldId id="259" r:id="rId12"/>
    <p:sldId id="260" r:id="rId13"/>
    <p:sldId id="261" r:id="rId14"/>
    <p:sldId id="262" r:id="rId15"/>
    <p:sldId id="266" r:id="rId16"/>
    <p:sldId id="268" r:id="rId17"/>
    <p:sldId id="269" r:id="rId18"/>
    <p:sldId id="271" r:id="rId19"/>
    <p:sldId id="263" r:id="rId20"/>
    <p:sldId id="264" r:id="rId21"/>
    <p:sldId id="265" r:id="rId22"/>
    <p:sldId id="272" r:id="rId23"/>
    <p:sldId id="273" r:id="rId24"/>
    <p:sldId id="274" r:id="rId25"/>
    <p:sldId id="275" r:id="rId26"/>
    <p:sldId id="276" r:id="rId27"/>
    <p:sldId id="277" r:id="rId28"/>
    <p:sldId id="270"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54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5EE87E-652C-4920-976A-CF03816BCAF5}" type="doc">
      <dgm:prSet loTypeId="urn:microsoft.com/office/officeart/2005/8/layout/hierarchy4" loCatId="hierarchy" qsTypeId="urn:microsoft.com/office/officeart/2005/8/quickstyle/3d2" qsCatId="3D" csTypeId="urn:microsoft.com/office/officeart/2005/8/colors/accent3_4" csCatId="accent3" phldr="1"/>
      <dgm:spPr/>
      <dgm:t>
        <a:bodyPr/>
        <a:lstStyle/>
        <a:p>
          <a:endParaRPr lang="en-US"/>
        </a:p>
      </dgm:t>
    </dgm:pt>
    <dgm:pt modelId="{94A01B1C-2D66-447D-9CEA-89E4EB83B672}">
      <dgm:prSet phldrT="[Text]"/>
      <dgm:spPr/>
      <dgm:t>
        <a:bodyPr/>
        <a:lstStyle/>
        <a:p>
          <a:r>
            <a:rPr lang="en-GB" dirty="0" smtClean="0"/>
            <a:t>Kingdom </a:t>
          </a:r>
          <a:r>
            <a:rPr lang="en-GB" dirty="0" err="1" smtClean="0"/>
            <a:t>Plantae</a:t>
          </a:r>
          <a:endParaRPr lang="en-US" dirty="0"/>
        </a:p>
      </dgm:t>
    </dgm:pt>
    <dgm:pt modelId="{086D01D4-BD80-4C61-B640-810A57C92F85}" type="parTrans" cxnId="{9675E598-207C-4773-8F9B-77B5758D7092}">
      <dgm:prSet/>
      <dgm:spPr/>
      <dgm:t>
        <a:bodyPr/>
        <a:lstStyle/>
        <a:p>
          <a:endParaRPr lang="en-US"/>
        </a:p>
      </dgm:t>
    </dgm:pt>
    <dgm:pt modelId="{B8731F31-C184-4F9C-A296-03DC64B2C134}" type="sibTrans" cxnId="{9675E598-207C-4773-8F9B-77B5758D7092}">
      <dgm:prSet/>
      <dgm:spPr/>
      <dgm:t>
        <a:bodyPr/>
        <a:lstStyle/>
        <a:p>
          <a:endParaRPr lang="en-US"/>
        </a:p>
      </dgm:t>
    </dgm:pt>
    <dgm:pt modelId="{89314A0E-AD53-4195-A008-EDBD55B9F659}">
      <dgm:prSet phldrT="[Text]"/>
      <dgm:spPr/>
      <dgm:t>
        <a:bodyPr vert="vert"/>
        <a:lstStyle/>
        <a:p>
          <a:r>
            <a:rPr lang="en-GB" dirty="0" smtClean="0"/>
            <a:t>Phylum</a:t>
          </a:r>
        </a:p>
        <a:p>
          <a:r>
            <a:rPr lang="en-GB" dirty="0" smtClean="0"/>
            <a:t> </a:t>
          </a:r>
          <a:r>
            <a:rPr lang="en-GB" dirty="0" err="1" smtClean="0"/>
            <a:t>bryophyta</a:t>
          </a:r>
          <a:endParaRPr lang="en-US" dirty="0"/>
        </a:p>
      </dgm:t>
    </dgm:pt>
    <dgm:pt modelId="{F21FAB41-CC53-4912-A142-787B7B2B73CA}" type="parTrans" cxnId="{9460F230-6324-48D8-A529-13F61B4D0FCA}">
      <dgm:prSet/>
      <dgm:spPr/>
      <dgm:t>
        <a:bodyPr/>
        <a:lstStyle/>
        <a:p>
          <a:endParaRPr lang="en-US"/>
        </a:p>
      </dgm:t>
    </dgm:pt>
    <dgm:pt modelId="{D0AB10ED-C6E9-4A23-AFA3-01EF3830FEFC}" type="sibTrans" cxnId="{9460F230-6324-48D8-A529-13F61B4D0FCA}">
      <dgm:prSet/>
      <dgm:spPr/>
      <dgm:t>
        <a:bodyPr/>
        <a:lstStyle/>
        <a:p>
          <a:endParaRPr lang="en-US"/>
        </a:p>
      </dgm:t>
    </dgm:pt>
    <dgm:pt modelId="{88000B65-1F52-41EA-9AE1-4836B22495C9}">
      <dgm:prSet phldrT="[Text]"/>
      <dgm:spPr/>
      <dgm:t>
        <a:bodyPr vert="vert"/>
        <a:lstStyle/>
        <a:p>
          <a:r>
            <a:rPr lang="en-GB" dirty="0" smtClean="0"/>
            <a:t>Phylum </a:t>
          </a:r>
          <a:r>
            <a:rPr lang="en-GB" dirty="0" err="1" smtClean="0"/>
            <a:t>coniferophyta</a:t>
          </a:r>
          <a:endParaRPr lang="en-US" dirty="0"/>
        </a:p>
      </dgm:t>
    </dgm:pt>
    <dgm:pt modelId="{6311A408-2C0C-41F3-9F08-8A1B1774EA7C}" type="parTrans" cxnId="{F80B035A-82A3-450A-A456-66005E1B586C}">
      <dgm:prSet/>
      <dgm:spPr/>
      <dgm:t>
        <a:bodyPr/>
        <a:lstStyle/>
        <a:p>
          <a:endParaRPr lang="en-US"/>
        </a:p>
      </dgm:t>
    </dgm:pt>
    <dgm:pt modelId="{1EFFE606-3D9C-4742-A199-76C540DD8110}" type="sibTrans" cxnId="{F80B035A-82A3-450A-A456-66005E1B586C}">
      <dgm:prSet/>
      <dgm:spPr/>
      <dgm:t>
        <a:bodyPr/>
        <a:lstStyle/>
        <a:p>
          <a:endParaRPr lang="en-US"/>
        </a:p>
      </dgm:t>
    </dgm:pt>
    <dgm:pt modelId="{683EA552-F232-4180-BFBE-FB5F49909D78}">
      <dgm:prSet phldrT="[Text]"/>
      <dgm:spPr/>
      <dgm:t>
        <a:bodyPr vert="vert"/>
        <a:lstStyle/>
        <a:p>
          <a:r>
            <a:rPr lang="en-GB" dirty="0" smtClean="0"/>
            <a:t>Phylum </a:t>
          </a:r>
          <a:r>
            <a:rPr lang="en-GB" dirty="0" err="1" smtClean="0"/>
            <a:t>angiospermophyta</a:t>
          </a:r>
          <a:endParaRPr lang="en-US" b="0" dirty="0"/>
        </a:p>
      </dgm:t>
    </dgm:pt>
    <dgm:pt modelId="{823AF29E-CFA0-4094-95F2-1E011E3E6510}" type="parTrans" cxnId="{9E53489E-40B3-475F-9C26-588C031D1CF9}">
      <dgm:prSet/>
      <dgm:spPr/>
      <dgm:t>
        <a:bodyPr/>
        <a:lstStyle/>
        <a:p>
          <a:endParaRPr lang="en-US"/>
        </a:p>
      </dgm:t>
    </dgm:pt>
    <dgm:pt modelId="{6CB8AC2E-1AC7-4A4E-81A5-2C33DFA12B72}" type="sibTrans" cxnId="{9E53489E-40B3-475F-9C26-588C031D1CF9}">
      <dgm:prSet/>
      <dgm:spPr/>
      <dgm:t>
        <a:bodyPr/>
        <a:lstStyle/>
        <a:p>
          <a:endParaRPr lang="en-US"/>
        </a:p>
      </dgm:t>
    </dgm:pt>
    <dgm:pt modelId="{C3ECBAEB-265A-4A0C-94AC-1054ADE66F88}">
      <dgm:prSet phldrT="[Text]"/>
      <dgm:spPr/>
      <dgm:t>
        <a:bodyPr vert="vert"/>
        <a:lstStyle/>
        <a:p>
          <a:r>
            <a:rPr lang="en-GB" dirty="0" smtClean="0"/>
            <a:t>Phylum </a:t>
          </a:r>
          <a:r>
            <a:rPr lang="en-GB" dirty="0" err="1" smtClean="0"/>
            <a:t>filicinophyta</a:t>
          </a:r>
          <a:endParaRPr lang="en-US" dirty="0"/>
        </a:p>
      </dgm:t>
    </dgm:pt>
    <dgm:pt modelId="{A770B0BA-5DFC-4837-9513-3AD67BF8A02C}" type="parTrans" cxnId="{8A586B55-6CFA-4332-806D-9EB4D9099657}">
      <dgm:prSet/>
      <dgm:spPr/>
      <dgm:t>
        <a:bodyPr/>
        <a:lstStyle/>
        <a:p>
          <a:endParaRPr lang="en-GB"/>
        </a:p>
      </dgm:t>
    </dgm:pt>
    <dgm:pt modelId="{C1444CF7-382D-406D-BA64-D3CD6554A87D}" type="sibTrans" cxnId="{8A586B55-6CFA-4332-806D-9EB4D9099657}">
      <dgm:prSet/>
      <dgm:spPr/>
      <dgm:t>
        <a:bodyPr/>
        <a:lstStyle/>
        <a:p>
          <a:endParaRPr lang="en-GB"/>
        </a:p>
      </dgm:t>
    </dgm:pt>
    <dgm:pt modelId="{2DC9D352-506B-4210-99EB-B982A738EBA0}" type="pres">
      <dgm:prSet presAssocID="{115EE87E-652C-4920-976A-CF03816BCAF5}" presName="Name0" presStyleCnt="0">
        <dgm:presLayoutVars>
          <dgm:chPref val="1"/>
          <dgm:dir/>
          <dgm:animOne val="branch"/>
          <dgm:animLvl val="lvl"/>
          <dgm:resizeHandles/>
        </dgm:presLayoutVars>
      </dgm:prSet>
      <dgm:spPr/>
      <dgm:t>
        <a:bodyPr/>
        <a:lstStyle/>
        <a:p>
          <a:endParaRPr lang="en-US"/>
        </a:p>
      </dgm:t>
    </dgm:pt>
    <dgm:pt modelId="{4D1F5A76-D2E8-44AA-A2C4-FDDB44335C44}" type="pres">
      <dgm:prSet presAssocID="{94A01B1C-2D66-447D-9CEA-89E4EB83B672}" presName="vertOne" presStyleCnt="0"/>
      <dgm:spPr/>
    </dgm:pt>
    <dgm:pt modelId="{B79CE61A-FCD5-414A-9994-ABDE417E6457}" type="pres">
      <dgm:prSet presAssocID="{94A01B1C-2D66-447D-9CEA-89E4EB83B672}" presName="txOne" presStyleLbl="node0" presStyleIdx="0" presStyleCnt="1" custFlipVert="0" custScaleY="65592">
        <dgm:presLayoutVars>
          <dgm:chPref val="3"/>
        </dgm:presLayoutVars>
      </dgm:prSet>
      <dgm:spPr/>
      <dgm:t>
        <a:bodyPr/>
        <a:lstStyle/>
        <a:p>
          <a:endParaRPr lang="en-US"/>
        </a:p>
      </dgm:t>
    </dgm:pt>
    <dgm:pt modelId="{B001C7BC-ED90-4E87-84B1-785F2C679C61}" type="pres">
      <dgm:prSet presAssocID="{94A01B1C-2D66-447D-9CEA-89E4EB83B672}" presName="parTransOne" presStyleCnt="0"/>
      <dgm:spPr/>
    </dgm:pt>
    <dgm:pt modelId="{A37CE496-5C7F-4984-9097-5BB061B5BCBD}" type="pres">
      <dgm:prSet presAssocID="{94A01B1C-2D66-447D-9CEA-89E4EB83B672}" presName="horzOne" presStyleCnt="0"/>
      <dgm:spPr/>
    </dgm:pt>
    <dgm:pt modelId="{A820DFB2-AD8D-4E22-811F-B0276FCE38C8}" type="pres">
      <dgm:prSet presAssocID="{89314A0E-AD53-4195-A008-EDBD55B9F659}" presName="vertTwo" presStyleCnt="0"/>
      <dgm:spPr/>
    </dgm:pt>
    <dgm:pt modelId="{7A6DF797-86B3-479D-967F-35F753F30BF2}" type="pres">
      <dgm:prSet presAssocID="{89314A0E-AD53-4195-A008-EDBD55B9F659}" presName="txTwo" presStyleLbl="node2" presStyleIdx="0" presStyleCnt="4" custLinFactNeighborX="-69" custLinFactNeighborY="2099">
        <dgm:presLayoutVars>
          <dgm:chPref val="3"/>
        </dgm:presLayoutVars>
      </dgm:prSet>
      <dgm:spPr/>
      <dgm:t>
        <a:bodyPr/>
        <a:lstStyle/>
        <a:p>
          <a:endParaRPr lang="en-US"/>
        </a:p>
      </dgm:t>
    </dgm:pt>
    <dgm:pt modelId="{9679EF1B-F772-4F2D-83E1-378BD1AEAE71}" type="pres">
      <dgm:prSet presAssocID="{89314A0E-AD53-4195-A008-EDBD55B9F659}" presName="horzTwo" presStyleCnt="0"/>
      <dgm:spPr/>
    </dgm:pt>
    <dgm:pt modelId="{C092A51F-532F-475F-9719-23119A367E47}" type="pres">
      <dgm:prSet presAssocID="{D0AB10ED-C6E9-4A23-AFA3-01EF3830FEFC}" presName="sibSpaceTwo" presStyleCnt="0"/>
      <dgm:spPr/>
    </dgm:pt>
    <dgm:pt modelId="{803A3E6F-1DB4-49F3-86F7-2D4042C7B2CD}" type="pres">
      <dgm:prSet presAssocID="{C3ECBAEB-265A-4A0C-94AC-1054ADE66F88}" presName="vertTwo" presStyleCnt="0"/>
      <dgm:spPr/>
    </dgm:pt>
    <dgm:pt modelId="{7BA09B5C-3EB4-4ADF-A552-6AF583C86279}" type="pres">
      <dgm:prSet presAssocID="{C3ECBAEB-265A-4A0C-94AC-1054ADE66F88}" presName="txTwo" presStyleLbl="node2" presStyleIdx="1" presStyleCnt="4">
        <dgm:presLayoutVars>
          <dgm:chPref val="3"/>
        </dgm:presLayoutVars>
      </dgm:prSet>
      <dgm:spPr/>
      <dgm:t>
        <a:bodyPr/>
        <a:lstStyle/>
        <a:p>
          <a:endParaRPr lang="en-US"/>
        </a:p>
      </dgm:t>
    </dgm:pt>
    <dgm:pt modelId="{F98671C9-0B80-437D-83E6-07CD6D90B473}" type="pres">
      <dgm:prSet presAssocID="{C3ECBAEB-265A-4A0C-94AC-1054ADE66F88}" presName="horzTwo" presStyleCnt="0"/>
      <dgm:spPr/>
    </dgm:pt>
    <dgm:pt modelId="{09C5F509-21EE-467D-B115-C35AA0A4B266}" type="pres">
      <dgm:prSet presAssocID="{C1444CF7-382D-406D-BA64-D3CD6554A87D}" presName="sibSpaceTwo" presStyleCnt="0"/>
      <dgm:spPr/>
    </dgm:pt>
    <dgm:pt modelId="{5FF5CEE6-3F6C-4E1D-9CF9-A0B763D3E587}" type="pres">
      <dgm:prSet presAssocID="{88000B65-1F52-41EA-9AE1-4836B22495C9}" presName="vertTwo" presStyleCnt="0"/>
      <dgm:spPr/>
    </dgm:pt>
    <dgm:pt modelId="{4D99EB6E-42E6-4B17-8892-0F56D1FA3260}" type="pres">
      <dgm:prSet presAssocID="{88000B65-1F52-41EA-9AE1-4836B22495C9}" presName="txTwo" presStyleLbl="node2" presStyleIdx="2" presStyleCnt="4">
        <dgm:presLayoutVars>
          <dgm:chPref val="3"/>
        </dgm:presLayoutVars>
      </dgm:prSet>
      <dgm:spPr/>
      <dgm:t>
        <a:bodyPr/>
        <a:lstStyle/>
        <a:p>
          <a:endParaRPr lang="en-US"/>
        </a:p>
      </dgm:t>
    </dgm:pt>
    <dgm:pt modelId="{A76494A7-FFD9-47D0-BA13-D0B91782CA1B}" type="pres">
      <dgm:prSet presAssocID="{88000B65-1F52-41EA-9AE1-4836B22495C9}" presName="horzTwo" presStyleCnt="0"/>
      <dgm:spPr/>
    </dgm:pt>
    <dgm:pt modelId="{C7A50211-B9D7-418B-B20E-362CEA2D294A}" type="pres">
      <dgm:prSet presAssocID="{1EFFE606-3D9C-4742-A199-76C540DD8110}" presName="sibSpaceTwo" presStyleCnt="0"/>
      <dgm:spPr/>
    </dgm:pt>
    <dgm:pt modelId="{4FCF25C7-7ABD-40CA-B77F-915B30D26E71}" type="pres">
      <dgm:prSet presAssocID="{683EA552-F232-4180-BFBE-FB5F49909D78}" presName="vertTwo" presStyleCnt="0"/>
      <dgm:spPr/>
    </dgm:pt>
    <dgm:pt modelId="{0F3F5445-C2C3-4CFC-AB0D-6AD500C6EF22}" type="pres">
      <dgm:prSet presAssocID="{683EA552-F232-4180-BFBE-FB5F49909D78}" presName="txTwo" presStyleLbl="node2" presStyleIdx="3" presStyleCnt="4">
        <dgm:presLayoutVars>
          <dgm:chPref val="3"/>
        </dgm:presLayoutVars>
      </dgm:prSet>
      <dgm:spPr/>
      <dgm:t>
        <a:bodyPr/>
        <a:lstStyle/>
        <a:p>
          <a:endParaRPr lang="en-US"/>
        </a:p>
      </dgm:t>
    </dgm:pt>
    <dgm:pt modelId="{8D63C8C8-71EF-4425-8250-3D2F1DF8951F}" type="pres">
      <dgm:prSet presAssocID="{683EA552-F232-4180-BFBE-FB5F49909D78}" presName="horzTwo" presStyleCnt="0"/>
      <dgm:spPr/>
    </dgm:pt>
  </dgm:ptLst>
  <dgm:cxnLst>
    <dgm:cxn modelId="{40722C70-27EA-4DCA-AC7E-E741C3047B02}" type="presOf" srcId="{94A01B1C-2D66-447D-9CEA-89E4EB83B672}" destId="{B79CE61A-FCD5-414A-9994-ABDE417E6457}" srcOrd="0" destOrd="0" presId="urn:microsoft.com/office/officeart/2005/8/layout/hierarchy4"/>
    <dgm:cxn modelId="{9460F230-6324-48D8-A529-13F61B4D0FCA}" srcId="{94A01B1C-2D66-447D-9CEA-89E4EB83B672}" destId="{89314A0E-AD53-4195-A008-EDBD55B9F659}" srcOrd="0" destOrd="0" parTransId="{F21FAB41-CC53-4912-A142-787B7B2B73CA}" sibTransId="{D0AB10ED-C6E9-4A23-AFA3-01EF3830FEFC}"/>
    <dgm:cxn modelId="{10D9A31D-4589-450C-818C-6E387B5B30B1}" type="presOf" srcId="{115EE87E-652C-4920-976A-CF03816BCAF5}" destId="{2DC9D352-506B-4210-99EB-B982A738EBA0}" srcOrd="0" destOrd="0" presId="urn:microsoft.com/office/officeart/2005/8/layout/hierarchy4"/>
    <dgm:cxn modelId="{0359FC3A-8B4F-4317-95A3-8762FA40E312}" type="presOf" srcId="{89314A0E-AD53-4195-A008-EDBD55B9F659}" destId="{7A6DF797-86B3-479D-967F-35F753F30BF2}" srcOrd="0" destOrd="0" presId="urn:microsoft.com/office/officeart/2005/8/layout/hierarchy4"/>
    <dgm:cxn modelId="{1527322B-650E-46E0-840E-AF9A2D381E62}" type="presOf" srcId="{C3ECBAEB-265A-4A0C-94AC-1054ADE66F88}" destId="{7BA09B5C-3EB4-4ADF-A552-6AF583C86279}" srcOrd="0" destOrd="0" presId="urn:microsoft.com/office/officeart/2005/8/layout/hierarchy4"/>
    <dgm:cxn modelId="{8A586B55-6CFA-4332-806D-9EB4D9099657}" srcId="{94A01B1C-2D66-447D-9CEA-89E4EB83B672}" destId="{C3ECBAEB-265A-4A0C-94AC-1054ADE66F88}" srcOrd="1" destOrd="0" parTransId="{A770B0BA-5DFC-4837-9513-3AD67BF8A02C}" sibTransId="{C1444CF7-382D-406D-BA64-D3CD6554A87D}"/>
    <dgm:cxn modelId="{4F0C458F-332D-4C9E-84A8-7D74321B1354}" type="presOf" srcId="{683EA552-F232-4180-BFBE-FB5F49909D78}" destId="{0F3F5445-C2C3-4CFC-AB0D-6AD500C6EF22}" srcOrd="0" destOrd="0" presId="urn:microsoft.com/office/officeart/2005/8/layout/hierarchy4"/>
    <dgm:cxn modelId="{9E53489E-40B3-475F-9C26-588C031D1CF9}" srcId="{94A01B1C-2D66-447D-9CEA-89E4EB83B672}" destId="{683EA552-F232-4180-BFBE-FB5F49909D78}" srcOrd="3" destOrd="0" parTransId="{823AF29E-CFA0-4094-95F2-1E011E3E6510}" sibTransId="{6CB8AC2E-1AC7-4A4E-81A5-2C33DFA12B72}"/>
    <dgm:cxn modelId="{F80B035A-82A3-450A-A456-66005E1B586C}" srcId="{94A01B1C-2D66-447D-9CEA-89E4EB83B672}" destId="{88000B65-1F52-41EA-9AE1-4836B22495C9}" srcOrd="2" destOrd="0" parTransId="{6311A408-2C0C-41F3-9F08-8A1B1774EA7C}" sibTransId="{1EFFE606-3D9C-4742-A199-76C540DD8110}"/>
    <dgm:cxn modelId="{9675E598-207C-4773-8F9B-77B5758D7092}" srcId="{115EE87E-652C-4920-976A-CF03816BCAF5}" destId="{94A01B1C-2D66-447D-9CEA-89E4EB83B672}" srcOrd="0" destOrd="0" parTransId="{086D01D4-BD80-4C61-B640-810A57C92F85}" sibTransId="{B8731F31-C184-4F9C-A296-03DC64B2C134}"/>
    <dgm:cxn modelId="{D1858CA8-85CD-4677-806E-5F73421785D3}" type="presOf" srcId="{88000B65-1F52-41EA-9AE1-4836B22495C9}" destId="{4D99EB6E-42E6-4B17-8892-0F56D1FA3260}" srcOrd="0" destOrd="0" presId="urn:microsoft.com/office/officeart/2005/8/layout/hierarchy4"/>
    <dgm:cxn modelId="{C7DB8EE4-8E44-4F29-A5A3-5B67D284EDD2}" type="presParOf" srcId="{2DC9D352-506B-4210-99EB-B982A738EBA0}" destId="{4D1F5A76-D2E8-44AA-A2C4-FDDB44335C44}" srcOrd="0" destOrd="0" presId="urn:microsoft.com/office/officeart/2005/8/layout/hierarchy4"/>
    <dgm:cxn modelId="{8E903DCF-B008-445E-B439-F8F9C045E3C3}" type="presParOf" srcId="{4D1F5A76-D2E8-44AA-A2C4-FDDB44335C44}" destId="{B79CE61A-FCD5-414A-9994-ABDE417E6457}" srcOrd="0" destOrd="0" presId="urn:microsoft.com/office/officeart/2005/8/layout/hierarchy4"/>
    <dgm:cxn modelId="{C832606E-F286-4AA8-8ECE-7F71DF115C3B}" type="presParOf" srcId="{4D1F5A76-D2E8-44AA-A2C4-FDDB44335C44}" destId="{B001C7BC-ED90-4E87-84B1-785F2C679C61}" srcOrd="1" destOrd="0" presId="urn:microsoft.com/office/officeart/2005/8/layout/hierarchy4"/>
    <dgm:cxn modelId="{BB27ECE3-7DD3-428E-9AE3-2DE856A97B1B}" type="presParOf" srcId="{4D1F5A76-D2E8-44AA-A2C4-FDDB44335C44}" destId="{A37CE496-5C7F-4984-9097-5BB061B5BCBD}" srcOrd="2" destOrd="0" presId="urn:microsoft.com/office/officeart/2005/8/layout/hierarchy4"/>
    <dgm:cxn modelId="{D71A6AC1-B9DB-48FB-8BBC-122140CFFD60}" type="presParOf" srcId="{A37CE496-5C7F-4984-9097-5BB061B5BCBD}" destId="{A820DFB2-AD8D-4E22-811F-B0276FCE38C8}" srcOrd="0" destOrd="0" presId="urn:microsoft.com/office/officeart/2005/8/layout/hierarchy4"/>
    <dgm:cxn modelId="{A541C441-6EAC-4B06-B43E-3DDFB2BDE115}" type="presParOf" srcId="{A820DFB2-AD8D-4E22-811F-B0276FCE38C8}" destId="{7A6DF797-86B3-479D-967F-35F753F30BF2}" srcOrd="0" destOrd="0" presId="urn:microsoft.com/office/officeart/2005/8/layout/hierarchy4"/>
    <dgm:cxn modelId="{EF90646E-B136-45A5-B847-2CD18D8C267A}" type="presParOf" srcId="{A820DFB2-AD8D-4E22-811F-B0276FCE38C8}" destId="{9679EF1B-F772-4F2D-83E1-378BD1AEAE71}" srcOrd="1" destOrd="0" presId="urn:microsoft.com/office/officeart/2005/8/layout/hierarchy4"/>
    <dgm:cxn modelId="{0B2C0532-A1DC-4242-8775-F8AC1A32A9BA}" type="presParOf" srcId="{A37CE496-5C7F-4984-9097-5BB061B5BCBD}" destId="{C092A51F-532F-475F-9719-23119A367E47}" srcOrd="1" destOrd="0" presId="urn:microsoft.com/office/officeart/2005/8/layout/hierarchy4"/>
    <dgm:cxn modelId="{AA03F74A-E6E2-4DD9-9F70-5BDA9BA953E9}" type="presParOf" srcId="{A37CE496-5C7F-4984-9097-5BB061B5BCBD}" destId="{803A3E6F-1DB4-49F3-86F7-2D4042C7B2CD}" srcOrd="2" destOrd="0" presId="urn:microsoft.com/office/officeart/2005/8/layout/hierarchy4"/>
    <dgm:cxn modelId="{38335D0F-0546-49E8-AB99-253CE535FFC5}" type="presParOf" srcId="{803A3E6F-1DB4-49F3-86F7-2D4042C7B2CD}" destId="{7BA09B5C-3EB4-4ADF-A552-6AF583C86279}" srcOrd="0" destOrd="0" presId="urn:microsoft.com/office/officeart/2005/8/layout/hierarchy4"/>
    <dgm:cxn modelId="{5547F6B6-C8E7-4704-B039-0365CF3767FE}" type="presParOf" srcId="{803A3E6F-1DB4-49F3-86F7-2D4042C7B2CD}" destId="{F98671C9-0B80-437D-83E6-07CD6D90B473}" srcOrd="1" destOrd="0" presId="urn:microsoft.com/office/officeart/2005/8/layout/hierarchy4"/>
    <dgm:cxn modelId="{016037FA-28CB-412E-B41A-89CD0C0CFCA1}" type="presParOf" srcId="{A37CE496-5C7F-4984-9097-5BB061B5BCBD}" destId="{09C5F509-21EE-467D-B115-C35AA0A4B266}" srcOrd="3" destOrd="0" presId="urn:microsoft.com/office/officeart/2005/8/layout/hierarchy4"/>
    <dgm:cxn modelId="{30FCF84D-D287-4328-9AE6-7F320A8E93A3}" type="presParOf" srcId="{A37CE496-5C7F-4984-9097-5BB061B5BCBD}" destId="{5FF5CEE6-3F6C-4E1D-9CF9-A0B763D3E587}" srcOrd="4" destOrd="0" presId="urn:microsoft.com/office/officeart/2005/8/layout/hierarchy4"/>
    <dgm:cxn modelId="{FFD07632-27CC-47D1-914C-B84179B2309F}" type="presParOf" srcId="{5FF5CEE6-3F6C-4E1D-9CF9-A0B763D3E587}" destId="{4D99EB6E-42E6-4B17-8892-0F56D1FA3260}" srcOrd="0" destOrd="0" presId="urn:microsoft.com/office/officeart/2005/8/layout/hierarchy4"/>
    <dgm:cxn modelId="{24DFA8FC-23D5-4161-9687-7CBE72AA4F79}" type="presParOf" srcId="{5FF5CEE6-3F6C-4E1D-9CF9-A0B763D3E587}" destId="{A76494A7-FFD9-47D0-BA13-D0B91782CA1B}" srcOrd="1" destOrd="0" presId="urn:microsoft.com/office/officeart/2005/8/layout/hierarchy4"/>
    <dgm:cxn modelId="{0A8114FA-F5E2-4994-BFB5-BFA9B8BD2D8B}" type="presParOf" srcId="{A37CE496-5C7F-4984-9097-5BB061B5BCBD}" destId="{C7A50211-B9D7-418B-B20E-362CEA2D294A}" srcOrd="5" destOrd="0" presId="urn:microsoft.com/office/officeart/2005/8/layout/hierarchy4"/>
    <dgm:cxn modelId="{6C068E27-F7B7-4701-ADDC-C191A0B98E22}" type="presParOf" srcId="{A37CE496-5C7F-4984-9097-5BB061B5BCBD}" destId="{4FCF25C7-7ABD-40CA-B77F-915B30D26E71}" srcOrd="6" destOrd="0" presId="urn:microsoft.com/office/officeart/2005/8/layout/hierarchy4"/>
    <dgm:cxn modelId="{9EF88275-7F4D-4A97-9B6D-6E468DD8DCF9}" type="presParOf" srcId="{4FCF25C7-7ABD-40CA-B77F-915B30D26E71}" destId="{0F3F5445-C2C3-4CFC-AB0D-6AD500C6EF22}" srcOrd="0" destOrd="0" presId="urn:microsoft.com/office/officeart/2005/8/layout/hierarchy4"/>
    <dgm:cxn modelId="{B3631582-C63D-4064-8954-6E2532367F01}" type="presParOf" srcId="{4FCF25C7-7ABD-40CA-B77F-915B30D26E71}" destId="{8D63C8C8-71EF-4425-8250-3D2F1DF8951F}"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5EE87E-652C-4920-976A-CF03816BCAF5}" type="doc">
      <dgm:prSet loTypeId="urn:microsoft.com/office/officeart/2005/8/layout/hierarchy4" loCatId="hierarchy" qsTypeId="urn:microsoft.com/office/officeart/2005/8/quickstyle/3d2" qsCatId="3D" csTypeId="urn:microsoft.com/office/officeart/2005/8/colors/accent3_4" csCatId="accent3" phldr="1"/>
      <dgm:spPr/>
      <dgm:t>
        <a:bodyPr/>
        <a:lstStyle/>
        <a:p>
          <a:endParaRPr lang="en-US"/>
        </a:p>
      </dgm:t>
    </dgm:pt>
    <dgm:pt modelId="{94A01B1C-2D66-447D-9CEA-89E4EB83B672}">
      <dgm:prSet phldrT="[Text]"/>
      <dgm:spPr/>
      <dgm:t>
        <a:bodyPr/>
        <a:lstStyle/>
        <a:p>
          <a:r>
            <a:rPr lang="en-GB" dirty="0" smtClean="0"/>
            <a:t>Kingdom </a:t>
          </a:r>
          <a:r>
            <a:rPr lang="en-GB" dirty="0" err="1" smtClean="0"/>
            <a:t>Plantae</a:t>
          </a:r>
          <a:endParaRPr lang="en-US" dirty="0"/>
        </a:p>
      </dgm:t>
    </dgm:pt>
    <dgm:pt modelId="{086D01D4-BD80-4C61-B640-810A57C92F85}" type="parTrans" cxnId="{9675E598-207C-4773-8F9B-77B5758D7092}">
      <dgm:prSet/>
      <dgm:spPr/>
      <dgm:t>
        <a:bodyPr/>
        <a:lstStyle/>
        <a:p>
          <a:endParaRPr lang="en-US"/>
        </a:p>
      </dgm:t>
    </dgm:pt>
    <dgm:pt modelId="{B8731F31-C184-4F9C-A296-03DC64B2C134}" type="sibTrans" cxnId="{9675E598-207C-4773-8F9B-77B5758D7092}">
      <dgm:prSet/>
      <dgm:spPr/>
      <dgm:t>
        <a:bodyPr/>
        <a:lstStyle/>
        <a:p>
          <a:endParaRPr lang="en-US"/>
        </a:p>
      </dgm:t>
    </dgm:pt>
    <dgm:pt modelId="{2DC9D352-506B-4210-99EB-B982A738EBA0}" type="pres">
      <dgm:prSet presAssocID="{115EE87E-652C-4920-976A-CF03816BCAF5}" presName="Name0" presStyleCnt="0">
        <dgm:presLayoutVars>
          <dgm:chPref val="1"/>
          <dgm:dir/>
          <dgm:animOne val="branch"/>
          <dgm:animLvl val="lvl"/>
          <dgm:resizeHandles/>
        </dgm:presLayoutVars>
      </dgm:prSet>
      <dgm:spPr/>
      <dgm:t>
        <a:bodyPr/>
        <a:lstStyle/>
        <a:p>
          <a:endParaRPr lang="en-US"/>
        </a:p>
      </dgm:t>
    </dgm:pt>
    <dgm:pt modelId="{4D1F5A76-D2E8-44AA-A2C4-FDDB44335C44}" type="pres">
      <dgm:prSet presAssocID="{94A01B1C-2D66-447D-9CEA-89E4EB83B672}" presName="vertOne" presStyleCnt="0"/>
      <dgm:spPr/>
    </dgm:pt>
    <dgm:pt modelId="{B79CE61A-FCD5-414A-9994-ABDE417E6457}" type="pres">
      <dgm:prSet presAssocID="{94A01B1C-2D66-447D-9CEA-89E4EB83B672}" presName="txOne" presStyleLbl="node0" presStyleIdx="0" presStyleCnt="1" custFlipVert="0" custScaleY="100000" custLinFactNeighborY="-36360">
        <dgm:presLayoutVars>
          <dgm:chPref val="3"/>
        </dgm:presLayoutVars>
      </dgm:prSet>
      <dgm:spPr/>
      <dgm:t>
        <a:bodyPr/>
        <a:lstStyle/>
        <a:p>
          <a:endParaRPr lang="en-US"/>
        </a:p>
      </dgm:t>
    </dgm:pt>
    <dgm:pt modelId="{A37CE496-5C7F-4984-9097-5BB061B5BCBD}" type="pres">
      <dgm:prSet presAssocID="{94A01B1C-2D66-447D-9CEA-89E4EB83B672}" presName="horzOne" presStyleCnt="0"/>
      <dgm:spPr/>
    </dgm:pt>
  </dgm:ptLst>
  <dgm:cxnLst>
    <dgm:cxn modelId="{7987394B-4FAE-4EEB-8094-CF1F5ADD9DB1}" type="presOf" srcId="{115EE87E-652C-4920-976A-CF03816BCAF5}" destId="{2DC9D352-506B-4210-99EB-B982A738EBA0}" srcOrd="0" destOrd="0" presId="urn:microsoft.com/office/officeart/2005/8/layout/hierarchy4"/>
    <dgm:cxn modelId="{1CDC98E4-BE03-492A-B4A3-FAEEE12052FE}" type="presOf" srcId="{94A01B1C-2D66-447D-9CEA-89E4EB83B672}" destId="{B79CE61A-FCD5-414A-9994-ABDE417E6457}" srcOrd="0" destOrd="0" presId="urn:microsoft.com/office/officeart/2005/8/layout/hierarchy4"/>
    <dgm:cxn modelId="{9675E598-207C-4773-8F9B-77B5758D7092}" srcId="{115EE87E-652C-4920-976A-CF03816BCAF5}" destId="{94A01B1C-2D66-447D-9CEA-89E4EB83B672}" srcOrd="0" destOrd="0" parTransId="{086D01D4-BD80-4C61-B640-810A57C92F85}" sibTransId="{B8731F31-C184-4F9C-A296-03DC64B2C134}"/>
    <dgm:cxn modelId="{0645B1BB-0A80-4B05-8011-A93E2C1CBADC}" type="presParOf" srcId="{2DC9D352-506B-4210-99EB-B982A738EBA0}" destId="{4D1F5A76-D2E8-44AA-A2C4-FDDB44335C44}" srcOrd="0" destOrd="0" presId="urn:microsoft.com/office/officeart/2005/8/layout/hierarchy4"/>
    <dgm:cxn modelId="{2DD7A1BE-5AAC-474B-9BFE-4F51866363C7}" type="presParOf" srcId="{4D1F5A76-D2E8-44AA-A2C4-FDDB44335C44}" destId="{B79CE61A-FCD5-414A-9994-ABDE417E6457}" srcOrd="0" destOrd="0" presId="urn:microsoft.com/office/officeart/2005/8/layout/hierarchy4"/>
    <dgm:cxn modelId="{3849F6A7-2E52-45C9-9267-F960F2310F27}" type="presParOf" srcId="{4D1F5A76-D2E8-44AA-A2C4-FDDB44335C44}" destId="{A37CE496-5C7F-4984-9097-5BB061B5BCBD}"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9CE61A-FCD5-414A-9994-ABDE417E6457}">
      <dsp:nvSpPr>
        <dsp:cNvPr id="0" name=""/>
        <dsp:cNvSpPr/>
      </dsp:nvSpPr>
      <dsp:spPr>
        <a:xfrm>
          <a:off x="1431" y="11"/>
          <a:ext cx="8854121" cy="1681473"/>
        </a:xfrm>
        <a:prstGeom prst="roundRect">
          <a:avLst>
            <a:gd name="adj" fmla="val 10000"/>
          </a:avLst>
        </a:prstGeom>
        <a:gradFill rotWithShape="0">
          <a:gsLst>
            <a:gs pos="0">
              <a:schemeClr val="accent3">
                <a:shade val="60000"/>
                <a:hueOff val="0"/>
                <a:satOff val="0"/>
                <a:lumOff val="0"/>
                <a:alphaOff val="0"/>
                <a:shade val="51000"/>
                <a:satMod val="130000"/>
              </a:schemeClr>
            </a:gs>
            <a:gs pos="80000">
              <a:schemeClr val="accent3">
                <a:shade val="60000"/>
                <a:hueOff val="0"/>
                <a:satOff val="0"/>
                <a:lumOff val="0"/>
                <a:alphaOff val="0"/>
                <a:shade val="93000"/>
                <a:satMod val="130000"/>
              </a:schemeClr>
            </a:gs>
            <a:gs pos="100000">
              <a:schemeClr val="accent3">
                <a:shade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GB" sz="6500" kern="1200" dirty="0" smtClean="0"/>
            <a:t>Kingdom </a:t>
          </a:r>
          <a:r>
            <a:rPr lang="en-GB" sz="6500" kern="1200" dirty="0" err="1" smtClean="0"/>
            <a:t>Plantae</a:t>
          </a:r>
          <a:endParaRPr lang="en-US" sz="6500" kern="1200" dirty="0"/>
        </a:p>
      </dsp:txBody>
      <dsp:txXfrm>
        <a:off x="50680" y="49260"/>
        <a:ext cx="8755623" cy="1582975"/>
      </dsp:txXfrm>
    </dsp:sp>
    <dsp:sp modelId="{7A6DF797-86B3-479D-967F-35F753F30BF2}">
      <dsp:nvSpPr>
        <dsp:cNvPr id="0" name=""/>
        <dsp:cNvSpPr/>
      </dsp:nvSpPr>
      <dsp:spPr>
        <a:xfrm>
          <a:off x="0" y="1962429"/>
          <a:ext cx="2082342" cy="2563533"/>
        </a:xfrm>
        <a:prstGeom prst="roundRect">
          <a:avLst>
            <a:gd name="adj" fmla="val 10000"/>
          </a:avLst>
        </a:prstGeom>
        <a:gradFill rotWithShape="0">
          <a:gsLst>
            <a:gs pos="0">
              <a:schemeClr val="accent3">
                <a:shade val="80000"/>
                <a:hueOff val="0"/>
                <a:satOff val="0"/>
                <a:lumOff val="0"/>
                <a:alphaOff val="0"/>
                <a:shade val="51000"/>
                <a:satMod val="130000"/>
              </a:schemeClr>
            </a:gs>
            <a:gs pos="80000">
              <a:schemeClr val="accent3">
                <a:shade val="80000"/>
                <a:hueOff val="0"/>
                <a:satOff val="0"/>
                <a:lumOff val="0"/>
                <a:alphaOff val="0"/>
                <a:shade val="93000"/>
                <a:satMod val="130000"/>
              </a:schemeClr>
            </a:gs>
            <a:gs pos="100000">
              <a:schemeClr val="accent3">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vert"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kern="1200" dirty="0" smtClean="0"/>
            <a:t>Phylum</a:t>
          </a:r>
        </a:p>
        <a:p>
          <a:pPr lvl="0" algn="ctr" defTabSz="1022350">
            <a:lnSpc>
              <a:spcPct val="90000"/>
            </a:lnSpc>
            <a:spcBef>
              <a:spcPct val="0"/>
            </a:spcBef>
            <a:spcAft>
              <a:spcPct val="35000"/>
            </a:spcAft>
          </a:pPr>
          <a:r>
            <a:rPr lang="en-GB" sz="2300" kern="1200" dirty="0" smtClean="0"/>
            <a:t> </a:t>
          </a:r>
          <a:r>
            <a:rPr lang="en-GB" sz="2300" kern="1200" dirty="0" err="1" smtClean="0"/>
            <a:t>bryophyta</a:t>
          </a:r>
          <a:endParaRPr lang="en-US" sz="2300" kern="1200" dirty="0"/>
        </a:p>
      </dsp:txBody>
      <dsp:txXfrm>
        <a:off x="60990" y="2023419"/>
        <a:ext cx="1960362" cy="2441553"/>
      </dsp:txXfrm>
    </dsp:sp>
    <dsp:sp modelId="{7BA09B5C-3EB4-4ADF-A552-6AF583C86279}">
      <dsp:nvSpPr>
        <dsp:cNvPr id="0" name=""/>
        <dsp:cNvSpPr/>
      </dsp:nvSpPr>
      <dsp:spPr>
        <a:xfrm>
          <a:off x="2258690" y="1962417"/>
          <a:ext cx="2082342" cy="2563533"/>
        </a:xfrm>
        <a:prstGeom prst="roundRect">
          <a:avLst>
            <a:gd name="adj" fmla="val 10000"/>
          </a:avLst>
        </a:prstGeom>
        <a:gradFill rotWithShape="0">
          <a:gsLst>
            <a:gs pos="0">
              <a:schemeClr val="accent3">
                <a:shade val="80000"/>
                <a:hueOff val="0"/>
                <a:satOff val="0"/>
                <a:lumOff val="0"/>
                <a:alphaOff val="0"/>
                <a:shade val="51000"/>
                <a:satMod val="130000"/>
              </a:schemeClr>
            </a:gs>
            <a:gs pos="80000">
              <a:schemeClr val="accent3">
                <a:shade val="80000"/>
                <a:hueOff val="0"/>
                <a:satOff val="0"/>
                <a:lumOff val="0"/>
                <a:alphaOff val="0"/>
                <a:shade val="93000"/>
                <a:satMod val="130000"/>
              </a:schemeClr>
            </a:gs>
            <a:gs pos="100000">
              <a:schemeClr val="accent3">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vert"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kern="1200" dirty="0" smtClean="0"/>
            <a:t>Phylum </a:t>
          </a:r>
          <a:r>
            <a:rPr lang="en-GB" sz="2300" kern="1200" dirty="0" err="1" smtClean="0"/>
            <a:t>filicinophyta</a:t>
          </a:r>
          <a:endParaRPr lang="en-US" sz="2300" kern="1200" dirty="0"/>
        </a:p>
      </dsp:txBody>
      <dsp:txXfrm>
        <a:off x="2319680" y="2023407"/>
        <a:ext cx="1960362" cy="2441553"/>
      </dsp:txXfrm>
    </dsp:sp>
    <dsp:sp modelId="{4D99EB6E-42E6-4B17-8892-0F56D1FA3260}">
      <dsp:nvSpPr>
        <dsp:cNvPr id="0" name=""/>
        <dsp:cNvSpPr/>
      </dsp:nvSpPr>
      <dsp:spPr>
        <a:xfrm>
          <a:off x="4515950" y="1962417"/>
          <a:ext cx="2082342" cy="2563533"/>
        </a:xfrm>
        <a:prstGeom prst="roundRect">
          <a:avLst>
            <a:gd name="adj" fmla="val 10000"/>
          </a:avLst>
        </a:prstGeom>
        <a:gradFill rotWithShape="0">
          <a:gsLst>
            <a:gs pos="0">
              <a:schemeClr val="accent3">
                <a:shade val="80000"/>
                <a:hueOff val="0"/>
                <a:satOff val="0"/>
                <a:lumOff val="0"/>
                <a:alphaOff val="0"/>
                <a:shade val="51000"/>
                <a:satMod val="130000"/>
              </a:schemeClr>
            </a:gs>
            <a:gs pos="80000">
              <a:schemeClr val="accent3">
                <a:shade val="80000"/>
                <a:hueOff val="0"/>
                <a:satOff val="0"/>
                <a:lumOff val="0"/>
                <a:alphaOff val="0"/>
                <a:shade val="93000"/>
                <a:satMod val="130000"/>
              </a:schemeClr>
            </a:gs>
            <a:gs pos="100000">
              <a:schemeClr val="accent3">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vert"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kern="1200" dirty="0" smtClean="0"/>
            <a:t>Phylum </a:t>
          </a:r>
          <a:r>
            <a:rPr lang="en-GB" sz="2300" kern="1200" dirty="0" err="1" smtClean="0"/>
            <a:t>coniferophyta</a:t>
          </a:r>
          <a:endParaRPr lang="en-US" sz="2300" kern="1200" dirty="0"/>
        </a:p>
      </dsp:txBody>
      <dsp:txXfrm>
        <a:off x="4576940" y="2023407"/>
        <a:ext cx="1960362" cy="2441553"/>
      </dsp:txXfrm>
    </dsp:sp>
    <dsp:sp modelId="{0F3F5445-C2C3-4CFC-AB0D-6AD500C6EF22}">
      <dsp:nvSpPr>
        <dsp:cNvPr id="0" name=""/>
        <dsp:cNvSpPr/>
      </dsp:nvSpPr>
      <dsp:spPr>
        <a:xfrm>
          <a:off x="6773209" y="1962417"/>
          <a:ext cx="2082342" cy="2563533"/>
        </a:xfrm>
        <a:prstGeom prst="roundRect">
          <a:avLst>
            <a:gd name="adj" fmla="val 10000"/>
          </a:avLst>
        </a:prstGeom>
        <a:gradFill rotWithShape="0">
          <a:gsLst>
            <a:gs pos="0">
              <a:schemeClr val="accent3">
                <a:shade val="80000"/>
                <a:hueOff val="0"/>
                <a:satOff val="0"/>
                <a:lumOff val="0"/>
                <a:alphaOff val="0"/>
                <a:shade val="51000"/>
                <a:satMod val="130000"/>
              </a:schemeClr>
            </a:gs>
            <a:gs pos="80000">
              <a:schemeClr val="accent3">
                <a:shade val="80000"/>
                <a:hueOff val="0"/>
                <a:satOff val="0"/>
                <a:lumOff val="0"/>
                <a:alphaOff val="0"/>
                <a:shade val="93000"/>
                <a:satMod val="130000"/>
              </a:schemeClr>
            </a:gs>
            <a:gs pos="100000">
              <a:schemeClr val="accent3">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vert"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kern="1200" dirty="0" smtClean="0"/>
            <a:t>Phylum </a:t>
          </a:r>
          <a:r>
            <a:rPr lang="en-GB" sz="2300" kern="1200" dirty="0" err="1" smtClean="0"/>
            <a:t>angiospermophyta</a:t>
          </a:r>
          <a:endParaRPr lang="en-US" sz="2300" b="0" kern="1200" dirty="0"/>
        </a:p>
      </dsp:txBody>
      <dsp:txXfrm>
        <a:off x="6834199" y="2023407"/>
        <a:ext cx="1960362" cy="24415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A03261B-45CA-4E91-9045-35F6CFA04A01}" type="datetimeFigureOut">
              <a:rPr lang="en-GB" smtClean="0"/>
              <a:pPr/>
              <a:t>02/11/2015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508B3D-A635-4A81-8979-991C67A6D3EF}"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A03261B-45CA-4E91-9045-35F6CFA04A01}" type="datetimeFigureOut">
              <a:rPr lang="en-GB" smtClean="0"/>
              <a:pPr/>
              <a:t>02/11/2015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508B3D-A635-4A81-8979-991C67A6D3EF}"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A03261B-45CA-4E91-9045-35F6CFA04A01}" type="datetimeFigureOut">
              <a:rPr lang="en-GB" smtClean="0"/>
              <a:pPr/>
              <a:t>02/11/2015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508B3D-A635-4A81-8979-991C67A6D3EF}"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A03261B-45CA-4E91-9045-35F6CFA04A01}" type="datetimeFigureOut">
              <a:rPr lang="en-GB" smtClean="0"/>
              <a:pPr/>
              <a:t>02/11/2015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508B3D-A635-4A81-8979-991C67A6D3EF}"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03261B-45CA-4E91-9045-35F6CFA04A01}" type="datetimeFigureOut">
              <a:rPr lang="en-GB" smtClean="0"/>
              <a:pPr/>
              <a:t>02/11/2015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508B3D-A635-4A81-8979-991C67A6D3EF}"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A03261B-45CA-4E91-9045-35F6CFA04A01}" type="datetimeFigureOut">
              <a:rPr lang="en-GB" smtClean="0"/>
              <a:pPr/>
              <a:t>02/11/2015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508B3D-A635-4A81-8979-991C67A6D3EF}"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A03261B-45CA-4E91-9045-35F6CFA04A01}" type="datetimeFigureOut">
              <a:rPr lang="en-GB" smtClean="0"/>
              <a:pPr/>
              <a:t>02/11/2015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9508B3D-A635-4A81-8979-991C67A6D3EF}"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A03261B-45CA-4E91-9045-35F6CFA04A01}" type="datetimeFigureOut">
              <a:rPr lang="en-GB" smtClean="0"/>
              <a:pPr/>
              <a:t>02/11/2015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9508B3D-A635-4A81-8979-991C67A6D3EF}"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03261B-45CA-4E91-9045-35F6CFA04A01}" type="datetimeFigureOut">
              <a:rPr lang="en-GB" smtClean="0"/>
              <a:pPr/>
              <a:t>02/11/2015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9508B3D-A635-4A81-8979-991C67A6D3EF}"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03261B-45CA-4E91-9045-35F6CFA04A01}" type="datetimeFigureOut">
              <a:rPr lang="en-GB" smtClean="0"/>
              <a:pPr/>
              <a:t>02/11/2015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508B3D-A635-4A81-8979-991C67A6D3EF}"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03261B-45CA-4E91-9045-35F6CFA04A01}" type="datetimeFigureOut">
              <a:rPr lang="en-GB" smtClean="0"/>
              <a:pPr/>
              <a:t>02/11/2015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508B3D-A635-4A81-8979-991C67A6D3EF}"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03261B-45CA-4E91-9045-35F6CFA04A01}" type="datetimeFigureOut">
              <a:rPr lang="en-GB" smtClean="0"/>
              <a:pPr/>
              <a:t>02/11/2015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08B3D-A635-4A81-8979-991C67A6D3EF}"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Layout" Target="../diagrams/layout1.xml"/><Relationship Id="rId7" Type="http://schemas.openxmlformats.org/officeDocument/2006/relationships/image" Target="../media/image15.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8.jpeg"/><Relationship Id="rId4" Type="http://schemas.openxmlformats.org/officeDocument/2006/relationships/diagramQuickStyle" Target="../diagrams/quickStyle1.xml"/><Relationship Id="rId9"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18" Type="http://schemas.openxmlformats.org/officeDocument/2006/relationships/image" Target="../media/image40.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jpeg"/><Relationship Id="rId17" Type="http://schemas.openxmlformats.org/officeDocument/2006/relationships/image" Target="../media/image39.jpeg"/><Relationship Id="rId2" Type="http://schemas.openxmlformats.org/officeDocument/2006/relationships/image" Target="../media/image24.jpeg"/><Relationship Id="rId16" Type="http://schemas.openxmlformats.org/officeDocument/2006/relationships/image" Target="../media/image38.jpeg"/><Relationship Id="rId20"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5" Type="http://schemas.openxmlformats.org/officeDocument/2006/relationships/image" Target="../media/image37.jpeg"/><Relationship Id="rId10" Type="http://schemas.openxmlformats.org/officeDocument/2006/relationships/image" Target="../media/image32.jpeg"/><Relationship Id="rId19" Type="http://schemas.openxmlformats.org/officeDocument/2006/relationships/image" Target="../media/image41.jpe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3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hyperlink" Target="http://www.nhm.ac.uk/nature-online/british-natural-history/urban-tree-survey/identify-trees/tree-key/"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1"/>
            <a:ext cx="1022716" cy="6858000"/>
          </a:xfrm>
          <a:prstGeom prst="rect">
            <a:avLst/>
          </a:prstGeom>
          <a:noFill/>
        </p:spPr>
        <p:txBody>
          <a:bodyPr vert="wordArtVert" wrap="square" lIns="0" tIns="0" rIns="0" bIns="0" anchor="ctr" anchorCtr="0">
            <a:normAutofit/>
          </a:bodyPr>
          <a:lstStyle/>
          <a:p>
            <a:r>
              <a:rPr lang="en-US" sz="4000" b="1" kern="0" cap="none" spc="-2250" dirty="0" smtClean="0">
                <a:ln w="1905"/>
                <a:solidFill>
                  <a:schemeClr val="accent3">
                    <a:lumMod val="75000"/>
                  </a:schemeClr>
                </a:solidFill>
                <a:effectLst>
                  <a:innerShdw blurRad="69850" dist="43180" dir="5400000">
                    <a:srgbClr val="000000">
                      <a:alpha val="65000"/>
                    </a:srgbClr>
                  </a:innerShdw>
                </a:effectLst>
              </a:rPr>
              <a:t>CLASSIFICATION</a:t>
            </a:r>
            <a:endParaRPr lang="en-US" sz="4000" b="1" kern="0" cap="none" spc="-2250" dirty="0">
              <a:ln w="1905"/>
              <a:solidFill>
                <a:schemeClr val="accent3">
                  <a:lumMod val="75000"/>
                </a:schemeClr>
              </a:solidFill>
              <a:effectLst>
                <a:innerShdw blurRad="69850" dist="43180" dir="5400000">
                  <a:srgbClr val="000000">
                    <a:alpha val="65000"/>
                  </a:srgbClr>
                </a:innerShdw>
              </a:effectLst>
            </a:endParaRPr>
          </a:p>
        </p:txBody>
      </p:sp>
      <p:pic>
        <p:nvPicPr>
          <p:cNvPr id="5" name="Picture 4" descr="Tree_of_Living_Organisms_2.jpg"/>
          <p:cNvPicPr>
            <a:picLocks noChangeAspect="1"/>
          </p:cNvPicPr>
          <p:nvPr/>
        </p:nvPicPr>
        <p:blipFill>
          <a:blip r:embed="rId2" cstate="print"/>
          <a:stretch>
            <a:fillRect/>
          </a:stretch>
        </p:blipFill>
        <p:spPr>
          <a:xfrm>
            <a:off x="1619672" y="0"/>
            <a:ext cx="6844579"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5" name="Rectangle 4"/>
          <p:cNvSpPr/>
          <p:nvPr/>
        </p:nvSpPr>
        <p:spPr>
          <a:xfrm>
            <a:off x="418632" y="332656"/>
            <a:ext cx="8286949" cy="1446550"/>
          </a:xfrm>
          <a:prstGeom prst="rect">
            <a:avLst/>
          </a:prstGeom>
          <a:noFill/>
        </p:spPr>
        <p:txBody>
          <a:bodyPr wrap="none" lIns="91440" tIns="45720" rIns="91440" bIns="45720">
            <a:spAutoFit/>
          </a:bodyPr>
          <a:lstStyle/>
          <a:p>
            <a:pPr algn="ctr"/>
            <a:r>
              <a:rPr lang="en-GB" sz="8800" i="1" cap="none" spc="0" dirty="0" err="1" smtClean="0">
                <a:ln w="17780" cmpd="sng">
                  <a:solidFill>
                    <a:srgbClr val="FFFFFF"/>
                  </a:solidFill>
                  <a:prstDash val="solid"/>
                  <a:miter lim="800000"/>
                </a:ln>
                <a:solidFill>
                  <a:srgbClr val="FFFF00"/>
                </a:solidFill>
                <a:effectLst>
                  <a:outerShdw blurRad="50800" algn="tl" rotWithShape="0">
                    <a:srgbClr val="000000"/>
                  </a:outerShdw>
                </a:effectLst>
                <a:latin typeface="Garamond" pitchFamily="18" charset="0"/>
              </a:rPr>
              <a:t>Cordulegaster</a:t>
            </a:r>
            <a:r>
              <a:rPr lang="en-GB" sz="8800" i="1" cap="none" spc="0" dirty="0" smtClean="0">
                <a:ln w="17780" cmpd="sng">
                  <a:solidFill>
                    <a:srgbClr val="FFFFFF"/>
                  </a:solidFill>
                  <a:prstDash val="solid"/>
                  <a:miter lim="800000"/>
                </a:ln>
                <a:solidFill>
                  <a:srgbClr val="FFFF00"/>
                </a:solidFill>
                <a:effectLst>
                  <a:outerShdw blurRad="50800" algn="tl" rotWithShape="0">
                    <a:srgbClr val="000000"/>
                  </a:outerShdw>
                </a:effectLst>
                <a:latin typeface="Garamond" pitchFamily="18" charset="0"/>
              </a:rPr>
              <a:t> </a:t>
            </a:r>
            <a:r>
              <a:rPr lang="en-GB" sz="8800" i="1" cap="none" spc="0" dirty="0" err="1" smtClean="0">
                <a:ln w="17780" cmpd="sng">
                  <a:solidFill>
                    <a:srgbClr val="FFFFFF"/>
                  </a:solidFill>
                  <a:prstDash val="solid"/>
                  <a:miter lim="800000"/>
                </a:ln>
                <a:solidFill>
                  <a:srgbClr val="FFFF00"/>
                </a:solidFill>
                <a:effectLst>
                  <a:outerShdw blurRad="50800" algn="tl" rotWithShape="0">
                    <a:srgbClr val="000000"/>
                  </a:outerShdw>
                </a:effectLst>
                <a:latin typeface="Garamond" pitchFamily="18" charset="0"/>
              </a:rPr>
              <a:t>boltonii</a:t>
            </a:r>
            <a:endParaRPr lang="en-GB" sz="8800" cap="none" spc="0" dirty="0">
              <a:ln w="17780" cmpd="sng">
                <a:solidFill>
                  <a:srgbClr val="FFFFFF"/>
                </a:solidFill>
                <a:prstDash val="solid"/>
                <a:miter lim="800000"/>
              </a:ln>
              <a:solidFill>
                <a:srgbClr val="FFFF00"/>
              </a:solidFill>
              <a:effectLst>
                <a:outerShdw blurRad="50800" algn="tl" rotWithShape="0">
                  <a:srgbClr val="000000"/>
                </a:outerShdw>
              </a:effectLs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79512" y="116632"/>
            <a:ext cx="8784976" cy="2062103"/>
          </a:xfrm>
          <a:prstGeom prst="rect">
            <a:avLst/>
          </a:prstGeom>
          <a:noFill/>
        </p:spPr>
        <p:txBody>
          <a:bodyPr wrap="square" lIns="91440" tIns="45720" rIns="91440" bIns="45720">
            <a:spAutoFit/>
          </a:bodyPr>
          <a:lstStyle/>
          <a:p>
            <a:pPr algn="ctr"/>
            <a:r>
              <a:rPr lang="en-GB" sz="3200" b="1" cap="none" spc="0" dirty="0">
                <a:ln w="1905"/>
                <a:solidFill>
                  <a:schemeClr val="accent3">
                    <a:lumMod val="75000"/>
                  </a:schemeClr>
                </a:solidFill>
                <a:effectLst>
                  <a:innerShdw blurRad="69850" dist="43180" dir="5400000">
                    <a:srgbClr val="000000">
                      <a:alpha val="65000"/>
                    </a:srgbClr>
                  </a:innerShdw>
                </a:effectLst>
              </a:rPr>
              <a:t>List seven levels in the hierarchy </a:t>
            </a:r>
            <a:r>
              <a:rPr lang="en-GB" sz="3200" b="1" cap="none" spc="0" dirty="0" smtClean="0">
                <a:ln w="1905"/>
                <a:solidFill>
                  <a:schemeClr val="accent3">
                    <a:lumMod val="75000"/>
                  </a:schemeClr>
                </a:solidFill>
                <a:effectLst>
                  <a:innerShdw blurRad="69850" dist="43180" dir="5400000">
                    <a:srgbClr val="000000">
                      <a:alpha val="65000"/>
                    </a:srgbClr>
                  </a:innerShdw>
                </a:effectLst>
              </a:rPr>
              <a:t>of </a:t>
            </a:r>
            <a:r>
              <a:rPr lang="en-GB" sz="3200" b="1" cap="none" spc="0" dirty="0" err="1" smtClean="0">
                <a:ln w="1905"/>
                <a:solidFill>
                  <a:schemeClr val="accent3">
                    <a:lumMod val="75000"/>
                  </a:schemeClr>
                </a:solidFill>
                <a:effectLst>
                  <a:innerShdw blurRad="69850" dist="43180" dir="5400000">
                    <a:srgbClr val="000000">
                      <a:alpha val="65000"/>
                    </a:srgbClr>
                  </a:innerShdw>
                </a:effectLst>
              </a:rPr>
              <a:t>taxa</a:t>
            </a:r>
            <a:r>
              <a:rPr lang="en-GB" sz="3200" b="1" cap="none" spc="0" dirty="0" smtClean="0">
                <a:ln w="1905"/>
                <a:solidFill>
                  <a:schemeClr val="accent3">
                    <a:lumMod val="75000"/>
                  </a:schemeClr>
                </a:solidFill>
                <a:effectLst>
                  <a:innerShdw blurRad="69850" dist="43180" dir="5400000">
                    <a:srgbClr val="000000">
                      <a:alpha val="65000"/>
                    </a:srgbClr>
                  </a:innerShdw>
                </a:effectLst>
              </a:rPr>
              <a:t>—kingdom</a:t>
            </a:r>
            <a:r>
              <a:rPr lang="en-GB" sz="3200" b="1" cap="none" spc="0" dirty="0">
                <a:ln w="1905"/>
                <a:solidFill>
                  <a:schemeClr val="accent3">
                    <a:lumMod val="75000"/>
                  </a:schemeClr>
                </a:solidFill>
                <a:effectLst>
                  <a:innerShdw blurRad="69850" dist="43180" dir="5400000">
                    <a:srgbClr val="000000">
                      <a:alpha val="65000"/>
                    </a:srgbClr>
                  </a:innerShdw>
                </a:effectLst>
              </a:rPr>
              <a:t>, phylum, class, </a:t>
            </a:r>
            <a:r>
              <a:rPr lang="en-GB" sz="3200" b="1" cap="none" spc="0" dirty="0" smtClean="0">
                <a:ln w="1905"/>
                <a:solidFill>
                  <a:schemeClr val="accent3">
                    <a:lumMod val="75000"/>
                  </a:schemeClr>
                </a:solidFill>
                <a:effectLst>
                  <a:innerShdw blurRad="69850" dist="43180" dir="5400000">
                    <a:srgbClr val="000000">
                      <a:alpha val="65000"/>
                    </a:srgbClr>
                  </a:innerShdw>
                </a:effectLst>
              </a:rPr>
              <a:t>order, family</a:t>
            </a:r>
            <a:r>
              <a:rPr lang="en-GB" sz="3200" b="1" cap="none" spc="0" dirty="0">
                <a:ln w="1905"/>
                <a:solidFill>
                  <a:schemeClr val="accent3">
                    <a:lumMod val="75000"/>
                  </a:schemeClr>
                </a:solidFill>
                <a:effectLst>
                  <a:innerShdw blurRad="69850" dist="43180" dir="5400000">
                    <a:srgbClr val="000000">
                      <a:alpha val="65000"/>
                    </a:srgbClr>
                  </a:innerShdw>
                </a:effectLst>
              </a:rPr>
              <a:t>, genus and species—using </a:t>
            </a:r>
            <a:r>
              <a:rPr lang="en-GB" sz="3200" b="1" cap="none" spc="0" dirty="0" smtClean="0">
                <a:ln w="1905"/>
                <a:solidFill>
                  <a:schemeClr val="accent3">
                    <a:lumMod val="75000"/>
                  </a:schemeClr>
                </a:solidFill>
                <a:effectLst>
                  <a:innerShdw blurRad="69850" dist="43180" dir="5400000">
                    <a:srgbClr val="000000">
                      <a:alpha val="65000"/>
                    </a:srgbClr>
                  </a:innerShdw>
                </a:effectLst>
              </a:rPr>
              <a:t>an example </a:t>
            </a:r>
            <a:r>
              <a:rPr lang="en-GB" sz="3200" b="1" cap="none" spc="0" dirty="0">
                <a:ln w="1905"/>
                <a:solidFill>
                  <a:schemeClr val="accent3">
                    <a:lumMod val="75000"/>
                  </a:schemeClr>
                </a:solidFill>
                <a:effectLst>
                  <a:innerShdw blurRad="69850" dist="43180" dir="5400000">
                    <a:srgbClr val="000000">
                      <a:alpha val="65000"/>
                    </a:srgbClr>
                  </a:innerShdw>
                </a:effectLst>
              </a:rPr>
              <a:t>from </a:t>
            </a:r>
            <a:r>
              <a:rPr lang="en-GB" sz="3200" b="1" cap="none" spc="0" dirty="0" smtClean="0">
                <a:ln w="1905"/>
                <a:solidFill>
                  <a:schemeClr val="accent3">
                    <a:lumMod val="75000"/>
                  </a:schemeClr>
                </a:solidFill>
                <a:effectLst>
                  <a:innerShdw blurRad="69850" dist="43180" dir="5400000">
                    <a:srgbClr val="000000">
                      <a:alpha val="65000"/>
                    </a:srgbClr>
                  </a:innerShdw>
                </a:effectLst>
              </a:rPr>
              <a:t>two different kingdoms for </a:t>
            </a:r>
            <a:r>
              <a:rPr lang="en-GB" sz="3200" b="1" cap="none" spc="0" dirty="0">
                <a:ln w="1905"/>
                <a:solidFill>
                  <a:schemeClr val="accent3">
                    <a:lumMod val="75000"/>
                  </a:schemeClr>
                </a:solidFill>
                <a:effectLst>
                  <a:innerShdw blurRad="69850" dist="43180" dir="5400000">
                    <a:srgbClr val="000000">
                      <a:alpha val="65000"/>
                    </a:srgbClr>
                  </a:innerShdw>
                </a:effectLst>
              </a:rPr>
              <a:t>each level.</a:t>
            </a:r>
          </a:p>
        </p:txBody>
      </p:sp>
      <p:pic>
        <p:nvPicPr>
          <p:cNvPr id="12" name="Picture 11" descr="Biological_classification_L_Pengo_vflip.svg.png"/>
          <p:cNvPicPr>
            <a:picLocks noChangeAspect="1"/>
          </p:cNvPicPr>
          <p:nvPr/>
        </p:nvPicPr>
        <p:blipFill>
          <a:blip r:embed="rId2" cstate="print"/>
          <a:stretch>
            <a:fillRect/>
          </a:stretch>
        </p:blipFill>
        <p:spPr>
          <a:xfrm>
            <a:off x="395536" y="1725848"/>
            <a:ext cx="1944216" cy="4987338"/>
          </a:xfrm>
          <a:prstGeom prst="rect">
            <a:avLst/>
          </a:prstGeom>
        </p:spPr>
      </p:pic>
      <p:pic>
        <p:nvPicPr>
          <p:cNvPr id="13" name="Picture 12" descr="orca_taxonomy.gif"/>
          <p:cNvPicPr>
            <a:picLocks noChangeAspect="1"/>
          </p:cNvPicPr>
          <p:nvPr/>
        </p:nvPicPr>
        <p:blipFill>
          <a:blip r:embed="rId3" cstate="print"/>
          <a:stretch>
            <a:fillRect/>
          </a:stretch>
        </p:blipFill>
        <p:spPr>
          <a:xfrm>
            <a:off x="2771800" y="2492896"/>
            <a:ext cx="5852592" cy="3816424"/>
          </a:xfrm>
          <a:prstGeom prst="rect">
            <a:avLst/>
          </a:prstGeom>
        </p:spPr>
      </p:pic>
      <p:sp>
        <p:nvSpPr>
          <p:cNvPr id="14" name="TextBox 13"/>
          <p:cNvSpPr txBox="1"/>
          <p:nvPr/>
        </p:nvSpPr>
        <p:spPr>
          <a:xfrm>
            <a:off x="2987824" y="5589240"/>
            <a:ext cx="2269147" cy="584775"/>
          </a:xfrm>
          <a:prstGeom prst="rect">
            <a:avLst/>
          </a:prstGeom>
          <a:noFill/>
        </p:spPr>
        <p:txBody>
          <a:bodyPr wrap="none" rtlCol="0">
            <a:spAutoFit/>
          </a:bodyPr>
          <a:lstStyle/>
          <a:p>
            <a:r>
              <a:rPr lang="en-GB" sz="3200" i="1" dirty="0" err="1" smtClean="0"/>
              <a:t>Orcinus</a:t>
            </a:r>
            <a:r>
              <a:rPr lang="en-GB" sz="3200" i="1" dirty="0" smtClean="0"/>
              <a:t> orca</a:t>
            </a:r>
            <a:endParaRPr lang="en-GB" sz="3200" i="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11" name="Rectangle 10"/>
          <p:cNvSpPr/>
          <p:nvPr/>
        </p:nvSpPr>
        <p:spPr>
          <a:xfrm>
            <a:off x="179512" y="116632"/>
            <a:ext cx="8784976" cy="2062103"/>
          </a:xfrm>
          <a:prstGeom prst="rect">
            <a:avLst/>
          </a:prstGeom>
          <a:noFill/>
        </p:spPr>
        <p:txBody>
          <a:bodyPr wrap="square" lIns="91440" tIns="45720" rIns="91440" bIns="45720">
            <a:spAutoFit/>
          </a:bodyPr>
          <a:lstStyle/>
          <a:p>
            <a:pPr algn="ctr"/>
            <a:r>
              <a:rPr lang="en-GB" sz="3200" b="1" cap="none" spc="0" dirty="0">
                <a:ln w="1905"/>
                <a:solidFill>
                  <a:schemeClr val="accent3">
                    <a:lumMod val="75000"/>
                  </a:schemeClr>
                </a:solidFill>
                <a:effectLst>
                  <a:innerShdw blurRad="69850" dist="43180" dir="5400000">
                    <a:srgbClr val="000000">
                      <a:alpha val="65000"/>
                    </a:srgbClr>
                  </a:innerShdw>
                </a:effectLst>
              </a:rPr>
              <a:t>List seven levels in the hierarchy </a:t>
            </a:r>
            <a:r>
              <a:rPr lang="en-GB" sz="3200" b="1" cap="none" spc="0" dirty="0" smtClean="0">
                <a:ln w="1905"/>
                <a:solidFill>
                  <a:schemeClr val="accent3">
                    <a:lumMod val="75000"/>
                  </a:schemeClr>
                </a:solidFill>
                <a:effectLst>
                  <a:innerShdw blurRad="69850" dist="43180" dir="5400000">
                    <a:srgbClr val="000000">
                      <a:alpha val="65000"/>
                    </a:srgbClr>
                  </a:innerShdw>
                </a:effectLst>
              </a:rPr>
              <a:t>of </a:t>
            </a:r>
            <a:r>
              <a:rPr lang="en-GB" sz="3200" b="1" cap="none" spc="0" dirty="0" err="1" smtClean="0">
                <a:ln w="1905"/>
                <a:solidFill>
                  <a:schemeClr val="accent3">
                    <a:lumMod val="75000"/>
                  </a:schemeClr>
                </a:solidFill>
                <a:effectLst>
                  <a:innerShdw blurRad="69850" dist="43180" dir="5400000">
                    <a:srgbClr val="000000">
                      <a:alpha val="65000"/>
                    </a:srgbClr>
                  </a:innerShdw>
                </a:effectLst>
              </a:rPr>
              <a:t>taxa</a:t>
            </a:r>
            <a:r>
              <a:rPr lang="en-GB" sz="3200" b="1" cap="none" spc="0" dirty="0" smtClean="0">
                <a:ln w="1905"/>
                <a:solidFill>
                  <a:schemeClr val="accent3">
                    <a:lumMod val="75000"/>
                  </a:schemeClr>
                </a:solidFill>
                <a:effectLst>
                  <a:innerShdw blurRad="69850" dist="43180" dir="5400000">
                    <a:srgbClr val="000000">
                      <a:alpha val="65000"/>
                    </a:srgbClr>
                  </a:innerShdw>
                </a:effectLst>
              </a:rPr>
              <a:t>—kingdom</a:t>
            </a:r>
            <a:r>
              <a:rPr lang="en-GB" sz="3200" b="1" cap="none" spc="0" dirty="0">
                <a:ln w="1905"/>
                <a:solidFill>
                  <a:schemeClr val="accent3">
                    <a:lumMod val="75000"/>
                  </a:schemeClr>
                </a:solidFill>
                <a:effectLst>
                  <a:innerShdw blurRad="69850" dist="43180" dir="5400000">
                    <a:srgbClr val="000000">
                      <a:alpha val="65000"/>
                    </a:srgbClr>
                  </a:innerShdw>
                </a:effectLst>
              </a:rPr>
              <a:t>, phylum, class, </a:t>
            </a:r>
            <a:r>
              <a:rPr lang="en-GB" sz="3200" b="1" cap="none" spc="0" dirty="0" smtClean="0">
                <a:ln w="1905"/>
                <a:solidFill>
                  <a:schemeClr val="accent3">
                    <a:lumMod val="75000"/>
                  </a:schemeClr>
                </a:solidFill>
                <a:effectLst>
                  <a:innerShdw blurRad="69850" dist="43180" dir="5400000">
                    <a:srgbClr val="000000">
                      <a:alpha val="65000"/>
                    </a:srgbClr>
                  </a:innerShdw>
                </a:effectLst>
              </a:rPr>
              <a:t>order, family</a:t>
            </a:r>
            <a:r>
              <a:rPr lang="en-GB" sz="3200" b="1" cap="none" spc="0" dirty="0">
                <a:ln w="1905"/>
                <a:solidFill>
                  <a:schemeClr val="accent3">
                    <a:lumMod val="75000"/>
                  </a:schemeClr>
                </a:solidFill>
                <a:effectLst>
                  <a:innerShdw blurRad="69850" dist="43180" dir="5400000">
                    <a:srgbClr val="000000">
                      <a:alpha val="65000"/>
                    </a:srgbClr>
                  </a:innerShdw>
                </a:effectLst>
              </a:rPr>
              <a:t>, genus and species—using </a:t>
            </a:r>
            <a:r>
              <a:rPr lang="en-GB" sz="3200" b="1" cap="none" spc="0" dirty="0" smtClean="0">
                <a:ln w="1905"/>
                <a:solidFill>
                  <a:schemeClr val="accent3">
                    <a:lumMod val="75000"/>
                  </a:schemeClr>
                </a:solidFill>
                <a:effectLst>
                  <a:innerShdw blurRad="69850" dist="43180" dir="5400000">
                    <a:srgbClr val="000000">
                      <a:alpha val="65000"/>
                    </a:srgbClr>
                  </a:innerShdw>
                </a:effectLst>
              </a:rPr>
              <a:t>an example </a:t>
            </a:r>
            <a:r>
              <a:rPr lang="en-GB" sz="3200" b="1" cap="none" spc="0" dirty="0">
                <a:ln w="1905"/>
                <a:solidFill>
                  <a:schemeClr val="accent3">
                    <a:lumMod val="75000"/>
                  </a:schemeClr>
                </a:solidFill>
                <a:effectLst>
                  <a:innerShdw blurRad="69850" dist="43180" dir="5400000">
                    <a:srgbClr val="000000">
                      <a:alpha val="65000"/>
                    </a:srgbClr>
                  </a:innerShdw>
                </a:effectLst>
              </a:rPr>
              <a:t>from </a:t>
            </a:r>
            <a:r>
              <a:rPr lang="en-GB" sz="3200" b="1" cap="none" spc="0" dirty="0" smtClean="0">
                <a:ln w="1905"/>
                <a:solidFill>
                  <a:schemeClr val="accent3">
                    <a:lumMod val="75000"/>
                  </a:schemeClr>
                </a:solidFill>
                <a:effectLst>
                  <a:innerShdw blurRad="69850" dist="43180" dir="5400000">
                    <a:srgbClr val="000000">
                      <a:alpha val="65000"/>
                    </a:srgbClr>
                  </a:innerShdw>
                </a:effectLst>
              </a:rPr>
              <a:t>two different kingdoms for </a:t>
            </a:r>
            <a:r>
              <a:rPr lang="en-GB" sz="3200" b="1" cap="none" spc="0" dirty="0">
                <a:ln w="1905"/>
                <a:solidFill>
                  <a:schemeClr val="accent3">
                    <a:lumMod val="75000"/>
                  </a:schemeClr>
                </a:solidFill>
                <a:effectLst>
                  <a:innerShdw blurRad="69850" dist="43180" dir="5400000">
                    <a:srgbClr val="000000">
                      <a:alpha val="65000"/>
                    </a:srgbClr>
                  </a:innerShdw>
                </a:effectLst>
              </a:rPr>
              <a:t>each level.</a:t>
            </a:r>
          </a:p>
        </p:txBody>
      </p:sp>
      <p:pic>
        <p:nvPicPr>
          <p:cNvPr id="12" name="Picture 11" descr="Biological_classification_L_Pengo_vflip.svg.png"/>
          <p:cNvPicPr>
            <a:picLocks noChangeAspect="1"/>
          </p:cNvPicPr>
          <p:nvPr/>
        </p:nvPicPr>
        <p:blipFill>
          <a:blip r:embed="rId3" cstate="print"/>
          <a:stretch>
            <a:fillRect/>
          </a:stretch>
        </p:blipFill>
        <p:spPr>
          <a:xfrm>
            <a:off x="395536" y="1725848"/>
            <a:ext cx="1944216" cy="4987338"/>
          </a:xfrm>
          <a:prstGeom prst="rect">
            <a:avLst/>
          </a:prstGeom>
        </p:spPr>
      </p:pic>
      <p:sp>
        <p:nvSpPr>
          <p:cNvPr id="14" name="TextBox 13"/>
          <p:cNvSpPr txBox="1"/>
          <p:nvPr/>
        </p:nvSpPr>
        <p:spPr>
          <a:xfrm>
            <a:off x="2987824" y="5589240"/>
            <a:ext cx="2557110" cy="1077218"/>
          </a:xfrm>
          <a:prstGeom prst="rect">
            <a:avLst/>
          </a:prstGeom>
          <a:noFill/>
        </p:spPr>
        <p:txBody>
          <a:bodyPr wrap="none" rtlCol="0">
            <a:spAutoFit/>
          </a:bodyPr>
          <a:lstStyle/>
          <a:p>
            <a:r>
              <a:rPr lang="en-GB" sz="3200" i="1" dirty="0" err="1" smtClean="0"/>
              <a:t>Quercus</a:t>
            </a:r>
            <a:r>
              <a:rPr lang="en-GB" sz="3200" i="1" dirty="0" smtClean="0"/>
              <a:t> </a:t>
            </a:r>
            <a:r>
              <a:rPr lang="en-GB" sz="3200" i="1" dirty="0" err="1" smtClean="0"/>
              <a:t>robur</a:t>
            </a:r>
            <a:endParaRPr lang="en-GB" sz="3200" i="1" dirty="0" smtClean="0"/>
          </a:p>
          <a:p>
            <a:r>
              <a:rPr lang="en-GB" sz="3200" b="1" i="1" dirty="0" smtClean="0"/>
              <a:t>(English Oak)</a:t>
            </a:r>
            <a:endParaRPr lang="en-GB" sz="3200" b="1" i="1" dirty="0"/>
          </a:p>
        </p:txBody>
      </p:sp>
      <p:sp>
        <p:nvSpPr>
          <p:cNvPr id="8" name="TextBox 7"/>
          <p:cNvSpPr txBox="1"/>
          <p:nvPr/>
        </p:nvSpPr>
        <p:spPr>
          <a:xfrm>
            <a:off x="5436096" y="2132856"/>
            <a:ext cx="2259080" cy="400110"/>
          </a:xfrm>
          <a:prstGeom prst="rect">
            <a:avLst/>
          </a:prstGeom>
          <a:noFill/>
        </p:spPr>
        <p:txBody>
          <a:bodyPr wrap="none" rtlCol="0">
            <a:spAutoFit/>
          </a:bodyPr>
          <a:lstStyle/>
          <a:p>
            <a:r>
              <a:rPr lang="en-GB" sz="2000" dirty="0" smtClean="0"/>
              <a:t>Kingdom .... </a:t>
            </a:r>
            <a:r>
              <a:rPr lang="en-GB" sz="2000" dirty="0" err="1" smtClean="0"/>
              <a:t>Plantae</a:t>
            </a:r>
            <a:endParaRPr lang="en-GB" sz="2000" dirty="0"/>
          </a:p>
        </p:txBody>
      </p:sp>
      <p:sp>
        <p:nvSpPr>
          <p:cNvPr id="9" name="TextBox 8"/>
          <p:cNvSpPr txBox="1"/>
          <p:nvPr/>
        </p:nvSpPr>
        <p:spPr>
          <a:xfrm>
            <a:off x="5724128" y="2492896"/>
            <a:ext cx="2908040" cy="400110"/>
          </a:xfrm>
          <a:prstGeom prst="rect">
            <a:avLst/>
          </a:prstGeom>
          <a:noFill/>
        </p:spPr>
        <p:txBody>
          <a:bodyPr wrap="none" rtlCol="0">
            <a:spAutoFit/>
          </a:bodyPr>
          <a:lstStyle/>
          <a:p>
            <a:r>
              <a:rPr lang="en-GB" sz="2000" dirty="0" smtClean="0"/>
              <a:t>Phylum .... </a:t>
            </a:r>
            <a:r>
              <a:rPr lang="en-GB" sz="2000" dirty="0" err="1" smtClean="0"/>
              <a:t>Magnoliophyta</a:t>
            </a:r>
            <a:endParaRPr lang="en-GB" sz="2000" dirty="0"/>
          </a:p>
        </p:txBody>
      </p:sp>
      <p:sp>
        <p:nvSpPr>
          <p:cNvPr id="10" name="TextBox 9"/>
          <p:cNvSpPr txBox="1"/>
          <p:nvPr/>
        </p:nvSpPr>
        <p:spPr>
          <a:xfrm>
            <a:off x="6084168" y="2852936"/>
            <a:ext cx="2615139" cy="400110"/>
          </a:xfrm>
          <a:prstGeom prst="rect">
            <a:avLst/>
          </a:prstGeom>
          <a:noFill/>
        </p:spPr>
        <p:txBody>
          <a:bodyPr wrap="none" rtlCol="0">
            <a:spAutoFit/>
          </a:bodyPr>
          <a:lstStyle/>
          <a:p>
            <a:r>
              <a:rPr lang="en-GB" sz="2000" dirty="0" smtClean="0"/>
              <a:t>Class .... </a:t>
            </a:r>
            <a:r>
              <a:rPr lang="en-GB" sz="2000" dirty="0" err="1" smtClean="0"/>
              <a:t>Magnoliopsida</a:t>
            </a:r>
            <a:endParaRPr lang="en-GB" sz="2000" dirty="0"/>
          </a:p>
        </p:txBody>
      </p:sp>
      <p:sp>
        <p:nvSpPr>
          <p:cNvPr id="15" name="TextBox 14"/>
          <p:cNvSpPr txBox="1"/>
          <p:nvPr/>
        </p:nvSpPr>
        <p:spPr>
          <a:xfrm>
            <a:off x="6300192" y="3212976"/>
            <a:ext cx="1928028" cy="400110"/>
          </a:xfrm>
          <a:prstGeom prst="rect">
            <a:avLst/>
          </a:prstGeom>
          <a:noFill/>
        </p:spPr>
        <p:txBody>
          <a:bodyPr wrap="none" rtlCol="0">
            <a:spAutoFit/>
          </a:bodyPr>
          <a:lstStyle/>
          <a:p>
            <a:r>
              <a:rPr lang="en-GB" sz="2000" dirty="0" smtClean="0"/>
              <a:t>Order .... </a:t>
            </a:r>
            <a:r>
              <a:rPr lang="en-GB" sz="2000" dirty="0" err="1" smtClean="0"/>
              <a:t>Fagales</a:t>
            </a:r>
            <a:endParaRPr lang="en-GB" sz="2000" dirty="0"/>
          </a:p>
        </p:txBody>
      </p:sp>
      <p:sp>
        <p:nvSpPr>
          <p:cNvPr id="16" name="TextBox 15"/>
          <p:cNvSpPr txBox="1"/>
          <p:nvPr/>
        </p:nvSpPr>
        <p:spPr>
          <a:xfrm>
            <a:off x="6505777" y="3573016"/>
            <a:ext cx="2193999" cy="400110"/>
          </a:xfrm>
          <a:prstGeom prst="rect">
            <a:avLst/>
          </a:prstGeom>
          <a:noFill/>
        </p:spPr>
        <p:txBody>
          <a:bodyPr wrap="none" rtlCol="0">
            <a:spAutoFit/>
          </a:bodyPr>
          <a:lstStyle/>
          <a:p>
            <a:r>
              <a:rPr lang="en-GB" sz="2000" dirty="0" smtClean="0"/>
              <a:t>Family .... </a:t>
            </a:r>
            <a:r>
              <a:rPr lang="en-GB" sz="2000" dirty="0" err="1" smtClean="0"/>
              <a:t>Fagaceae</a:t>
            </a:r>
            <a:endParaRPr lang="en-GB" sz="2000" dirty="0"/>
          </a:p>
        </p:txBody>
      </p:sp>
      <p:sp>
        <p:nvSpPr>
          <p:cNvPr id="17" name="TextBox 16"/>
          <p:cNvSpPr txBox="1"/>
          <p:nvPr/>
        </p:nvSpPr>
        <p:spPr>
          <a:xfrm>
            <a:off x="6732240" y="3933056"/>
            <a:ext cx="2083647" cy="400110"/>
          </a:xfrm>
          <a:prstGeom prst="rect">
            <a:avLst/>
          </a:prstGeom>
          <a:noFill/>
        </p:spPr>
        <p:txBody>
          <a:bodyPr wrap="none" rtlCol="0">
            <a:spAutoFit/>
          </a:bodyPr>
          <a:lstStyle/>
          <a:p>
            <a:r>
              <a:rPr lang="en-GB" sz="2000" dirty="0" smtClean="0"/>
              <a:t>Genus .... </a:t>
            </a:r>
            <a:r>
              <a:rPr lang="en-GB" sz="2000" dirty="0" err="1" smtClean="0"/>
              <a:t>Quercus</a:t>
            </a:r>
            <a:endParaRPr lang="en-GB" sz="2000" dirty="0"/>
          </a:p>
        </p:txBody>
      </p:sp>
      <p:sp>
        <p:nvSpPr>
          <p:cNvPr id="18" name="TextBox 17"/>
          <p:cNvSpPr txBox="1"/>
          <p:nvPr/>
        </p:nvSpPr>
        <p:spPr>
          <a:xfrm>
            <a:off x="7020272" y="4293096"/>
            <a:ext cx="1915011" cy="400110"/>
          </a:xfrm>
          <a:prstGeom prst="rect">
            <a:avLst/>
          </a:prstGeom>
          <a:noFill/>
        </p:spPr>
        <p:txBody>
          <a:bodyPr wrap="none" rtlCol="0">
            <a:spAutoFit/>
          </a:bodyPr>
          <a:lstStyle/>
          <a:p>
            <a:r>
              <a:rPr lang="en-GB" sz="2000" dirty="0" smtClean="0"/>
              <a:t>Species .... </a:t>
            </a:r>
            <a:r>
              <a:rPr lang="en-GB" sz="2000" dirty="0" err="1" smtClean="0"/>
              <a:t>robur</a:t>
            </a:r>
            <a:endParaRPr lang="en-GB" sz="2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116632"/>
            <a:ext cx="8784976" cy="2062103"/>
          </a:xfrm>
          <a:prstGeom prst="rect">
            <a:avLst/>
          </a:prstGeom>
          <a:noFill/>
        </p:spPr>
        <p:txBody>
          <a:bodyPr wrap="square" lIns="91440" tIns="45720" rIns="91440" bIns="45720">
            <a:spAutoFit/>
          </a:bodyPr>
          <a:lstStyle/>
          <a:p>
            <a:pPr algn="ctr"/>
            <a:r>
              <a:rPr lang="en-GB" sz="3200" b="1" cap="none" spc="0" dirty="0" smtClean="0">
                <a:ln w="1905"/>
                <a:solidFill>
                  <a:schemeClr val="accent3">
                    <a:lumMod val="75000"/>
                  </a:schemeClr>
                </a:solidFill>
                <a:effectLst>
                  <a:innerShdw blurRad="69850" dist="43180" dir="5400000">
                    <a:srgbClr val="000000">
                      <a:alpha val="65000"/>
                    </a:srgbClr>
                  </a:innerShdw>
                </a:effectLst>
              </a:rPr>
              <a:t>Distinguish between the following phyla of plants, using simple external recognition features: </a:t>
            </a:r>
            <a:r>
              <a:rPr lang="en-GB" sz="3200" b="1" cap="none" spc="0" dirty="0" err="1" smtClean="0">
                <a:ln w="1905"/>
                <a:solidFill>
                  <a:schemeClr val="accent3">
                    <a:lumMod val="75000"/>
                  </a:schemeClr>
                </a:solidFill>
                <a:effectLst>
                  <a:innerShdw blurRad="69850" dist="43180" dir="5400000">
                    <a:srgbClr val="000000">
                      <a:alpha val="65000"/>
                    </a:srgbClr>
                  </a:innerShdw>
                </a:effectLst>
              </a:rPr>
              <a:t>bryophyta</a:t>
            </a:r>
            <a:r>
              <a:rPr lang="en-GB" sz="3200" b="1" cap="none" spc="0" dirty="0" smtClean="0">
                <a:ln w="1905"/>
                <a:solidFill>
                  <a:schemeClr val="accent3">
                    <a:lumMod val="75000"/>
                  </a:schemeClr>
                </a:solidFill>
                <a:effectLst>
                  <a:innerShdw blurRad="69850" dist="43180" dir="5400000">
                    <a:srgbClr val="000000">
                      <a:alpha val="65000"/>
                    </a:srgbClr>
                  </a:innerShdw>
                </a:effectLst>
              </a:rPr>
              <a:t>, </a:t>
            </a:r>
            <a:r>
              <a:rPr lang="en-GB" sz="3200" b="1" cap="none" spc="0" dirty="0" err="1" smtClean="0">
                <a:ln w="1905"/>
                <a:solidFill>
                  <a:schemeClr val="accent3">
                    <a:lumMod val="75000"/>
                  </a:schemeClr>
                </a:solidFill>
                <a:effectLst>
                  <a:innerShdw blurRad="69850" dist="43180" dir="5400000">
                    <a:srgbClr val="000000">
                      <a:alpha val="65000"/>
                    </a:srgbClr>
                  </a:innerShdw>
                </a:effectLst>
              </a:rPr>
              <a:t>filicinophyta</a:t>
            </a:r>
            <a:r>
              <a:rPr lang="en-GB" sz="3200" b="1" cap="none" spc="0" dirty="0" smtClean="0">
                <a:ln w="1905"/>
                <a:solidFill>
                  <a:schemeClr val="accent3">
                    <a:lumMod val="75000"/>
                  </a:schemeClr>
                </a:solidFill>
                <a:effectLst>
                  <a:innerShdw blurRad="69850" dist="43180" dir="5400000">
                    <a:srgbClr val="000000">
                      <a:alpha val="65000"/>
                    </a:srgbClr>
                  </a:innerShdw>
                </a:effectLst>
              </a:rPr>
              <a:t>, </a:t>
            </a:r>
            <a:r>
              <a:rPr lang="en-GB" sz="3200" b="1" cap="none" spc="0" dirty="0" err="1" smtClean="0">
                <a:ln w="1905"/>
                <a:solidFill>
                  <a:schemeClr val="accent3">
                    <a:lumMod val="75000"/>
                  </a:schemeClr>
                </a:solidFill>
                <a:effectLst>
                  <a:innerShdw blurRad="69850" dist="43180" dir="5400000">
                    <a:srgbClr val="000000">
                      <a:alpha val="65000"/>
                    </a:srgbClr>
                  </a:innerShdw>
                </a:effectLst>
              </a:rPr>
              <a:t>coniferophyta</a:t>
            </a:r>
            <a:r>
              <a:rPr lang="en-GB" sz="3200" b="1" cap="none" spc="0" dirty="0" smtClean="0">
                <a:ln w="1905"/>
                <a:solidFill>
                  <a:schemeClr val="accent3">
                    <a:lumMod val="75000"/>
                  </a:schemeClr>
                </a:solidFill>
                <a:effectLst>
                  <a:innerShdw blurRad="69850" dist="43180" dir="5400000">
                    <a:srgbClr val="000000">
                      <a:alpha val="65000"/>
                    </a:srgbClr>
                  </a:innerShdw>
                </a:effectLst>
              </a:rPr>
              <a:t> and</a:t>
            </a:r>
          </a:p>
          <a:p>
            <a:pPr algn="ctr"/>
            <a:r>
              <a:rPr lang="en-GB" sz="3200" b="1" cap="none" spc="0" dirty="0" err="1" smtClean="0">
                <a:ln w="1905"/>
                <a:solidFill>
                  <a:schemeClr val="accent3">
                    <a:lumMod val="75000"/>
                  </a:schemeClr>
                </a:solidFill>
                <a:effectLst>
                  <a:innerShdw blurRad="69850" dist="43180" dir="5400000">
                    <a:srgbClr val="000000">
                      <a:alpha val="65000"/>
                    </a:srgbClr>
                  </a:innerShdw>
                </a:effectLst>
              </a:rPr>
              <a:t>angiospermophyta</a:t>
            </a:r>
            <a:r>
              <a:rPr lang="en-GB" sz="3200" b="1" cap="none" spc="0" dirty="0" smtClean="0">
                <a:ln w="1905"/>
                <a:solidFill>
                  <a:schemeClr val="accent3">
                    <a:lumMod val="75000"/>
                  </a:schemeClr>
                </a:solidFill>
                <a:effectLst>
                  <a:innerShdw blurRad="69850" dist="43180" dir="5400000">
                    <a:srgbClr val="000000">
                      <a:alpha val="65000"/>
                    </a:srgbClr>
                  </a:innerShdw>
                </a:effectLst>
              </a:rPr>
              <a:t>.</a:t>
            </a:r>
            <a:endParaRPr lang="en-GB" sz="3200" b="1" cap="none" spc="0" dirty="0">
              <a:ln w="1905"/>
              <a:solidFill>
                <a:schemeClr val="accent3">
                  <a:lumMod val="75000"/>
                </a:schemeClr>
              </a:solidFill>
              <a:effectLst>
                <a:innerShdw blurRad="69850" dist="43180" dir="5400000">
                  <a:srgbClr val="000000">
                    <a:alpha val="65000"/>
                  </a:srgbClr>
                </a:innerShdw>
              </a:effectLst>
            </a:endParaRPr>
          </a:p>
        </p:txBody>
      </p:sp>
      <p:graphicFrame>
        <p:nvGraphicFramePr>
          <p:cNvPr id="5" name="Table 4"/>
          <p:cNvGraphicFramePr>
            <a:graphicFrameLocks noGrp="1"/>
          </p:cNvGraphicFramePr>
          <p:nvPr/>
        </p:nvGraphicFramePr>
        <p:xfrm>
          <a:off x="323528" y="2204864"/>
          <a:ext cx="8496945" cy="4394200"/>
        </p:xfrm>
        <a:graphic>
          <a:graphicData uri="http://schemas.openxmlformats.org/drawingml/2006/table">
            <a:tbl>
              <a:tblPr firstRow="1" bandRow="1">
                <a:tableStyleId>{F5AB1C69-6EDB-4FF4-983F-18BD219EF322}</a:tableStyleId>
              </a:tblPr>
              <a:tblGrid>
                <a:gridCol w="1800200"/>
                <a:gridCol w="3384376"/>
                <a:gridCol w="3312369"/>
              </a:tblGrid>
              <a:tr h="370840">
                <a:tc>
                  <a:txBody>
                    <a:bodyPr/>
                    <a:lstStyle/>
                    <a:p>
                      <a:r>
                        <a:rPr lang="en-GB" sz="1600" dirty="0" smtClean="0"/>
                        <a:t>Phylum</a:t>
                      </a:r>
                      <a:endParaRPr lang="en-GB" sz="1600" dirty="0"/>
                    </a:p>
                  </a:txBody>
                  <a:tcPr/>
                </a:tc>
                <a:tc>
                  <a:txBody>
                    <a:bodyPr/>
                    <a:lstStyle/>
                    <a:p>
                      <a:r>
                        <a:rPr lang="en-GB" sz="1600" dirty="0" smtClean="0"/>
                        <a:t>Roots, leaves and stems</a:t>
                      </a:r>
                      <a:endParaRPr lang="en-GB" sz="1600" dirty="0"/>
                    </a:p>
                  </a:txBody>
                  <a:tcPr/>
                </a:tc>
                <a:tc>
                  <a:txBody>
                    <a:bodyPr/>
                    <a:lstStyle/>
                    <a:p>
                      <a:r>
                        <a:rPr lang="en-GB" dirty="0" smtClean="0"/>
                        <a:t>Reproductive structures</a:t>
                      </a:r>
                      <a:endParaRPr lang="en-GB" dirty="0"/>
                    </a:p>
                  </a:txBody>
                  <a:tcPr/>
                </a:tc>
              </a:tr>
              <a:tr h="370840">
                <a:tc>
                  <a:txBody>
                    <a:bodyPr/>
                    <a:lstStyle/>
                    <a:p>
                      <a:r>
                        <a:rPr lang="en-GB" sz="1600" i="1" dirty="0" err="1" smtClean="0"/>
                        <a:t>Bryophyta</a:t>
                      </a:r>
                      <a:endParaRPr lang="en-GB" sz="1600" i="1" dirty="0"/>
                    </a:p>
                  </a:txBody>
                  <a:tcPr/>
                </a:tc>
                <a:tc>
                  <a:txBody>
                    <a:bodyPr/>
                    <a:lstStyle/>
                    <a:p>
                      <a:r>
                        <a:rPr lang="en-GB" sz="1600" dirty="0" smtClean="0"/>
                        <a:t>No roots, instead they have structures similar to root hairs called rhizoids. Mosses have simple leaves and stems.</a:t>
                      </a:r>
                      <a:endParaRPr lang="en-GB" sz="1600" dirty="0"/>
                    </a:p>
                  </a:txBody>
                  <a:tcPr/>
                </a:tc>
                <a:tc>
                  <a:txBody>
                    <a:bodyPr/>
                    <a:lstStyle/>
                    <a:p>
                      <a:r>
                        <a:rPr lang="en-GB" sz="1600" dirty="0" smtClean="0"/>
                        <a:t>Spores are produced in capsule. The capsule develops at the end of a stalk.</a:t>
                      </a:r>
                      <a:endParaRPr lang="en-GB" sz="1600" dirty="0"/>
                    </a:p>
                  </a:txBody>
                  <a:tcPr/>
                </a:tc>
              </a:tr>
              <a:tr h="370840">
                <a:tc>
                  <a:txBody>
                    <a:bodyPr/>
                    <a:lstStyle/>
                    <a:p>
                      <a:r>
                        <a:rPr lang="en-GB" sz="1600" i="1" dirty="0" err="1" smtClean="0"/>
                        <a:t>Filicinophyta</a:t>
                      </a:r>
                      <a:endParaRPr lang="en-GB" sz="1600" i="1" dirty="0"/>
                    </a:p>
                  </a:txBody>
                  <a:tcPr/>
                </a:tc>
                <a:tc>
                  <a:txBody>
                    <a:bodyPr/>
                    <a:lstStyle/>
                    <a:p>
                      <a:r>
                        <a:rPr lang="en-GB" sz="1600" dirty="0" smtClean="0"/>
                        <a:t>Have roots, leaves and short non-woody stems. Leaves are usually pinnate (divided into leaflets) and curled up in a bud</a:t>
                      </a:r>
                      <a:endParaRPr lang="en-GB" sz="1600" dirty="0"/>
                    </a:p>
                  </a:txBody>
                  <a:tcPr/>
                </a:tc>
                <a:tc>
                  <a:txBody>
                    <a:bodyPr/>
                    <a:lstStyle/>
                    <a:p>
                      <a:r>
                        <a:rPr lang="en-GB" sz="1600" dirty="0" smtClean="0"/>
                        <a:t>Spores are produced in sporangia, usually on the underside of the leaves.</a:t>
                      </a:r>
                      <a:endParaRPr lang="en-GB" sz="1600" dirty="0"/>
                    </a:p>
                  </a:txBody>
                  <a:tcPr/>
                </a:tc>
              </a:tr>
              <a:tr h="370840">
                <a:tc>
                  <a:txBody>
                    <a:bodyPr/>
                    <a:lstStyle/>
                    <a:p>
                      <a:r>
                        <a:rPr lang="en-GB" sz="1600" i="1" dirty="0" err="1" smtClean="0"/>
                        <a:t>Coniferophyta</a:t>
                      </a:r>
                      <a:endParaRPr lang="en-GB" sz="1600" i="1" dirty="0"/>
                    </a:p>
                  </a:txBody>
                  <a:tcPr/>
                </a:tc>
                <a:tc>
                  <a:txBody>
                    <a:bodyPr/>
                    <a:lstStyle/>
                    <a:p>
                      <a:r>
                        <a:rPr lang="en-GB" sz="1600" dirty="0" smtClean="0"/>
                        <a:t>Shrubs or trees with roots, leaves and woody stems. Leaves are usually narrow with thick waxy cuticle.</a:t>
                      </a:r>
                      <a:endParaRPr lang="en-GB" sz="1600" dirty="0"/>
                    </a:p>
                  </a:txBody>
                  <a:tcPr/>
                </a:tc>
                <a:tc>
                  <a:txBody>
                    <a:bodyPr/>
                    <a:lstStyle/>
                    <a:p>
                      <a:r>
                        <a:rPr lang="en-GB" sz="1600" dirty="0" smtClean="0"/>
                        <a:t>Seeds are produced from ovules on the surface of the scales of female cones. Male cones produce pollen.</a:t>
                      </a:r>
                      <a:endParaRPr lang="en-GB" sz="1600" dirty="0"/>
                    </a:p>
                  </a:txBody>
                  <a:tcPr/>
                </a:tc>
              </a:tr>
              <a:tr h="370840">
                <a:tc>
                  <a:txBody>
                    <a:bodyPr/>
                    <a:lstStyle/>
                    <a:p>
                      <a:r>
                        <a:rPr lang="en-GB" sz="1600" i="1" dirty="0" err="1" smtClean="0"/>
                        <a:t>Angiospermaphyta</a:t>
                      </a:r>
                      <a:endParaRPr lang="en-GB" sz="1600" i="1" dirty="0"/>
                    </a:p>
                  </a:txBody>
                  <a:tcPr/>
                </a:tc>
                <a:tc>
                  <a:txBody>
                    <a:bodyPr/>
                    <a:lstStyle/>
                    <a:p>
                      <a:r>
                        <a:rPr lang="en-GB" sz="1600" dirty="0" smtClean="0"/>
                        <a:t>Many different characteristics but usually have roots, leaves and stems. Stems of flowering plants that develop into shrubs and trees are woody. </a:t>
                      </a:r>
                      <a:endParaRPr lang="en-GB" sz="1600" dirty="0"/>
                    </a:p>
                  </a:txBody>
                  <a:tcPr/>
                </a:tc>
                <a:tc>
                  <a:txBody>
                    <a:bodyPr/>
                    <a:lstStyle/>
                    <a:p>
                      <a:r>
                        <a:rPr lang="en-GB" sz="1600" dirty="0" smtClean="0"/>
                        <a:t>Seeds are produced from ovules inside the ovaries. The ovaries are part of the flower. The fruits then develop from the ovaries and disperse the seeds.</a:t>
                      </a:r>
                      <a:endParaRPr lang="en-GB" sz="1600" dirty="0"/>
                    </a:p>
                  </a:txBody>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79512" y="116632"/>
          <a:ext cx="8856984"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 name="Picture 17" descr="Bryophyta.jpg"/>
          <p:cNvPicPr>
            <a:picLocks noChangeAspect="1"/>
          </p:cNvPicPr>
          <p:nvPr/>
        </p:nvPicPr>
        <p:blipFill>
          <a:blip r:embed="rId7" cstate="print"/>
          <a:stretch>
            <a:fillRect/>
          </a:stretch>
        </p:blipFill>
        <p:spPr>
          <a:xfrm>
            <a:off x="395536" y="4725144"/>
            <a:ext cx="1666516" cy="1750222"/>
          </a:xfrm>
          <a:prstGeom prst="rect">
            <a:avLst/>
          </a:prstGeom>
        </p:spPr>
      </p:pic>
      <p:pic>
        <p:nvPicPr>
          <p:cNvPr id="19" name="Picture 18" descr="pteridium-whole-250.jpg"/>
          <p:cNvPicPr>
            <a:picLocks noChangeAspect="1"/>
          </p:cNvPicPr>
          <p:nvPr/>
        </p:nvPicPr>
        <p:blipFill>
          <a:blip r:embed="rId8" cstate="print"/>
          <a:stretch>
            <a:fillRect/>
          </a:stretch>
        </p:blipFill>
        <p:spPr>
          <a:xfrm>
            <a:off x="2817208" y="4777257"/>
            <a:ext cx="1322744" cy="1820095"/>
          </a:xfrm>
          <a:prstGeom prst="rect">
            <a:avLst/>
          </a:prstGeom>
        </p:spPr>
      </p:pic>
      <p:pic>
        <p:nvPicPr>
          <p:cNvPr id="20" name="Picture 19" descr="Conifer.jpg"/>
          <p:cNvPicPr>
            <a:picLocks noChangeAspect="1"/>
          </p:cNvPicPr>
          <p:nvPr/>
        </p:nvPicPr>
        <p:blipFill>
          <a:blip r:embed="rId9" cstate="print"/>
          <a:stretch>
            <a:fillRect/>
          </a:stretch>
        </p:blipFill>
        <p:spPr>
          <a:xfrm>
            <a:off x="4860032" y="4725144"/>
            <a:ext cx="1724025" cy="1828800"/>
          </a:xfrm>
          <a:prstGeom prst="rect">
            <a:avLst/>
          </a:prstGeom>
        </p:spPr>
      </p:pic>
      <p:pic>
        <p:nvPicPr>
          <p:cNvPr id="21" name="Picture 20" descr="huge.96.481537.JPG"/>
          <p:cNvPicPr>
            <a:picLocks noChangeAspect="1"/>
          </p:cNvPicPr>
          <p:nvPr/>
        </p:nvPicPr>
        <p:blipFill>
          <a:blip r:embed="rId10" cstate="print"/>
          <a:stretch>
            <a:fillRect/>
          </a:stretch>
        </p:blipFill>
        <p:spPr>
          <a:xfrm>
            <a:off x="7224020" y="4786836"/>
            <a:ext cx="1452436" cy="1810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B79CE61A-FCD5-414A-9994-ABDE417E6457}"/>
                                            </p:graphicEl>
                                          </p:spTgt>
                                        </p:tgtEl>
                                        <p:attrNameLst>
                                          <p:attrName>style.visibility</p:attrName>
                                        </p:attrNameLst>
                                      </p:cBhvr>
                                      <p:to>
                                        <p:strVal val="visible"/>
                                      </p:to>
                                    </p:set>
                                    <p:animEffect transition="in" filter="fade">
                                      <p:cBhvr>
                                        <p:cTn id="7" dur="2000"/>
                                        <p:tgtEl>
                                          <p:spTgt spid="4">
                                            <p:graphicEl>
                                              <a:dgm id="{B79CE61A-FCD5-414A-9994-ABDE417E645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7A6DF797-86B3-479D-967F-35F753F30BF2}"/>
                                            </p:graphicEl>
                                          </p:spTgt>
                                        </p:tgtEl>
                                        <p:attrNameLst>
                                          <p:attrName>style.visibility</p:attrName>
                                        </p:attrNameLst>
                                      </p:cBhvr>
                                      <p:to>
                                        <p:strVal val="visible"/>
                                      </p:to>
                                    </p:set>
                                    <p:animEffect transition="in" filter="fade">
                                      <p:cBhvr>
                                        <p:cTn id="12" dur="2000"/>
                                        <p:tgtEl>
                                          <p:spTgt spid="4">
                                            <p:graphicEl>
                                              <a:dgm id="{7A6DF797-86B3-479D-967F-35F753F30BF2}"/>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7BA09B5C-3EB4-4ADF-A552-6AF583C86279}"/>
                                            </p:graphicEl>
                                          </p:spTgt>
                                        </p:tgtEl>
                                        <p:attrNameLst>
                                          <p:attrName>style.visibility</p:attrName>
                                        </p:attrNameLst>
                                      </p:cBhvr>
                                      <p:to>
                                        <p:strVal val="visible"/>
                                      </p:to>
                                    </p:set>
                                    <p:animEffect transition="in" filter="fade">
                                      <p:cBhvr>
                                        <p:cTn id="17" dur="2000"/>
                                        <p:tgtEl>
                                          <p:spTgt spid="4">
                                            <p:graphicEl>
                                              <a:dgm id="{7BA09B5C-3EB4-4ADF-A552-6AF583C86279}"/>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4D99EB6E-42E6-4B17-8892-0F56D1FA3260}"/>
                                            </p:graphicEl>
                                          </p:spTgt>
                                        </p:tgtEl>
                                        <p:attrNameLst>
                                          <p:attrName>style.visibility</p:attrName>
                                        </p:attrNameLst>
                                      </p:cBhvr>
                                      <p:to>
                                        <p:strVal val="visible"/>
                                      </p:to>
                                    </p:set>
                                    <p:animEffect transition="in" filter="fade">
                                      <p:cBhvr>
                                        <p:cTn id="22" dur="2000"/>
                                        <p:tgtEl>
                                          <p:spTgt spid="4">
                                            <p:graphicEl>
                                              <a:dgm id="{4D99EB6E-42E6-4B17-8892-0F56D1FA326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0F3F5445-C2C3-4CFC-AB0D-6AD500C6EF22}"/>
                                            </p:graphicEl>
                                          </p:spTgt>
                                        </p:tgtEl>
                                        <p:attrNameLst>
                                          <p:attrName>style.visibility</p:attrName>
                                        </p:attrNameLst>
                                      </p:cBhvr>
                                      <p:to>
                                        <p:strVal val="visible"/>
                                      </p:to>
                                    </p:set>
                                    <p:animEffect transition="in" filter="fade">
                                      <p:cBhvr>
                                        <p:cTn id="27" dur="2000"/>
                                        <p:tgtEl>
                                          <p:spTgt spid="4">
                                            <p:graphicEl>
                                              <a:dgm id="{0F3F5445-C2C3-4CFC-AB0D-6AD500C6EF2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moss_diagram.jpg"/>
          <p:cNvPicPr>
            <a:picLocks noGrp="1" noChangeAspect="1"/>
          </p:cNvPicPr>
          <p:nvPr>
            <p:ph idx="1"/>
          </p:nvPr>
        </p:nvPicPr>
        <p:blipFill>
          <a:blip r:embed="rId2" cstate="print"/>
          <a:stretch>
            <a:fillRect/>
          </a:stretch>
        </p:blipFill>
        <p:spPr>
          <a:xfrm>
            <a:off x="2977654" y="1600200"/>
            <a:ext cx="3188692" cy="4525963"/>
          </a:xfrm>
        </p:spPr>
      </p:pic>
      <p:grpSp>
        <p:nvGrpSpPr>
          <p:cNvPr id="4" name="Group 3"/>
          <p:cNvGrpSpPr/>
          <p:nvPr/>
        </p:nvGrpSpPr>
        <p:grpSpPr>
          <a:xfrm rot="16200000">
            <a:off x="4175956" y="-3303747"/>
            <a:ext cx="792088" cy="8208911"/>
            <a:chOff x="0" y="1962429"/>
            <a:chExt cx="2201412" cy="2563533"/>
          </a:xfrm>
          <a:scene3d>
            <a:camera prst="orthographicFront"/>
            <a:lightRig rig="threePt" dir="t">
              <a:rot lat="0" lon="0" rev="7500000"/>
            </a:lightRig>
          </a:scene3d>
        </p:grpSpPr>
        <p:sp>
          <p:nvSpPr>
            <p:cNvPr id="5" name="Rounded Rectangle 4"/>
            <p:cNvSpPr/>
            <p:nvPr/>
          </p:nvSpPr>
          <p:spPr>
            <a:xfrm>
              <a:off x="0" y="1962429"/>
              <a:ext cx="2082342" cy="2563533"/>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3">
                <a:shade val="80000"/>
                <a:hueOff val="0"/>
                <a:satOff val="0"/>
                <a:lumOff val="0"/>
                <a:alphaOff val="0"/>
              </a:schemeClr>
            </a:fillRef>
            <a:effectRef idx="2">
              <a:schemeClr val="accent3">
                <a:shade val="80000"/>
                <a:hueOff val="0"/>
                <a:satOff val="0"/>
                <a:lumOff val="0"/>
                <a:alphaOff val="0"/>
              </a:schemeClr>
            </a:effectRef>
            <a:fontRef idx="minor">
              <a:schemeClr val="lt1"/>
            </a:fontRef>
          </p:style>
        </p:sp>
        <p:sp>
          <p:nvSpPr>
            <p:cNvPr id="6" name="Rounded Rectangle 4"/>
            <p:cNvSpPr/>
            <p:nvPr/>
          </p:nvSpPr>
          <p:spPr>
            <a:xfrm>
              <a:off x="220140" y="2023419"/>
              <a:ext cx="1981272" cy="2441553"/>
            </a:xfrm>
            <a:prstGeom prst="rect">
              <a:avLst/>
            </a:prstGeom>
            <a:sp3d/>
          </p:spPr>
          <p:style>
            <a:lnRef idx="0">
              <a:scrgbClr r="0" g="0" b="0"/>
            </a:lnRef>
            <a:fillRef idx="0">
              <a:scrgbClr r="0" g="0" b="0"/>
            </a:fillRef>
            <a:effectRef idx="0">
              <a:scrgbClr r="0" g="0" b="0"/>
            </a:effectRef>
            <a:fontRef idx="minor">
              <a:schemeClr val="lt1"/>
            </a:fontRef>
          </p:style>
          <p:txBody>
            <a:bodyPr spcFirstLastPara="0" vert="vert" wrap="square" lIns="87630" tIns="87630" rIns="87630" bIns="87630" numCol="1" spcCol="1270" anchor="ctr" anchorCtr="0">
              <a:noAutofit/>
            </a:bodyPr>
            <a:lstStyle/>
            <a:p>
              <a:pPr lvl="0" algn="ctr" defTabSz="1022350">
                <a:lnSpc>
                  <a:spcPct val="90000"/>
                </a:lnSpc>
                <a:spcBef>
                  <a:spcPct val="0"/>
                </a:spcBef>
                <a:spcAft>
                  <a:spcPct val="35000"/>
                </a:spcAft>
              </a:pPr>
              <a:endParaRPr lang="en-GB" sz="800" kern="1200" dirty="0" smtClean="0"/>
            </a:p>
            <a:p>
              <a:pPr lvl="0" algn="ctr" defTabSz="1022350">
                <a:lnSpc>
                  <a:spcPct val="90000"/>
                </a:lnSpc>
                <a:spcBef>
                  <a:spcPct val="0"/>
                </a:spcBef>
                <a:spcAft>
                  <a:spcPct val="35000"/>
                </a:spcAft>
              </a:pPr>
              <a:r>
                <a:rPr lang="en-GB" sz="4400" kern="1200" dirty="0" smtClean="0"/>
                <a:t>Phylum </a:t>
              </a:r>
              <a:r>
                <a:rPr lang="en-GB" sz="4400" i="1" kern="1200" dirty="0" err="1" smtClean="0"/>
                <a:t>bryophyta</a:t>
              </a:r>
              <a:endParaRPr lang="en-US" sz="4400" i="1" kern="1200" dirty="0"/>
            </a:p>
          </p:txBody>
        </p:sp>
      </p:grpSp>
      <p:cxnSp>
        <p:nvCxnSpPr>
          <p:cNvPr id="9" name="Straight Connector 8"/>
          <p:cNvCxnSpPr/>
          <p:nvPr/>
        </p:nvCxnSpPr>
        <p:spPr>
          <a:xfrm flipH="1">
            <a:off x="3347864" y="5949280"/>
            <a:ext cx="8640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55776" y="5805264"/>
            <a:ext cx="805157" cy="307777"/>
          </a:xfrm>
          <a:prstGeom prst="rect">
            <a:avLst/>
          </a:prstGeom>
          <a:noFill/>
        </p:spPr>
        <p:txBody>
          <a:bodyPr wrap="none" rtlCol="0">
            <a:spAutoFit/>
          </a:bodyPr>
          <a:lstStyle/>
          <a:p>
            <a:r>
              <a:rPr lang="en-GB" sz="1400" b="1" dirty="0" smtClean="0"/>
              <a:t>Rhizoids</a:t>
            </a:r>
            <a:endParaRPr lang="en-GB" sz="14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rot="16200000">
            <a:off x="4175956" y="-3303747"/>
            <a:ext cx="792088" cy="8208911"/>
            <a:chOff x="0" y="1962429"/>
            <a:chExt cx="2201412" cy="2563533"/>
          </a:xfrm>
          <a:scene3d>
            <a:camera prst="orthographicFront"/>
            <a:lightRig rig="threePt" dir="t">
              <a:rot lat="0" lon="0" rev="7500000"/>
            </a:lightRig>
          </a:scene3d>
        </p:grpSpPr>
        <p:sp>
          <p:nvSpPr>
            <p:cNvPr id="5" name="Rounded Rectangle 4"/>
            <p:cNvSpPr/>
            <p:nvPr/>
          </p:nvSpPr>
          <p:spPr>
            <a:xfrm>
              <a:off x="0" y="1962429"/>
              <a:ext cx="2082342" cy="2563533"/>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3">
                <a:shade val="80000"/>
                <a:hueOff val="0"/>
                <a:satOff val="0"/>
                <a:lumOff val="0"/>
                <a:alphaOff val="0"/>
              </a:schemeClr>
            </a:fillRef>
            <a:effectRef idx="2">
              <a:schemeClr val="accent3">
                <a:shade val="80000"/>
                <a:hueOff val="0"/>
                <a:satOff val="0"/>
                <a:lumOff val="0"/>
                <a:alphaOff val="0"/>
              </a:schemeClr>
            </a:effectRef>
            <a:fontRef idx="minor">
              <a:schemeClr val="lt1"/>
            </a:fontRef>
          </p:style>
        </p:sp>
        <p:sp>
          <p:nvSpPr>
            <p:cNvPr id="6" name="Rounded Rectangle 4"/>
            <p:cNvSpPr/>
            <p:nvPr/>
          </p:nvSpPr>
          <p:spPr>
            <a:xfrm>
              <a:off x="220140" y="2023419"/>
              <a:ext cx="1981272" cy="2441553"/>
            </a:xfrm>
            <a:prstGeom prst="rect">
              <a:avLst/>
            </a:prstGeom>
            <a:sp3d/>
          </p:spPr>
          <p:style>
            <a:lnRef idx="0">
              <a:scrgbClr r="0" g="0" b="0"/>
            </a:lnRef>
            <a:fillRef idx="0">
              <a:scrgbClr r="0" g="0" b="0"/>
            </a:fillRef>
            <a:effectRef idx="0">
              <a:scrgbClr r="0" g="0" b="0"/>
            </a:effectRef>
            <a:fontRef idx="minor">
              <a:schemeClr val="lt1"/>
            </a:fontRef>
          </p:style>
          <p:txBody>
            <a:bodyPr spcFirstLastPara="0" vert="vert" wrap="square" lIns="87630" tIns="87630" rIns="87630" bIns="87630" numCol="1" spcCol="1270" anchor="ctr" anchorCtr="0">
              <a:noAutofit/>
            </a:bodyPr>
            <a:lstStyle/>
            <a:p>
              <a:pPr lvl="0" algn="ctr" defTabSz="1022350">
                <a:lnSpc>
                  <a:spcPct val="90000"/>
                </a:lnSpc>
                <a:spcBef>
                  <a:spcPct val="0"/>
                </a:spcBef>
                <a:spcAft>
                  <a:spcPct val="35000"/>
                </a:spcAft>
              </a:pPr>
              <a:endParaRPr lang="en-GB" sz="800" kern="1200" dirty="0" smtClean="0"/>
            </a:p>
            <a:p>
              <a:pPr algn="ctr" defTabSz="1022350">
                <a:lnSpc>
                  <a:spcPct val="90000"/>
                </a:lnSpc>
                <a:spcBef>
                  <a:spcPct val="0"/>
                </a:spcBef>
                <a:spcAft>
                  <a:spcPct val="35000"/>
                </a:spcAft>
              </a:pPr>
              <a:r>
                <a:rPr lang="en-GB" sz="4400" kern="1200" dirty="0" smtClean="0"/>
                <a:t>Phylum </a:t>
              </a:r>
              <a:r>
                <a:rPr lang="en-GB" sz="4400" i="1" dirty="0" err="1" smtClean="0"/>
                <a:t>filicinophyta</a:t>
              </a:r>
              <a:endParaRPr lang="en-GB" sz="4400" i="1" dirty="0" smtClean="0"/>
            </a:p>
          </p:txBody>
        </p:sp>
      </p:grpSp>
      <p:pic>
        <p:nvPicPr>
          <p:cNvPr id="12" name="Picture 11" descr="gymnocarpium-rob.jpg"/>
          <p:cNvPicPr>
            <a:picLocks noChangeAspect="1"/>
          </p:cNvPicPr>
          <p:nvPr/>
        </p:nvPicPr>
        <p:blipFill>
          <a:blip r:embed="rId2" cstate="print"/>
          <a:stretch>
            <a:fillRect/>
          </a:stretch>
        </p:blipFill>
        <p:spPr>
          <a:xfrm>
            <a:off x="2456818" y="1612514"/>
            <a:ext cx="3483333" cy="4624798"/>
          </a:xfrm>
          <a:prstGeom prst="rect">
            <a:avLst/>
          </a:prstGeom>
        </p:spPr>
      </p:pic>
      <p:sp>
        <p:nvSpPr>
          <p:cNvPr id="13" name="Rounded Rectangle 12"/>
          <p:cNvSpPr/>
          <p:nvPr/>
        </p:nvSpPr>
        <p:spPr>
          <a:xfrm>
            <a:off x="4067944" y="3933056"/>
            <a:ext cx="504056" cy="7920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rot="16200000">
            <a:off x="2505180" y="5147455"/>
            <a:ext cx="811561" cy="7920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p:cNvCxnSpPr/>
          <p:nvPr/>
        </p:nvCxnSpPr>
        <p:spPr>
          <a:xfrm flipH="1">
            <a:off x="5508104" y="5733256"/>
            <a:ext cx="8640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652120" y="3501008"/>
            <a:ext cx="8640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843808" y="6021288"/>
            <a:ext cx="8640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051720" y="4509120"/>
            <a:ext cx="8640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444208" y="3356992"/>
            <a:ext cx="2334870" cy="369332"/>
          </a:xfrm>
          <a:prstGeom prst="rect">
            <a:avLst/>
          </a:prstGeom>
          <a:noFill/>
        </p:spPr>
        <p:txBody>
          <a:bodyPr wrap="none" rtlCol="0">
            <a:spAutoFit/>
          </a:bodyPr>
          <a:lstStyle/>
          <a:p>
            <a:r>
              <a:rPr lang="en-GB" dirty="0" err="1" smtClean="0"/>
              <a:t>Fonds</a:t>
            </a:r>
            <a:r>
              <a:rPr lang="en-GB" dirty="0" smtClean="0"/>
              <a:t> (pinnate leaves)</a:t>
            </a:r>
            <a:endParaRPr lang="en-GB" dirty="0"/>
          </a:p>
        </p:txBody>
      </p:sp>
      <p:sp>
        <p:nvSpPr>
          <p:cNvPr id="21" name="TextBox 20"/>
          <p:cNvSpPr txBox="1"/>
          <p:nvPr/>
        </p:nvSpPr>
        <p:spPr>
          <a:xfrm>
            <a:off x="6300192" y="5517232"/>
            <a:ext cx="867289" cy="369332"/>
          </a:xfrm>
          <a:prstGeom prst="rect">
            <a:avLst/>
          </a:prstGeom>
          <a:noFill/>
        </p:spPr>
        <p:txBody>
          <a:bodyPr wrap="none" rtlCol="0">
            <a:spAutoFit/>
          </a:bodyPr>
          <a:lstStyle/>
          <a:p>
            <a:r>
              <a:rPr lang="en-GB" dirty="0" smtClean="0"/>
              <a:t>Rhizoid</a:t>
            </a:r>
            <a:endParaRPr lang="en-GB" dirty="0"/>
          </a:p>
        </p:txBody>
      </p:sp>
      <p:sp>
        <p:nvSpPr>
          <p:cNvPr id="22" name="TextBox 21"/>
          <p:cNvSpPr txBox="1"/>
          <p:nvPr/>
        </p:nvSpPr>
        <p:spPr>
          <a:xfrm>
            <a:off x="2123728" y="5805264"/>
            <a:ext cx="715324" cy="369332"/>
          </a:xfrm>
          <a:prstGeom prst="rect">
            <a:avLst/>
          </a:prstGeom>
          <a:noFill/>
        </p:spPr>
        <p:txBody>
          <a:bodyPr wrap="none" rtlCol="0">
            <a:spAutoFit/>
          </a:bodyPr>
          <a:lstStyle/>
          <a:p>
            <a:r>
              <a:rPr lang="en-GB" dirty="0" smtClean="0"/>
              <a:t>Roots</a:t>
            </a:r>
            <a:endParaRPr lang="en-GB" dirty="0"/>
          </a:p>
        </p:txBody>
      </p:sp>
      <p:sp>
        <p:nvSpPr>
          <p:cNvPr id="23" name="TextBox 22"/>
          <p:cNvSpPr txBox="1"/>
          <p:nvPr/>
        </p:nvSpPr>
        <p:spPr>
          <a:xfrm>
            <a:off x="971600" y="4293096"/>
            <a:ext cx="1114472" cy="369332"/>
          </a:xfrm>
          <a:prstGeom prst="rect">
            <a:avLst/>
          </a:prstGeom>
          <a:noFill/>
        </p:spPr>
        <p:txBody>
          <a:bodyPr wrap="none" rtlCol="0">
            <a:spAutoFit/>
          </a:bodyPr>
          <a:lstStyle/>
          <a:p>
            <a:r>
              <a:rPr lang="en-GB" dirty="0" smtClean="0"/>
              <a:t>Sporangia</a:t>
            </a:r>
            <a:endParaRPr lang="en-GB"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rot="16200000">
            <a:off x="4175956" y="-3303747"/>
            <a:ext cx="792088" cy="8208911"/>
            <a:chOff x="0" y="1962429"/>
            <a:chExt cx="2201412" cy="2563533"/>
          </a:xfrm>
          <a:scene3d>
            <a:camera prst="orthographicFront"/>
            <a:lightRig rig="threePt" dir="t">
              <a:rot lat="0" lon="0" rev="7500000"/>
            </a:lightRig>
          </a:scene3d>
        </p:grpSpPr>
        <p:sp>
          <p:nvSpPr>
            <p:cNvPr id="5" name="Rounded Rectangle 4"/>
            <p:cNvSpPr/>
            <p:nvPr/>
          </p:nvSpPr>
          <p:spPr>
            <a:xfrm>
              <a:off x="0" y="1962429"/>
              <a:ext cx="2082342" cy="2563533"/>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3">
                <a:shade val="80000"/>
                <a:hueOff val="0"/>
                <a:satOff val="0"/>
                <a:lumOff val="0"/>
                <a:alphaOff val="0"/>
              </a:schemeClr>
            </a:fillRef>
            <a:effectRef idx="2">
              <a:schemeClr val="accent3">
                <a:shade val="80000"/>
                <a:hueOff val="0"/>
                <a:satOff val="0"/>
                <a:lumOff val="0"/>
                <a:alphaOff val="0"/>
              </a:schemeClr>
            </a:effectRef>
            <a:fontRef idx="minor">
              <a:schemeClr val="lt1"/>
            </a:fontRef>
          </p:style>
        </p:sp>
        <p:sp>
          <p:nvSpPr>
            <p:cNvPr id="6" name="Rounded Rectangle 4"/>
            <p:cNvSpPr/>
            <p:nvPr/>
          </p:nvSpPr>
          <p:spPr>
            <a:xfrm>
              <a:off x="220140" y="2023419"/>
              <a:ext cx="1981272" cy="2441553"/>
            </a:xfrm>
            <a:prstGeom prst="rect">
              <a:avLst/>
            </a:prstGeom>
            <a:sp3d/>
          </p:spPr>
          <p:style>
            <a:lnRef idx="0">
              <a:scrgbClr r="0" g="0" b="0"/>
            </a:lnRef>
            <a:fillRef idx="0">
              <a:scrgbClr r="0" g="0" b="0"/>
            </a:fillRef>
            <a:effectRef idx="0">
              <a:scrgbClr r="0" g="0" b="0"/>
            </a:effectRef>
            <a:fontRef idx="minor">
              <a:schemeClr val="lt1"/>
            </a:fontRef>
          </p:style>
          <p:txBody>
            <a:bodyPr spcFirstLastPara="0" vert="vert" wrap="square" lIns="87630" tIns="87630" rIns="87630" bIns="87630" numCol="1" spcCol="1270" anchor="ctr" anchorCtr="0">
              <a:noAutofit/>
            </a:bodyPr>
            <a:lstStyle/>
            <a:p>
              <a:pPr lvl="0" algn="ctr" defTabSz="1022350">
                <a:lnSpc>
                  <a:spcPct val="90000"/>
                </a:lnSpc>
                <a:spcBef>
                  <a:spcPct val="0"/>
                </a:spcBef>
                <a:spcAft>
                  <a:spcPct val="35000"/>
                </a:spcAft>
              </a:pPr>
              <a:endParaRPr lang="en-GB" sz="800" kern="1200" dirty="0" smtClean="0"/>
            </a:p>
            <a:p>
              <a:pPr lvl="0" algn="ctr" defTabSz="1022350">
                <a:lnSpc>
                  <a:spcPct val="90000"/>
                </a:lnSpc>
                <a:spcBef>
                  <a:spcPct val="0"/>
                </a:spcBef>
                <a:spcAft>
                  <a:spcPct val="35000"/>
                </a:spcAft>
              </a:pPr>
              <a:r>
                <a:rPr lang="en-GB" sz="4400" kern="1200" dirty="0" smtClean="0"/>
                <a:t>Phylum </a:t>
              </a:r>
              <a:r>
                <a:rPr lang="en-GB" sz="4400" i="1" dirty="0" err="1" smtClean="0"/>
                <a:t>coniferophyta</a:t>
              </a:r>
              <a:endParaRPr lang="en-GB" sz="4400" i="1" dirty="0" smtClean="0"/>
            </a:p>
          </p:txBody>
        </p:sp>
      </p:grpSp>
      <p:sp>
        <p:nvSpPr>
          <p:cNvPr id="13" name="Rounded Rectangle 12"/>
          <p:cNvSpPr/>
          <p:nvPr/>
        </p:nvSpPr>
        <p:spPr>
          <a:xfrm>
            <a:off x="4067944" y="3933056"/>
            <a:ext cx="504056" cy="7920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rot="16200000">
            <a:off x="2505180" y="5147455"/>
            <a:ext cx="811561" cy="7920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179513" y="3717032"/>
            <a:ext cx="1224136" cy="646331"/>
          </a:xfrm>
          <a:prstGeom prst="rect">
            <a:avLst/>
          </a:prstGeom>
          <a:noFill/>
        </p:spPr>
        <p:txBody>
          <a:bodyPr wrap="square" rtlCol="0">
            <a:spAutoFit/>
          </a:bodyPr>
          <a:lstStyle/>
          <a:p>
            <a:r>
              <a:rPr lang="en-GB" dirty="0" smtClean="0"/>
              <a:t>Needle-like leaves</a:t>
            </a:r>
            <a:endParaRPr lang="en-GB" dirty="0"/>
          </a:p>
        </p:txBody>
      </p:sp>
      <p:pic>
        <p:nvPicPr>
          <p:cNvPr id="19" name="Picture 18" descr="pine_cone02.JPG"/>
          <p:cNvPicPr>
            <a:picLocks noChangeAspect="1"/>
          </p:cNvPicPr>
          <p:nvPr/>
        </p:nvPicPr>
        <p:blipFill>
          <a:blip r:embed="rId2" cstate="print"/>
          <a:stretch>
            <a:fillRect/>
          </a:stretch>
        </p:blipFill>
        <p:spPr>
          <a:xfrm>
            <a:off x="1715930" y="2109058"/>
            <a:ext cx="5664382" cy="3768214"/>
          </a:xfrm>
          <a:prstGeom prst="rect">
            <a:avLst/>
          </a:prstGeom>
        </p:spPr>
      </p:pic>
      <p:sp>
        <p:nvSpPr>
          <p:cNvPr id="20" name="TextBox 19"/>
          <p:cNvSpPr txBox="1"/>
          <p:nvPr/>
        </p:nvSpPr>
        <p:spPr>
          <a:xfrm>
            <a:off x="7585881" y="3429000"/>
            <a:ext cx="1558119" cy="369332"/>
          </a:xfrm>
          <a:prstGeom prst="rect">
            <a:avLst/>
          </a:prstGeom>
          <a:noFill/>
        </p:spPr>
        <p:txBody>
          <a:bodyPr wrap="none" rtlCol="0">
            <a:spAutoFit/>
          </a:bodyPr>
          <a:lstStyle/>
          <a:p>
            <a:r>
              <a:rPr lang="en-GB" dirty="0" smtClean="0"/>
              <a:t>Seeds in cones</a:t>
            </a:r>
            <a:endParaRPr lang="en-GB" dirty="0"/>
          </a:p>
        </p:txBody>
      </p:sp>
      <p:cxnSp>
        <p:nvCxnSpPr>
          <p:cNvPr id="16" name="Straight Connector 15"/>
          <p:cNvCxnSpPr/>
          <p:nvPr/>
        </p:nvCxnSpPr>
        <p:spPr>
          <a:xfrm flipH="1">
            <a:off x="6012160" y="3645024"/>
            <a:ext cx="15841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043608" y="4077072"/>
            <a:ext cx="15121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rot="16200000">
            <a:off x="4175956" y="-3303747"/>
            <a:ext cx="792088" cy="8208911"/>
            <a:chOff x="0" y="1962429"/>
            <a:chExt cx="2201412" cy="2563533"/>
          </a:xfrm>
          <a:scene3d>
            <a:camera prst="orthographicFront"/>
            <a:lightRig rig="threePt" dir="t">
              <a:rot lat="0" lon="0" rev="7500000"/>
            </a:lightRig>
          </a:scene3d>
        </p:grpSpPr>
        <p:sp>
          <p:nvSpPr>
            <p:cNvPr id="5" name="Rounded Rectangle 4"/>
            <p:cNvSpPr/>
            <p:nvPr/>
          </p:nvSpPr>
          <p:spPr>
            <a:xfrm>
              <a:off x="0" y="1962429"/>
              <a:ext cx="2082342" cy="2563533"/>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3">
                <a:shade val="80000"/>
                <a:hueOff val="0"/>
                <a:satOff val="0"/>
                <a:lumOff val="0"/>
                <a:alphaOff val="0"/>
              </a:schemeClr>
            </a:fillRef>
            <a:effectRef idx="2">
              <a:schemeClr val="accent3">
                <a:shade val="80000"/>
                <a:hueOff val="0"/>
                <a:satOff val="0"/>
                <a:lumOff val="0"/>
                <a:alphaOff val="0"/>
              </a:schemeClr>
            </a:effectRef>
            <a:fontRef idx="minor">
              <a:schemeClr val="lt1"/>
            </a:fontRef>
          </p:style>
        </p:sp>
        <p:sp>
          <p:nvSpPr>
            <p:cNvPr id="6" name="Rounded Rectangle 4"/>
            <p:cNvSpPr/>
            <p:nvPr/>
          </p:nvSpPr>
          <p:spPr>
            <a:xfrm>
              <a:off x="220140" y="2023419"/>
              <a:ext cx="1981272" cy="2441553"/>
            </a:xfrm>
            <a:prstGeom prst="rect">
              <a:avLst/>
            </a:prstGeom>
            <a:sp3d/>
          </p:spPr>
          <p:style>
            <a:lnRef idx="0">
              <a:scrgbClr r="0" g="0" b="0"/>
            </a:lnRef>
            <a:fillRef idx="0">
              <a:scrgbClr r="0" g="0" b="0"/>
            </a:fillRef>
            <a:effectRef idx="0">
              <a:scrgbClr r="0" g="0" b="0"/>
            </a:effectRef>
            <a:fontRef idx="minor">
              <a:schemeClr val="lt1"/>
            </a:fontRef>
          </p:style>
          <p:txBody>
            <a:bodyPr spcFirstLastPara="0" vert="vert" wrap="square" lIns="87630" tIns="87630" rIns="87630" bIns="87630" numCol="1" spcCol="1270" anchor="ctr" anchorCtr="0">
              <a:noAutofit/>
            </a:bodyPr>
            <a:lstStyle/>
            <a:p>
              <a:pPr lvl="0" algn="ctr" defTabSz="1022350">
                <a:lnSpc>
                  <a:spcPct val="90000"/>
                </a:lnSpc>
                <a:spcBef>
                  <a:spcPct val="0"/>
                </a:spcBef>
                <a:spcAft>
                  <a:spcPct val="35000"/>
                </a:spcAft>
              </a:pPr>
              <a:endParaRPr lang="en-GB" sz="800" kern="1200" dirty="0" smtClean="0"/>
            </a:p>
            <a:p>
              <a:pPr algn="ctr" defTabSz="1022350">
                <a:lnSpc>
                  <a:spcPct val="90000"/>
                </a:lnSpc>
                <a:spcBef>
                  <a:spcPct val="0"/>
                </a:spcBef>
                <a:spcAft>
                  <a:spcPct val="35000"/>
                </a:spcAft>
              </a:pPr>
              <a:r>
                <a:rPr lang="en-GB" sz="4400" kern="1200" dirty="0" smtClean="0"/>
                <a:t>Phylum </a:t>
              </a:r>
              <a:r>
                <a:rPr lang="en-GB" sz="4400" i="1" dirty="0" err="1" smtClean="0"/>
                <a:t>angiospermophyta</a:t>
              </a:r>
              <a:endParaRPr lang="en-GB" sz="4400" i="1" dirty="0" smtClean="0"/>
            </a:p>
          </p:txBody>
        </p:sp>
      </p:grpSp>
      <p:sp>
        <p:nvSpPr>
          <p:cNvPr id="13" name="Rounded Rectangle 12"/>
          <p:cNvSpPr/>
          <p:nvPr/>
        </p:nvSpPr>
        <p:spPr>
          <a:xfrm>
            <a:off x="4067944" y="3933056"/>
            <a:ext cx="504056" cy="7920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rot="16200000">
            <a:off x="2505180" y="5147455"/>
            <a:ext cx="811561" cy="7920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ngiosperm.png"/>
          <p:cNvPicPr>
            <a:picLocks noChangeAspect="1"/>
          </p:cNvPicPr>
          <p:nvPr/>
        </p:nvPicPr>
        <p:blipFill>
          <a:blip r:embed="rId2" cstate="print"/>
          <a:stretch>
            <a:fillRect/>
          </a:stretch>
        </p:blipFill>
        <p:spPr>
          <a:xfrm>
            <a:off x="2843808" y="1412776"/>
            <a:ext cx="4150447" cy="5445223"/>
          </a:xfrm>
          <a:prstGeom prst="rect">
            <a:avLst/>
          </a:prstGeom>
        </p:spPr>
      </p:pic>
      <p:sp>
        <p:nvSpPr>
          <p:cNvPr id="15" name="Rounded Rectangle 14"/>
          <p:cNvSpPr/>
          <p:nvPr/>
        </p:nvSpPr>
        <p:spPr>
          <a:xfrm>
            <a:off x="2771800" y="6525344"/>
            <a:ext cx="1656184" cy="1886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descr="Diversity_of_plants_image_version_5.png"/>
          <p:cNvPicPr>
            <a:picLocks noGrp="1" noChangeAspect="1"/>
          </p:cNvPicPr>
          <p:nvPr>
            <p:ph idx="1"/>
          </p:nvPr>
        </p:nvPicPr>
        <p:blipFill>
          <a:blip r:embed="rId2" cstate="print"/>
          <a:stretch>
            <a:fillRect/>
          </a:stretch>
        </p:blipFill>
        <p:spPr>
          <a:xfrm>
            <a:off x="5580112" y="1700808"/>
            <a:ext cx="3334810" cy="4953832"/>
          </a:xfrm>
        </p:spPr>
      </p:pic>
      <p:graphicFrame>
        <p:nvGraphicFramePr>
          <p:cNvPr id="4" name="Content Placeholder 3"/>
          <p:cNvGraphicFramePr>
            <a:graphicFrameLocks noGrp="1"/>
          </p:cNvGraphicFramePr>
          <p:nvPr>
            <p:ph idx="1"/>
          </p:nvPr>
        </p:nvGraphicFramePr>
        <p:xfrm>
          <a:off x="179512" y="116633"/>
          <a:ext cx="8856984" cy="1296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Table 5"/>
          <p:cNvGraphicFramePr>
            <a:graphicFrameLocks noGrp="1"/>
          </p:cNvGraphicFramePr>
          <p:nvPr/>
        </p:nvGraphicFramePr>
        <p:xfrm>
          <a:off x="251520" y="1700808"/>
          <a:ext cx="5184576" cy="4688010"/>
        </p:xfrm>
        <a:graphic>
          <a:graphicData uri="http://schemas.openxmlformats.org/drawingml/2006/table">
            <a:tbl>
              <a:tblPr firstRow="1" bandRow="1">
                <a:tableStyleId>{F5AB1C69-6EDB-4FF4-983F-18BD219EF322}</a:tableStyleId>
              </a:tblPr>
              <a:tblGrid>
                <a:gridCol w="1944216"/>
                <a:gridCol w="1224136"/>
                <a:gridCol w="2016224"/>
              </a:tblGrid>
              <a:tr h="504056">
                <a:tc>
                  <a:txBody>
                    <a:bodyPr/>
                    <a:lstStyle/>
                    <a:p>
                      <a:r>
                        <a:rPr lang="en-GB" dirty="0" smtClean="0"/>
                        <a:t>Phylum</a:t>
                      </a:r>
                      <a:endParaRPr lang="en-GB" dirty="0"/>
                    </a:p>
                  </a:txBody>
                  <a:tcPr/>
                </a:tc>
                <a:tc>
                  <a:txBody>
                    <a:bodyPr/>
                    <a:lstStyle/>
                    <a:p>
                      <a:r>
                        <a:rPr lang="en-GB" dirty="0" smtClean="0"/>
                        <a:t>Common Name</a:t>
                      </a:r>
                      <a:endParaRPr lang="en-GB" dirty="0"/>
                    </a:p>
                  </a:txBody>
                  <a:tcPr/>
                </a:tc>
                <a:tc>
                  <a:txBody>
                    <a:bodyPr/>
                    <a:lstStyle/>
                    <a:p>
                      <a:r>
                        <a:rPr lang="en-GB" dirty="0" smtClean="0"/>
                        <a:t>Features</a:t>
                      </a:r>
                      <a:endParaRPr lang="en-GB" dirty="0"/>
                    </a:p>
                  </a:txBody>
                  <a:tcPr/>
                </a:tc>
              </a:tr>
              <a:tr h="9937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dirty="0" err="1" smtClean="0"/>
                        <a:t>bryophyta</a:t>
                      </a:r>
                      <a:endParaRPr lang="en-GB" sz="1600" i="1" dirty="0" smtClean="0"/>
                    </a:p>
                    <a:p>
                      <a:endParaRPr lang="en-GB" sz="1600" i="1" dirty="0"/>
                    </a:p>
                  </a:txBody>
                  <a:tcPr/>
                </a:tc>
                <a:tc>
                  <a:txBody>
                    <a:bodyPr/>
                    <a:lstStyle/>
                    <a:p>
                      <a:r>
                        <a:rPr lang="en-GB" sz="1600" dirty="0" smtClean="0"/>
                        <a:t>Mosses and liverworts</a:t>
                      </a:r>
                      <a:endParaRPr lang="en-GB" sz="1600" dirty="0"/>
                    </a:p>
                  </a:txBody>
                  <a:tcPr/>
                </a:tc>
                <a:tc>
                  <a:txBody>
                    <a:bodyPr/>
                    <a:lstStyle/>
                    <a:p>
                      <a:pPr>
                        <a:buFont typeface="Wingdings" pitchFamily="2" charset="2"/>
                        <a:buChar char="v"/>
                      </a:pPr>
                      <a:r>
                        <a:rPr lang="en-GB" sz="1600" dirty="0" smtClean="0"/>
                        <a:t>No true roots</a:t>
                      </a:r>
                    </a:p>
                    <a:p>
                      <a:pPr>
                        <a:buFont typeface="Wingdings" pitchFamily="2" charset="2"/>
                        <a:buChar char="v"/>
                      </a:pPr>
                      <a:r>
                        <a:rPr lang="en-GB" sz="1600" dirty="0" smtClean="0"/>
                        <a:t>Produce spores</a:t>
                      </a:r>
                    </a:p>
                    <a:p>
                      <a:pPr>
                        <a:buFont typeface="Wingdings" pitchFamily="2" charset="2"/>
                        <a:buChar char="v"/>
                      </a:pPr>
                      <a:r>
                        <a:rPr lang="en-GB" sz="1600" dirty="0" smtClean="0"/>
                        <a:t>Grow in damp places</a:t>
                      </a:r>
                      <a:endParaRPr lang="en-GB" sz="1600" dirty="0"/>
                    </a:p>
                  </a:txBody>
                  <a:tcPr/>
                </a:tc>
              </a:tr>
              <a:tr h="9937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dirty="0" err="1" smtClean="0"/>
                        <a:t>filicinophyta</a:t>
                      </a:r>
                      <a:endParaRPr lang="en-GB" sz="1600" i="1" dirty="0" smtClean="0"/>
                    </a:p>
                    <a:p>
                      <a:endParaRPr lang="en-GB" sz="1600" i="1" dirty="0"/>
                    </a:p>
                  </a:txBody>
                  <a:tcPr/>
                </a:tc>
                <a:tc>
                  <a:txBody>
                    <a:bodyPr/>
                    <a:lstStyle/>
                    <a:p>
                      <a:r>
                        <a:rPr lang="en-GB" sz="1600" dirty="0" smtClean="0"/>
                        <a:t>Ferns</a:t>
                      </a:r>
                      <a:endParaRPr lang="en-GB" sz="1600" dirty="0"/>
                    </a:p>
                  </a:txBody>
                  <a:tcPr/>
                </a:tc>
                <a:tc>
                  <a:txBody>
                    <a:bodyPr/>
                    <a:lstStyle/>
                    <a:p>
                      <a:pPr>
                        <a:buFont typeface="Wingdings" pitchFamily="2" charset="2"/>
                        <a:buChar char="v"/>
                      </a:pPr>
                      <a:r>
                        <a:rPr lang="en-GB" sz="1600" dirty="0" smtClean="0"/>
                        <a:t>True roots</a:t>
                      </a:r>
                    </a:p>
                    <a:p>
                      <a:pPr>
                        <a:buFont typeface="Wingdings" pitchFamily="2" charset="2"/>
                        <a:buChar char="v"/>
                      </a:pPr>
                      <a:r>
                        <a:rPr lang="en-GB" sz="1600" dirty="0" smtClean="0"/>
                        <a:t>Produce spores</a:t>
                      </a:r>
                    </a:p>
                    <a:p>
                      <a:pPr>
                        <a:buFont typeface="Wingdings" pitchFamily="2" charset="2"/>
                        <a:buChar char="v"/>
                      </a:pPr>
                      <a:r>
                        <a:rPr lang="en-GB" sz="1600" dirty="0" smtClean="0"/>
                        <a:t>Leaves form </a:t>
                      </a:r>
                      <a:r>
                        <a:rPr lang="en-GB" sz="1600" dirty="0" err="1" smtClean="0"/>
                        <a:t>fonds</a:t>
                      </a:r>
                      <a:endParaRPr lang="en-GB" sz="1600" dirty="0"/>
                    </a:p>
                  </a:txBody>
                  <a:tcPr/>
                </a:tc>
              </a:tr>
              <a:tr h="9937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dirty="0" err="1" smtClean="0"/>
                        <a:t>coniferophyta</a:t>
                      </a:r>
                      <a:endParaRPr lang="en-GB" sz="1600" i="1" dirty="0" smtClean="0"/>
                    </a:p>
                    <a:p>
                      <a:endParaRPr lang="en-GB" sz="1600" i="1" dirty="0"/>
                    </a:p>
                  </a:txBody>
                  <a:tcPr/>
                </a:tc>
                <a:tc>
                  <a:txBody>
                    <a:bodyPr/>
                    <a:lstStyle/>
                    <a:p>
                      <a:r>
                        <a:rPr lang="en-GB" sz="1600" dirty="0" smtClean="0"/>
                        <a:t>Conifers</a:t>
                      </a:r>
                      <a:endParaRPr lang="en-GB" sz="1600" dirty="0"/>
                    </a:p>
                  </a:txBody>
                  <a:tcPr/>
                </a:tc>
                <a:tc>
                  <a:txBody>
                    <a:bodyPr/>
                    <a:lstStyle/>
                    <a:p>
                      <a:pPr>
                        <a:buFont typeface="Wingdings" pitchFamily="2" charset="2"/>
                        <a:buChar char="v"/>
                      </a:pPr>
                      <a:r>
                        <a:rPr lang="en-GB" sz="1600" dirty="0" smtClean="0"/>
                        <a:t>Needle-like leaves</a:t>
                      </a:r>
                    </a:p>
                    <a:p>
                      <a:pPr>
                        <a:buFont typeface="Wingdings" pitchFamily="2" charset="2"/>
                        <a:buChar char="v"/>
                      </a:pPr>
                      <a:r>
                        <a:rPr lang="en-GB" sz="1600" smtClean="0"/>
                        <a:t>‘Naked’ </a:t>
                      </a:r>
                      <a:r>
                        <a:rPr lang="en-GB" sz="1600" dirty="0" smtClean="0"/>
                        <a:t>seeds</a:t>
                      </a:r>
                      <a:endParaRPr lang="en-GB" sz="1600" dirty="0"/>
                    </a:p>
                  </a:txBody>
                  <a:tcPr/>
                </a:tc>
              </a:tr>
              <a:tr h="9937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dirty="0" err="1" smtClean="0"/>
                        <a:t>angiospermophyta</a:t>
                      </a:r>
                      <a:endParaRPr lang="en-GB" sz="1600" i="1" dirty="0" smtClean="0"/>
                    </a:p>
                    <a:p>
                      <a:endParaRPr lang="en-GB" sz="1600" i="1" dirty="0"/>
                    </a:p>
                  </a:txBody>
                  <a:tcPr/>
                </a:tc>
                <a:tc>
                  <a:txBody>
                    <a:bodyPr/>
                    <a:lstStyle/>
                    <a:p>
                      <a:r>
                        <a:rPr lang="en-GB" sz="1600" dirty="0" smtClean="0"/>
                        <a:t>Flowering Plants</a:t>
                      </a:r>
                      <a:endParaRPr lang="en-GB" sz="1600" dirty="0"/>
                    </a:p>
                  </a:txBody>
                  <a:tcPr/>
                </a:tc>
                <a:tc>
                  <a:txBody>
                    <a:bodyPr/>
                    <a:lstStyle/>
                    <a:p>
                      <a:pPr>
                        <a:buFont typeface="Wingdings" pitchFamily="2" charset="2"/>
                        <a:buChar char="v"/>
                      </a:pPr>
                      <a:r>
                        <a:rPr lang="en-GB" sz="1600" dirty="0" smtClean="0"/>
                        <a:t>Produce flowers</a:t>
                      </a:r>
                    </a:p>
                    <a:p>
                      <a:pPr>
                        <a:buFont typeface="Wingdings" pitchFamily="2" charset="2"/>
                        <a:buChar char="v"/>
                      </a:pPr>
                      <a:r>
                        <a:rPr lang="en-GB" sz="1600" dirty="0" smtClean="0"/>
                        <a:t>Produce seeds within a fruit</a:t>
                      </a:r>
                      <a:endParaRPr lang="en-GB" sz="1600" dirty="0"/>
                    </a:p>
                  </a:txBody>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ccent SF" pitchFamily="2" charset="0"/>
              </a:rPr>
              <a:t>Three Domains</a:t>
            </a:r>
            <a:endParaRPr lang="en-GB" dirty="0">
              <a:latin typeface="Accent SF" pitchFamily="2"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7946" y="1600200"/>
            <a:ext cx="7888107" cy="4525963"/>
          </a:xfrm>
        </p:spPr>
      </p:pic>
    </p:spTree>
    <p:extLst>
      <p:ext uri="{BB962C8B-B14F-4D97-AF65-F5344CB8AC3E}">
        <p14:creationId xmlns:p14="http://schemas.microsoft.com/office/powerpoint/2010/main" val="3026550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Table 41"/>
          <p:cNvGraphicFramePr>
            <a:graphicFrameLocks noGrp="1"/>
          </p:cNvGraphicFramePr>
          <p:nvPr/>
        </p:nvGraphicFramePr>
        <p:xfrm>
          <a:off x="0" y="0"/>
          <a:ext cx="9144000" cy="6858000"/>
        </p:xfrm>
        <a:graphic>
          <a:graphicData uri="http://schemas.openxmlformats.org/drawingml/2006/table">
            <a:tbl>
              <a:tblPr firstRow="1" bandRow="1">
                <a:tableStyleId>{5940675A-B579-460E-94D1-54222C63F5DA}</a:tableStyleId>
              </a:tblPr>
              <a:tblGrid>
                <a:gridCol w="4572000"/>
                <a:gridCol w="4572000"/>
              </a:tblGrid>
              <a:tr h="3429000">
                <a:tc>
                  <a:txBody>
                    <a:bodyPr/>
                    <a:lstStyle/>
                    <a:p>
                      <a:endParaRPr lang="en-US" dirty="0"/>
                    </a:p>
                  </a:txBody>
                  <a:tcPr/>
                </a:tc>
                <a:tc>
                  <a:txBody>
                    <a:bodyPr/>
                    <a:lstStyle/>
                    <a:p>
                      <a:endParaRPr lang="en-US" dirty="0"/>
                    </a:p>
                  </a:txBody>
                  <a:tcPr/>
                </a:tc>
              </a:tr>
              <a:tr h="3429000">
                <a:tc>
                  <a:txBody>
                    <a:bodyPr/>
                    <a:lstStyle/>
                    <a:p>
                      <a:endParaRPr lang="en-US" dirty="0"/>
                    </a:p>
                  </a:txBody>
                  <a:tcPr/>
                </a:tc>
                <a:tc>
                  <a:txBody>
                    <a:bodyPr/>
                    <a:lstStyle/>
                    <a:p>
                      <a:endParaRPr lang="en-US" dirty="0"/>
                    </a:p>
                  </a:txBody>
                  <a:tcPr/>
                </a:tc>
              </a:tr>
            </a:tbl>
          </a:graphicData>
        </a:graphic>
      </p:graphicFrame>
      <p:grpSp>
        <p:nvGrpSpPr>
          <p:cNvPr id="5" name="Group 9"/>
          <p:cNvGrpSpPr/>
          <p:nvPr/>
        </p:nvGrpSpPr>
        <p:grpSpPr>
          <a:xfrm rot="16200000">
            <a:off x="7663781" y="-211459"/>
            <a:ext cx="1268760" cy="1691678"/>
            <a:chOff x="2258690" y="1962417"/>
            <a:chExt cx="2082342" cy="2563533"/>
          </a:xfrm>
          <a:scene3d>
            <a:camera prst="orthographicFront"/>
            <a:lightRig rig="threePt" dir="t">
              <a:rot lat="0" lon="0" rev="7500000"/>
            </a:lightRig>
          </a:scene3d>
        </p:grpSpPr>
        <p:sp>
          <p:nvSpPr>
            <p:cNvPr id="11" name="Rounded Rectangle 10"/>
            <p:cNvSpPr/>
            <p:nvPr/>
          </p:nvSpPr>
          <p:spPr>
            <a:xfrm>
              <a:off x="2258690" y="1962417"/>
              <a:ext cx="2082342" cy="2563533"/>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3">
                <a:shade val="80000"/>
                <a:hueOff val="0"/>
                <a:satOff val="0"/>
                <a:lumOff val="0"/>
                <a:alphaOff val="0"/>
              </a:schemeClr>
            </a:fillRef>
            <a:effectRef idx="2">
              <a:schemeClr val="accent3">
                <a:shade val="80000"/>
                <a:hueOff val="0"/>
                <a:satOff val="0"/>
                <a:lumOff val="0"/>
                <a:alphaOff val="0"/>
              </a:schemeClr>
            </a:effectRef>
            <a:fontRef idx="minor">
              <a:schemeClr val="lt1"/>
            </a:fontRef>
          </p:style>
        </p:sp>
        <p:sp>
          <p:nvSpPr>
            <p:cNvPr id="12" name="Rounded Rectangle 4"/>
            <p:cNvSpPr/>
            <p:nvPr/>
          </p:nvSpPr>
          <p:spPr>
            <a:xfrm>
              <a:off x="2319680" y="2023407"/>
              <a:ext cx="1960362" cy="2441553"/>
            </a:xfrm>
            <a:prstGeom prst="rect">
              <a:avLst/>
            </a:prstGeom>
            <a:sp3d/>
          </p:spPr>
          <p:style>
            <a:lnRef idx="0">
              <a:scrgbClr r="0" g="0" b="0"/>
            </a:lnRef>
            <a:fillRef idx="0">
              <a:scrgbClr r="0" g="0" b="0"/>
            </a:fillRef>
            <a:effectRef idx="0">
              <a:scrgbClr r="0" g="0" b="0"/>
            </a:effectRef>
            <a:fontRef idx="minor">
              <a:schemeClr val="lt1"/>
            </a:fontRef>
          </p:style>
          <p:txBody>
            <a:bodyPr spcFirstLastPara="0" vert="vert" wrap="square" lIns="87630" tIns="87630" rIns="87630" bIns="87630" numCol="1" spcCol="1270" anchor="ctr" anchorCtr="0">
              <a:noAutofit/>
            </a:bodyPr>
            <a:lstStyle/>
            <a:p>
              <a:pPr lvl="0" algn="ctr" defTabSz="1022350">
                <a:lnSpc>
                  <a:spcPct val="90000"/>
                </a:lnSpc>
                <a:spcBef>
                  <a:spcPct val="0"/>
                </a:spcBef>
                <a:spcAft>
                  <a:spcPct val="35000"/>
                </a:spcAft>
              </a:pPr>
              <a:r>
                <a:rPr lang="en-GB" sz="2000" kern="1200" dirty="0" smtClean="0"/>
                <a:t>Phylum </a:t>
              </a:r>
              <a:r>
                <a:rPr lang="en-GB" sz="2000" kern="1200" dirty="0" err="1" smtClean="0"/>
                <a:t>filicinophyta</a:t>
              </a:r>
              <a:endParaRPr lang="en-US" sz="2000" kern="1200" dirty="0"/>
            </a:p>
          </p:txBody>
        </p:sp>
      </p:grpSp>
      <p:grpSp>
        <p:nvGrpSpPr>
          <p:cNvPr id="6" name="Group 12"/>
          <p:cNvGrpSpPr/>
          <p:nvPr/>
        </p:nvGrpSpPr>
        <p:grpSpPr>
          <a:xfrm rot="16200000">
            <a:off x="211464" y="5377781"/>
            <a:ext cx="1268760" cy="1691678"/>
            <a:chOff x="4515950" y="1962417"/>
            <a:chExt cx="2082342" cy="2563533"/>
          </a:xfrm>
          <a:scene3d>
            <a:camera prst="orthographicFront"/>
            <a:lightRig rig="threePt" dir="t">
              <a:rot lat="0" lon="0" rev="7500000"/>
            </a:lightRig>
          </a:scene3d>
        </p:grpSpPr>
        <p:sp>
          <p:nvSpPr>
            <p:cNvPr id="14" name="Rounded Rectangle 13"/>
            <p:cNvSpPr/>
            <p:nvPr/>
          </p:nvSpPr>
          <p:spPr>
            <a:xfrm>
              <a:off x="4515950" y="1962417"/>
              <a:ext cx="2082342" cy="2563533"/>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3">
                <a:shade val="80000"/>
                <a:hueOff val="0"/>
                <a:satOff val="0"/>
                <a:lumOff val="0"/>
                <a:alphaOff val="0"/>
              </a:schemeClr>
            </a:fillRef>
            <a:effectRef idx="2">
              <a:schemeClr val="accent3">
                <a:shade val="80000"/>
                <a:hueOff val="0"/>
                <a:satOff val="0"/>
                <a:lumOff val="0"/>
                <a:alphaOff val="0"/>
              </a:schemeClr>
            </a:effectRef>
            <a:fontRef idx="minor">
              <a:schemeClr val="lt1"/>
            </a:fontRef>
          </p:style>
        </p:sp>
        <p:sp>
          <p:nvSpPr>
            <p:cNvPr id="15" name="Rounded Rectangle 4"/>
            <p:cNvSpPr/>
            <p:nvPr/>
          </p:nvSpPr>
          <p:spPr>
            <a:xfrm>
              <a:off x="4576940" y="2023407"/>
              <a:ext cx="1960362" cy="2441553"/>
            </a:xfrm>
            <a:prstGeom prst="rect">
              <a:avLst/>
            </a:prstGeom>
            <a:sp3d/>
          </p:spPr>
          <p:style>
            <a:lnRef idx="0">
              <a:scrgbClr r="0" g="0" b="0"/>
            </a:lnRef>
            <a:fillRef idx="0">
              <a:scrgbClr r="0" g="0" b="0"/>
            </a:fillRef>
            <a:effectRef idx="0">
              <a:scrgbClr r="0" g="0" b="0"/>
            </a:effectRef>
            <a:fontRef idx="minor">
              <a:schemeClr val="lt1"/>
            </a:fontRef>
          </p:style>
          <p:txBody>
            <a:bodyPr spcFirstLastPara="0" vert="vert" wrap="square" lIns="87630" tIns="87630" rIns="87630" bIns="87630" numCol="1" spcCol="1270" anchor="ctr" anchorCtr="0">
              <a:noAutofit/>
            </a:bodyPr>
            <a:lstStyle/>
            <a:p>
              <a:pPr lvl="0" algn="ctr" defTabSz="1022350">
                <a:lnSpc>
                  <a:spcPct val="90000"/>
                </a:lnSpc>
                <a:spcBef>
                  <a:spcPct val="0"/>
                </a:spcBef>
                <a:spcAft>
                  <a:spcPct val="35000"/>
                </a:spcAft>
              </a:pPr>
              <a:r>
                <a:rPr lang="en-GB" sz="2000" kern="1200" dirty="0" smtClean="0"/>
                <a:t>Phylum </a:t>
              </a:r>
              <a:r>
                <a:rPr lang="en-GB" sz="2000" kern="1200" dirty="0" err="1" smtClean="0"/>
                <a:t>coniferophyta</a:t>
              </a:r>
              <a:endParaRPr lang="en-US" sz="2000" kern="1200" dirty="0"/>
            </a:p>
          </p:txBody>
        </p:sp>
      </p:grpSp>
      <p:sp>
        <p:nvSpPr>
          <p:cNvPr id="38" name="TextBox 37"/>
          <p:cNvSpPr txBox="1"/>
          <p:nvPr/>
        </p:nvSpPr>
        <p:spPr>
          <a:xfrm>
            <a:off x="1979713" y="332656"/>
            <a:ext cx="5112568" cy="646331"/>
          </a:xfrm>
          <a:prstGeom prst="rect">
            <a:avLst/>
          </a:prstGeom>
          <a:noFill/>
        </p:spPr>
        <p:txBody>
          <a:bodyPr wrap="square" rtlCol="0">
            <a:spAutoFit/>
          </a:bodyPr>
          <a:lstStyle/>
          <a:p>
            <a:r>
              <a:rPr lang="en-GB" dirty="0" smtClean="0">
                <a:solidFill>
                  <a:srgbClr val="FF0000"/>
                </a:solidFill>
              </a:rPr>
              <a:t>Sort the photographs in the centre into the four </a:t>
            </a:r>
            <a:r>
              <a:rPr lang="en-GB" dirty="0" err="1" smtClean="0">
                <a:solidFill>
                  <a:srgbClr val="FF0000"/>
                </a:solidFill>
              </a:rPr>
              <a:t>taxa</a:t>
            </a:r>
            <a:r>
              <a:rPr lang="en-GB" dirty="0" smtClean="0">
                <a:solidFill>
                  <a:srgbClr val="FF0000"/>
                </a:solidFill>
              </a:rPr>
              <a:t> by dragging the images into the correct sections</a:t>
            </a:r>
            <a:endParaRPr lang="en-GB" dirty="0">
              <a:solidFill>
                <a:srgbClr val="FF0000"/>
              </a:solidFill>
            </a:endParaRPr>
          </a:p>
        </p:txBody>
      </p:sp>
      <p:pic>
        <p:nvPicPr>
          <p:cNvPr id="1026" name="Picture 2" descr="L:\MYP Biology\Taxonomy\Angiosperm\Destinationtravels999.jpg"/>
          <p:cNvPicPr>
            <a:picLocks noChangeAspect="1" noChangeArrowheads="1"/>
          </p:cNvPicPr>
          <p:nvPr/>
        </p:nvPicPr>
        <p:blipFill>
          <a:blip r:embed="rId2" cstate="print"/>
          <a:srcRect/>
          <a:stretch>
            <a:fillRect/>
          </a:stretch>
        </p:blipFill>
        <p:spPr bwMode="auto">
          <a:xfrm>
            <a:off x="3707904" y="2924944"/>
            <a:ext cx="1944216" cy="1458162"/>
          </a:xfrm>
          <a:prstGeom prst="rect">
            <a:avLst/>
          </a:prstGeom>
          <a:noFill/>
        </p:spPr>
      </p:pic>
      <p:pic>
        <p:nvPicPr>
          <p:cNvPr id="1027" name="Picture 3" descr="L:\MYP Biology\Taxonomy\Angiosperm\Drosera_spatulata_KansaiHabit.jpg"/>
          <p:cNvPicPr>
            <a:picLocks noChangeAspect="1" noChangeArrowheads="1"/>
          </p:cNvPicPr>
          <p:nvPr/>
        </p:nvPicPr>
        <p:blipFill>
          <a:blip r:embed="rId3" cstate="print"/>
          <a:srcRect/>
          <a:stretch>
            <a:fillRect/>
          </a:stretch>
        </p:blipFill>
        <p:spPr bwMode="auto">
          <a:xfrm>
            <a:off x="3347864" y="2708920"/>
            <a:ext cx="1728192" cy="1296144"/>
          </a:xfrm>
          <a:prstGeom prst="rect">
            <a:avLst/>
          </a:prstGeom>
          <a:noFill/>
        </p:spPr>
      </p:pic>
      <p:pic>
        <p:nvPicPr>
          <p:cNvPr id="1028" name="Picture 4" descr="L:\MYP Biology\Taxonomy\Angiosperm\Hawthorn-Berry-Extract-Flavones-2-0-.jpg"/>
          <p:cNvPicPr>
            <a:picLocks noChangeAspect="1" noChangeArrowheads="1"/>
          </p:cNvPicPr>
          <p:nvPr/>
        </p:nvPicPr>
        <p:blipFill>
          <a:blip r:embed="rId4" cstate="print"/>
          <a:srcRect/>
          <a:stretch>
            <a:fillRect/>
          </a:stretch>
        </p:blipFill>
        <p:spPr bwMode="auto">
          <a:xfrm>
            <a:off x="3995936" y="2852936"/>
            <a:ext cx="2112235" cy="1584176"/>
          </a:xfrm>
          <a:prstGeom prst="rect">
            <a:avLst/>
          </a:prstGeom>
          <a:noFill/>
        </p:spPr>
      </p:pic>
      <p:pic>
        <p:nvPicPr>
          <p:cNvPr id="1029" name="Picture 5" descr="L:\MYP Biology\Taxonomy\Angiosperm\Singapore_Botanic_Gardens_Cactus_Garden_2.jpg"/>
          <p:cNvPicPr>
            <a:picLocks noChangeAspect="1" noChangeArrowheads="1"/>
          </p:cNvPicPr>
          <p:nvPr/>
        </p:nvPicPr>
        <p:blipFill>
          <a:blip r:embed="rId5" cstate="print"/>
          <a:srcRect/>
          <a:stretch>
            <a:fillRect/>
          </a:stretch>
        </p:blipFill>
        <p:spPr bwMode="auto">
          <a:xfrm>
            <a:off x="3707904" y="2852936"/>
            <a:ext cx="2160240" cy="1620015"/>
          </a:xfrm>
          <a:prstGeom prst="rect">
            <a:avLst/>
          </a:prstGeom>
          <a:noFill/>
        </p:spPr>
      </p:pic>
      <p:pic>
        <p:nvPicPr>
          <p:cNvPr id="39" name="Picture 38" descr="acorn-leaf-oak4.jpg"/>
          <p:cNvPicPr>
            <a:picLocks noChangeAspect="1"/>
          </p:cNvPicPr>
          <p:nvPr/>
        </p:nvPicPr>
        <p:blipFill>
          <a:blip r:embed="rId6" cstate="print"/>
          <a:stretch>
            <a:fillRect/>
          </a:stretch>
        </p:blipFill>
        <p:spPr>
          <a:xfrm>
            <a:off x="3563888" y="2780928"/>
            <a:ext cx="2310760" cy="1733070"/>
          </a:xfrm>
          <a:prstGeom prst="rect">
            <a:avLst/>
          </a:prstGeom>
        </p:spPr>
      </p:pic>
      <p:pic>
        <p:nvPicPr>
          <p:cNvPr id="1030" name="Picture 6" descr="L:\MYP Biology\Taxonomy\Bryophyta\921043_Moss-spore-capsules_620.jpg"/>
          <p:cNvPicPr>
            <a:picLocks noChangeAspect="1" noChangeArrowheads="1"/>
          </p:cNvPicPr>
          <p:nvPr/>
        </p:nvPicPr>
        <p:blipFill>
          <a:blip r:embed="rId7" cstate="print"/>
          <a:srcRect/>
          <a:stretch>
            <a:fillRect/>
          </a:stretch>
        </p:blipFill>
        <p:spPr bwMode="auto">
          <a:xfrm>
            <a:off x="3203848" y="2348880"/>
            <a:ext cx="2576032" cy="1932024"/>
          </a:xfrm>
          <a:prstGeom prst="rect">
            <a:avLst/>
          </a:prstGeom>
          <a:noFill/>
        </p:spPr>
      </p:pic>
      <p:pic>
        <p:nvPicPr>
          <p:cNvPr id="1031" name="Picture 7" descr="L:\MYP Biology\Taxonomy\Bryophyta\cropped-dicranella2.jpg"/>
          <p:cNvPicPr>
            <a:picLocks noChangeAspect="1" noChangeArrowheads="1"/>
          </p:cNvPicPr>
          <p:nvPr/>
        </p:nvPicPr>
        <p:blipFill>
          <a:blip r:embed="rId8" cstate="print"/>
          <a:srcRect/>
          <a:stretch>
            <a:fillRect/>
          </a:stretch>
        </p:blipFill>
        <p:spPr bwMode="auto">
          <a:xfrm>
            <a:off x="3491880" y="2708920"/>
            <a:ext cx="2160240" cy="1620180"/>
          </a:xfrm>
          <a:prstGeom prst="rect">
            <a:avLst/>
          </a:prstGeom>
          <a:noFill/>
        </p:spPr>
      </p:pic>
      <p:pic>
        <p:nvPicPr>
          <p:cNvPr id="1032" name="Picture 8" descr="L:\MYP Biology\Taxonomy\Bryophyta\Dicranoweisia-cirrata1.jpg"/>
          <p:cNvPicPr>
            <a:picLocks noChangeAspect="1" noChangeArrowheads="1"/>
          </p:cNvPicPr>
          <p:nvPr/>
        </p:nvPicPr>
        <p:blipFill>
          <a:blip r:embed="rId9" cstate="print"/>
          <a:srcRect/>
          <a:stretch>
            <a:fillRect/>
          </a:stretch>
        </p:blipFill>
        <p:spPr bwMode="auto">
          <a:xfrm>
            <a:off x="2843808" y="2636912"/>
            <a:ext cx="2556500" cy="1917304"/>
          </a:xfrm>
          <a:prstGeom prst="rect">
            <a:avLst/>
          </a:prstGeom>
          <a:noFill/>
        </p:spPr>
      </p:pic>
      <p:pic>
        <p:nvPicPr>
          <p:cNvPr id="1033" name="Picture 9" descr="L:\MYP Biology\Taxonomy\Bryophyta\moss.jpg"/>
          <p:cNvPicPr>
            <a:picLocks noChangeAspect="1" noChangeArrowheads="1"/>
          </p:cNvPicPr>
          <p:nvPr/>
        </p:nvPicPr>
        <p:blipFill>
          <a:blip r:embed="rId10" cstate="print"/>
          <a:srcRect/>
          <a:stretch>
            <a:fillRect/>
          </a:stretch>
        </p:blipFill>
        <p:spPr bwMode="auto">
          <a:xfrm>
            <a:off x="2987824" y="2492896"/>
            <a:ext cx="2585244" cy="1938933"/>
          </a:xfrm>
          <a:prstGeom prst="rect">
            <a:avLst/>
          </a:prstGeom>
          <a:noFill/>
        </p:spPr>
      </p:pic>
      <p:pic>
        <p:nvPicPr>
          <p:cNvPr id="1034" name="Picture 10" descr="L:\MYP Biology\Taxonomy\Bryophyta\moss_01.jpg"/>
          <p:cNvPicPr>
            <a:picLocks noChangeAspect="1" noChangeArrowheads="1"/>
          </p:cNvPicPr>
          <p:nvPr/>
        </p:nvPicPr>
        <p:blipFill>
          <a:blip r:embed="rId11" cstate="print"/>
          <a:srcRect/>
          <a:stretch>
            <a:fillRect/>
          </a:stretch>
        </p:blipFill>
        <p:spPr bwMode="auto">
          <a:xfrm>
            <a:off x="3419872" y="2780928"/>
            <a:ext cx="2097783" cy="1574601"/>
          </a:xfrm>
          <a:prstGeom prst="rect">
            <a:avLst/>
          </a:prstGeom>
          <a:noFill/>
        </p:spPr>
      </p:pic>
      <p:pic>
        <p:nvPicPr>
          <p:cNvPr id="1036" name="Picture 12" descr="L:\MYP Biology\Taxonomy\filicinophyta\5986329289_04685df91b_z.jpg"/>
          <p:cNvPicPr>
            <a:picLocks noChangeAspect="1" noChangeArrowheads="1"/>
          </p:cNvPicPr>
          <p:nvPr/>
        </p:nvPicPr>
        <p:blipFill>
          <a:blip r:embed="rId12" cstate="print"/>
          <a:srcRect/>
          <a:stretch>
            <a:fillRect/>
          </a:stretch>
        </p:blipFill>
        <p:spPr bwMode="auto">
          <a:xfrm>
            <a:off x="3707904" y="2636912"/>
            <a:ext cx="2223467" cy="1667601"/>
          </a:xfrm>
          <a:prstGeom prst="rect">
            <a:avLst/>
          </a:prstGeom>
          <a:noFill/>
        </p:spPr>
      </p:pic>
      <p:pic>
        <p:nvPicPr>
          <p:cNvPr id="1037" name="Picture 13" descr="L:\MYP Biology\Taxonomy\filicinophyta\ferncrozier.jpg"/>
          <p:cNvPicPr>
            <a:picLocks noChangeAspect="1" noChangeArrowheads="1"/>
          </p:cNvPicPr>
          <p:nvPr/>
        </p:nvPicPr>
        <p:blipFill>
          <a:blip r:embed="rId13" cstate="print"/>
          <a:srcRect/>
          <a:stretch>
            <a:fillRect/>
          </a:stretch>
        </p:blipFill>
        <p:spPr bwMode="auto">
          <a:xfrm>
            <a:off x="3923928" y="2564904"/>
            <a:ext cx="1944215" cy="1944216"/>
          </a:xfrm>
          <a:prstGeom prst="rect">
            <a:avLst/>
          </a:prstGeom>
          <a:noFill/>
        </p:spPr>
      </p:pic>
      <p:pic>
        <p:nvPicPr>
          <p:cNvPr id="1038" name="Picture 14" descr="L:\MYP Biology\Taxonomy\filicinophyta\PaintedFern.jpg"/>
          <p:cNvPicPr>
            <a:picLocks noChangeAspect="1" noChangeArrowheads="1"/>
          </p:cNvPicPr>
          <p:nvPr/>
        </p:nvPicPr>
        <p:blipFill>
          <a:blip r:embed="rId14" cstate="print"/>
          <a:srcRect/>
          <a:stretch>
            <a:fillRect/>
          </a:stretch>
        </p:blipFill>
        <p:spPr bwMode="auto">
          <a:xfrm>
            <a:off x="3923928" y="2276872"/>
            <a:ext cx="1594686" cy="2126248"/>
          </a:xfrm>
          <a:prstGeom prst="rect">
            <a:avLst/>
          </a:prstGeom>
          <a:noFill/>
        </p:spPr>
      </p:pic>
      <p:pic>
        <p:nvPicPr>
          <p:cNvPr id="45" name="Picture 44" descr="Maidenhair_Fern_Adiantum_pedatum-1024x768.jpg"/>
          <p:cNvPicPr>
            <a:picLocks noChangeAspect="1"/>
          </p:cNvPicPr>
          <p:nvPr/>
        </p:nvPicPr>
        <p:blipFill>
          <a:blip r:embed="rId15" cstate="print"/>
          <a:stretch>
            <a:fillRect/>
          </a:stretch>
        </p:blipFill>
        <p:spPr>
          <a:xfrm>
            <a:off x="3995936" y="2492896"/>
            <a:ext cx="2171734" cy="1628800"/>
          </a:xfrm>
          <a:prstGeom prst="rect">
            <a:avLst/>
          </a:prstGeom>
        </p:spPr>
      </p:pic>
      <p:pic>
        <p:nvPicPr>
          <p:cNvPr id="46" name="Picture 45" descr="New-Zealand-Silver-Fern.jpg"/>
          <p:cNvPicPr>
            <a:picLocks noChangeAspect="1"/>
          </p:cNvPicPr>
          <p:nvPr/>
        </p:nvPicPr>
        <p:blipFill>
          <a:blip r:embed="rId16" cstate="print"/>
          <a:stretch>
            <a:fillRect/>
          </a:stretch>
        </p:blipFill>
        <p:spPr>
          <a:xfrm>
            <a:off x="3491880" y="2636912"/>
            <a:ext cx="2301530" cy="1532855"/>
          </a:xfrm>
          <a:prstGeom prst="rect">
            <a:avLst/>
          </a:prstGeom>
        </p:spPr>
      </p:pic>
      <p:pic>
        <p:nvPicPr>
          <p:cNvPr id="1039" name="Picture 15" descr="L:\MYP Biology\Taxonomy\Phylum coniferophyta\cane-two-needle-pinion-pine.jpg"/>
          <p:cNvPicPr>
            <a:picLocks noChangeAspect="1" noChangeArrowheads="1"/>
          </p:cNvPicPr>
          <p:nvPr/>
        </p:nvPicPr>
        <p:blipFill>
          <a:blip r:embed="rId17" cstate="print"/>
          <a:srcRect/>
          <a:stretch>
            <a:fillRect/>
          </a:stretch>
        </p:blipFill>
        <p:spPr bwMode="auto">
          <a:xfrm>
            <a:off x="3347864" y="2924944"/>
            <a:ext cx="2160240" cy="1281211"/>
          </a:xfrm>
          <a:prstGeom prst="rect">
            <a:avLst/>
          </a:prstGeom>
          <a:noFill/>
        </p:spPr>
      </p:pic>
      <p:pic>
        <p:nvPicPr>
          <p:cNvPr id="1040" name="Picture 16" descr="L:\MYP Biology\Taxonomy\Phylum coniferophyta\dwarf-conifers-016resize.jpg"/>
          <p:cNvPicPr>
            <a:picLocks noChangeAspect="1" noChangeArrowheads="1"/>
          </p:cNvPicPr>
          <p:nvPr/>
        </p:nvPicPr>
        <p:blipFill>
          <a:blip r:embed="rId18" cstate="print"/>
          <a:srcRect/>
          <a:stretch>
            <a:fillRect/>
          </a:stretch>
        </p:blipFill>
        <p:spPr bwMode="auto">
          <a:xfrm>
            <a:off x="3563888" y="2852936"/>
            <a:ext cx="1728413" cy="1296144"/>
          </a:xfrm>
          <a:prstGeom prst="rect">
            <a:avLst/>
          </a:prstGeom>
          <a:noFill/>
        </p:spPr>
      </p:pic>
      <p:pic>
        <p:nvPicPr>
          <p:cNvPr id="49" name="Picture 48" descr="conifer_1081030.jpg"/>
          <p:cNvPicPr>
            <a:picLocks noChangeAspect="1"/>
          </p:cNvPicPr>
          <p:nvPr/>
        </p:nvPicPr>
        <p:blipFill>
          <a:blip r:embed="rId19" cstate="print"/>
          <a:stretch>
            <a:fillRect/>
          </a:stretch>
        </p:blipFill>
        <p:spPr>
          <a:xfrm>
            <a:off x="3419872" y="2492896"/>
            <a:ext cx="1652944" cy="2204864"/>
          </a:xfrm>
          <a:prstGeom prst="rect">
            <a:avLst/>
          </a:prstGeom>
        </p:spPr>
      </p:pic>
      <p:pic>
        <p:nvPicPr>
          <p:cNvPr id="50" name="Picture 49" descr="conifer.jpg"/>
          <p:cNvPicPr>
            <a:picLocks noChangeAspect="1"/>
          </p:cNvPicPr>
          <p:nvPr/>
        </p:nvPicPr>
        <p:blipFill>
          <a:blip r:embed="rId20" cstate="print"/>
          <a:stretch>
            <a:fillRect/>
          </a:stretch>
        </p:blipFill>
        <p:spPr>
          <a:xfrm>
            <a:off x="3347864" y="2564904"/>
            <a:ext cx="2264646" cy="1756044"/>
          </a:xfrm>
          <a:prstGeom prst="rect">
            <a:avLst/>
          </a:prstGeom>
        </p:spPr>
      </p:pic>
      <p:grpSp>
        <p:nvGrpSpPr>
          <p:cNvPr id="4" name="Group 6"/>
          <p:cNvGrpSpPr/>
          <p:nvPr/>
        </p:nvGrpSpPr>
        <p:grpSpPr>
          <a:xfrm>
            <a:off x="1" y="0"/>
            <a:ext cx="1691679" cy="1268760"/>
            <a:chOff x="-95149" y="2491045"/>
            <a:chExt cx="2563533" cy="2082342"/>
          </a:xfrm>
          <a:scene3d>
            <a:camera prst="orthographicFront"/>
            <a:lightRig rig="threePt" dir="t">
              <a:rot lat="0" lon="0" rev="7500000"/>
            </a:lightRig>
          </a:scene3d>
        </p:grpSpPr>
        <p:sp>
          <p:nvSpPr>
            <p:cNvPr id="8" name="Rounded Rectangle 7"/>
            <p:cNvSpPr/>
            <p:nvPr/>
          </p:nvSpPr>
          <p:spPr>
            <a:xfrm rot="16200000">
              <a:off x="145447" y="2250449"/>
              <a:ext cx="2082342" cy="2563533"/>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3">
                <a:shade val="80000"/>
                <a:hueOff val="0"/>
                <a:satOff val="0"/>
                <a:lumOff val="0"/>
                <a:alphaOff val="0"/>
              </a:schemeClr>
            </a:fillRef>
            <a:effectRef idx="2">
              <a:schemeClr val="accent3">
                <a:shade val="80000"/>
                <a:hueOff val="0"/>
                <a:satOff val="0"/>
                <a:lumOff val="0"/>
                <a:alphaOff val="0"/>
              </a:schemeClr>
            </a:effectRef>
            <a:fontRef idx="minor">
              <a:schemeClr val="lt1"/>
            </a:fontRef>
          </p:style>
        </p:sp>
        <p:sp>
          <p:nvSpPr>
            <p:cNvPr id="9" name="Rounded Rectangle 4"/>
            <p:cNvSpPr/>
            <p:nvPr/>
          </p:nvSpPr>
          <p:spPr>
            <a:xfrm rot="16200000">
              <a:off x="217455" y="2322457"/>
              <a:ext cx="1960362" cy="2441553"/>
            </a:xfrm>
            <a:prstGeom prst="rect">
              <a:avLst/>
            </a:prstGeom>
            <a:sp3d/>
          </p:spPr>
          <p:style>
            <a:lnRef idx="0">
              <a:scrgbClr r="0" g="0" b="0"/>
            </a:lnRef>
            <a:fillRef idx="0">
              <a:scrgbClr r="0" g="0" b="0"/>
            </a:fillRef>
            <a:effectRef idx="0">
              <a:scrgbClr r="0" g="0" b="0"/>
            </a:effectRef>
            <a:fontRef idx="minor">
              <a:schemeClr val="lt1"/>
            </a:fontRef>
          </p:style>
          <p:txBody>
            <a:bodyPr spcFirstLastPara="0" vert="vert" wrap="square" lIns="87630" tIns="87630" rIns="87630" bIns="87630" numCol="1" spcCol="1270" anchor="ctr" anchorCtr="0">
              <a:noAutofit/>
            </a:bodyPr>
            <a:lstStyle/>
            <a:p>
              <a:pPr lvl="0" algn="ctr" defTabSz="1022350">
                <a:lnSpc>
                  <a:spcPct val="90000"/>
                </a:lnSpc>
                <a:spcBef>
                  <a:spcPct val="0"/>
                </a:spcBef>
                <a:spcAft>
                  <a:spcPct val="35000"/>
                </a:spcAft>
              </a:pPr>
              <a:r>
                <a:rPr lang="en-GB" sz="2000" kern="1200" dirty="0" smtClean="0"/>
                <a:t>Phylum</a:t>
              </a:r>
            </a:p>
            <a:p>
              <a:pPr lvl="0" algn="ctr" defTabSz="1022350">
                <a:lnSpc>
                  <a:spcPct val="90000"/>
                </a:lnSpc>
                <a:spcBef>
                  <a:spcPct val="0"/>
                </a:spcBef>
                <a:spcAft>
                  <a:spcPct val="35000"/>
                </a:spcAft>
              </a:pPr>
              <a:r>
                <a:rPr lang="en-GB" sz="2000" kern="1200" dirty="0" smtClean="0"/>
                <a:t> </a:t>
              </a:r>
              <a:r>
                <a:rPr lang="en-GB" sz="2000" kern="1200" dirty="0" err="1" smtClean="0"/>
                <a:t>bryophyta</a:t>
              </a:r>
              <a:endParaRPr lang="en-US" sz="2000" kern="1200" dirty="0"/>
            </a:p>
          </p:txBody>
        </p:sp>
      </p:grpSp>
      <p:grpSp>
        <p:nvGrpSpPr>
          <p:cNvPr id="10" name="Group 15"/>
          <p:cNvGrpSpPr/>
          <p:nvPr/>
        </p:nvGrpSpPr>
        <p:grpSpPr>
          <a:xfrm rot="16200000">
            <a:off x="7663780" y="5377780"/>
            <a:ext cx="1268760" cy="1691680"/>
            <a:chOff x="6773209" y="1962417"/>
            <a:chExt cx="2082342" cy="2563533"/>
          </a:xfrm>
          <a:scene3d>
            <a:camera prst="orthographicFront"/>
            <a:lightRig rig="threePt" dir="t">
              <a:rot lat="0" lon="0" rev="7500000"/>
            </a:lightRig>
          </a:scene3d>
        </p:grpSpPr>
        <p:sp>
          <p:nvSpPr>
            <p:cNvPr id="17" name="Rounded Rectangle 16"/>
            <p:cNvSpPr/>
            <p:nvPr/>
          </p:nvSpPr>
          <p:spPr>
            <a:xfrm>
              <a:off x="6773209" y="1962417"/>
              <a:ext cx="2082342" cy="2563533"/>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3">
                <a:shade val="80000"/>
                <a:hueOff val="0"/>
                <a:satOff val="0"/>
                <a:lumOff val="0"/>
                <a:alphaOff val="0"/>
              </a:schemeClr>
            </a:fillRef>
            <a:effectRef idx="2">
              <a:schemeClr val="accent3">
                <a:shade val="80000"/>
                <a:hueOff val="0"/>
                <a:satOff val="0"/>
                <a:lumOff val="0"/>
                <a:alphaOff val="0"/>
              </a:schemeClr>
            </a:effectRef>
            <a:fontRef idx="minor">
              <a:schemeClr val="lt1"/>
            </a:fontRef>
          </p:style>
        </p:sp>
        <p:sp>
          <p:nvSpPr>
            <p:cNvPr id="22" name="Rounded Rectangle 4"/>
            <p:cNvSpPr/>
            <p:nvPr/>
          </p:nvSpPr>
          <p:spPr>
            <a:xfrm>
              <a:off x="6834199" y="2023407"/>
              <a:ext cx="1960362" cy="2441553"/>
            </a:xfrm>
            <a:prstGeom prst="rect">
              <a:avLst/>
            </a:prstGeom>
            <a:sp3d/>
          </p:spPr>
          <p:style>
            <a:lnRef idx="0">
              <a:scrgbClr r="0" g="0" b="0"/>
            </a:lnRef>
            <a:fillRef idx="0">
              <a:scrgbClr r="0" g="0" b="0"/>
            </a:fillRef>
            <a:effectRef idx="0">
              <a:scrgbClr r="0" g="0" b="0"/>
            </a:effectRef>
            <a:fontRef idx="minor">
              <a:schemeClr val="lt1"/>
            </a:fontRef>
          </p:style>
          <p:txBody>
            <a:bodyPr spcFirstLastPara="0" vert="vert" wrap="square" lIns="87630" tIns="87630" rIns="87630" bIns="87630" numCol="1" spcCol="1270" anchor="ctr" anchorCtr="0">
              <a:noAutofit/>
            </a:bodyPr>
            <a:lstStyle/>
            <a:p>
              <a:pPr lvl="0" algn="ctr" defTabSz="1022350">
                <a:lnSpc>
                  <a:spcPct val="90000"/>
                </a:lnSpc>
                <a:spcBef>
                  <a:spcPct val="0"/>
                </a:spcBef>
                <a:spcAft>
                  <a:spcPct val="35000"/>
                </a:spcAft>
              </a:pPr>
              <a:r>
                <a:rPr lang="en-GB" sz="2000" kern="1200" dirty="0" smtClean="0"/>
                <a:t>Phylum </a:t>
              </a:r>
              <a:r>
                <a:rPr lang="en-GB" sz="2000" kern="1200" dirty="0" err="1" smtClean="0"/>
                <a:t>angiospermophyta</a:t>
              </a:r>
              <a:endParaRPr lang="en-US" sz="2000" b="0" kern="1200" dirty="0"/>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632"/>
            <a:ext cx="9144000" cy="1384995"/>
          </a:xfrm>
          <a:prstGeom prst="rect">
            <a:avLst/>
          </a:prstGeom>
          <a:noFill/>
        </p:spPr>
        <p:txBody>
          <a:bodyPr wrap="square" lIns="91440" tIns="45720" rIns="91440" bIns="45720">
            <a:spAutoFit/>
          </a:bodyPr>
          <a:lstStyle/>
          <a:p>
            <a:pPr algn="ctr"/>
            <a:r>
              <a:rPr lang="en-GB" sz="2800" b="1" cap="none" spc="0" dirty="0" smtClean="0">
                <a:ln w="1905"/>
                <a:solidFill>
                  <a:schemeClr val="accent3">
                    <a:lumMod val="75000"/>
                  </a:schemeClr>
                </a:solidFill>
                <a:effectLst>
                  <a:innerShdw blurRad="69850" dist="43180" dir="5400000">
                    <a:srgbClr val="000000">
                      <a:alpha val="65000"/>
                    </a:srgbClr>
                  </a:innerShdw>
                </a:effectLst>
              </a:rPr>
              <a:t>Distinguish between the following phyla of animals, using simple external recognition features: </a:t>
            </a:r>
            <a:r>
              <a:rPr lang="en-GB" sz="2800" b="1" cap="none" spc="0" dirty="0" err="1" smtClean="0">
                <a:ln w="1905"/>
                <a:solidFill>
                  <a:schemeClr val="accent3">
                    <a:lumMod val="75000"/>
                  </a:schemeClr>
                </a:solidFill>
                <a:effectLst>
                  <a:innerShdw blurRad="69850" dist="43180" dir="5400000">
                    <a:srgbClr val="000000">
                      <a:alpha val="65000"/>
                    </a:srgbClr>
                  </a:innerShdw>
                </a:effectLst>
              </a:rPr>
              <a:t>porifera</a:t>
            </a:r>
            <a:r>
              <a:rPr lang="en-GB" sz="2800" b="1" cap="none" spc="0" dirty="0" smtClean="0">
                <a:ln w="1905"/>
                <a:solidFill>
                  <a:schemeClr val="accent3">
                    <a:lumMod val="75000"/>
                  </a:schemeClr>
                </a:solidFill>
                <a:effectLst>
                  <a:innerShdw blurRad="69850" dist="43180" dir="5400000">
                    <a:srgbClr val="000000">
                      <a:alpha val="65000"/>
                    </a:srgbClr>
                  </a:innerShdw>
                </a:effectLst>
              </a:rPr>
              <a:t>, </a:t>
            </a:r>
            <a:r>
              <a:rPr lang="en-GB" sz="2800" b="1" cap="none" spc="0" dirty="0" err="1" smtClean="0">
                <a:ln w="1905"/>
                <a:solidFill>
                  <a:schemeClr val="accent3">
                    <a:lumMod val="75000"/>
                  </a:schemeClr>
                </a:solidFill>
                <a:effectLst>
                  <a:innerShdw blurRad="69850" dist="43180" dir="5400000">
                    <a:srgbClr val="000000">
                      <a:alpha val="65000"/>
                    </a:srgbClr>
                  </a:innerShdw>
                </a:effectLst>
              </a:rPr>
              <a:t>cnidaria</a:t>
            </a:r>
            <a:r>
              <a:rPr lang="en-GB" sz="2800" b="1" cap="none" spc="0" dirty="0" smtClean="0">
                <a:ln w="1905"/>
                <a:solidFill>
                  <a:schemeClr val="accent3">
                    <a:lumMod val="75000"/>
                  </a:schemeClr>
                </a:solidFill>
                <a:effectLst>
                  <a:innerShdw blurRad="69850" dist="43180" dir="5400000">
                    <a:srgbClr val="000000">
                      <a:alpha val="65000"/>
                    </a:srgbClr>
                  </a:innerShdw>
                </a:effectLst>
              </a:rPr>
              <a:t>, </a:t>
            </a:r>
            <a:r>
              <a:rPr lang="en-GB" sz="2800" b="1" cap="none" spc="0" dirty="0" err="1" smtClean="0">
                <a:ln w="1905"/>
                <a:solidFill>
                  <a:schemeClr val="accent3">
                    <a:lumMod val="75000"/>
                  </a:schemeClr>
                </a:solidFill>
                <a:effectLst>
                  <a:innerShdw blurRad="69850" dist="43180" dir="5400000">
                    <a:srgbClr val="000000">
                      <a:alpha val="65000"/>
                    </a:srgbClr>
                  </a:innerShdw>
                </a:effectLst>
              </a:rPr>
              <a:t>platyhelminthes</a:t>
            </a:r>
            <a:r>
              <a:rPr lang="en-GB" sz="2800" b="1" cap="none" spc="0" dirty="0" smtClean="0">
                <a:ln w="1905"/>
                <a:solidFill>
                  <a:schemeClr val="accent3">
                    <a:lumMod val="75000"/>
                  </a:schemeClr>
                </a:solidFill>
                <a:effectLst>
                  <a:innerShdw blurRad="69850" dist="43180" dir="5400000">
                    <a:srgbClr val="000000">
                      <a:alpha val="65000"/>
                    </a:srgbClr>
                  </a:innerShdw>
                </a:effectLst>
              </a:rPr>
              <a:t>, </a:t>
            </a:r>
            <a:r>
              <a:rPr lang="en-GB" sz="2800" b="1" cap="none" spc="0" dirty="0" err="1" smtClean="0">
                <a:ln w="1905"/>
                <a:solidFill>
                  <a:schemeClr val="accent3">
                    <a:lumMod val="75000"/>
                  </a:schemeClr>
                </a:solidFill>
                <a:effectLst>
                  <a:innerShdw blurRad="69850" dist="43180" dir="5400000">
                    <a:srgbClr val="000000">
                      <a:alpha val="65000"/>
                    </a:srgbClr>
                  </a:innerShdw>
                </a:effectLst>
              </a:rPr>
              <a:t>annelida</a:t>
            </a:r>
            <a:r>
              <a:rPr lang="en-GB" sz="2800" b="1" cap="none" spc="0" dirty="0" smtClean="0">
                <a:ln w="1905"/>
                <a:solidFill>
                  <a:schemeClr val="accent3">
                    <a:lumMod val="75000"/>
                  </a:schemeClr>
                </a:solidFill>
                <a:effectLst>
                  <a:innerShdw blurRad="69850" dist="43180" dir="5400000">
                    <a:srgbClr val="000000">
                      <a:alpha val="65000"/>
                    </a:srgbClr>
                  </a:innerShdw>
                </a:effectLst>
              </a:rPr>
              <a:t>, </a:t>
            </a:r>
            <a:r>
              <a:rPr lang="en-GB" sz="2800" b="1" cap="none" spc="0" dirty="0" err="1" smtClean="0">
                <a:ln w="1905"/>
                <a:solidFill>
                  <a:schemeClr val="accent3">
                    <a:lumMod val="75000"/>
                  </a:schemeClr>
                </a:solidFill>
                <a:effectLst>
                  <a:innerShdw blurRad="69850" dist="43180" dir="5400000">
                    <a:srgbClr val="000000">
                      <a:alpha val="65000"/>
                    </a:srgbClr>
                  </a:innerShdw>
                </a:effectLst>
              </a:rPr>
              <a:t>mollusca</a:t>
            </a:r>
            <a:r>
              <a:rPr lang="en-GB" sz="2800" b="1" cap="none" spc="0" dirty="0" smtClean="0">
                <a:ln w="1905"/>
                <a:solidFill>
                  <a:schemeClr val="accent3">
                    <a:lumMod val="75000"/>
                  </a:schemeClr>
                </a:solidFill>
                <a:effectLst>
                  <a:innerShdw blurRad="69850" dist="43180" dir="5400000">
                    <a:srgbClr val="000000">
                      <a:alpha val="65000"/>
                    </a:srgbClr>
                  </a:innerShdw>
                </a:effectLst>
              </a:rPr>
              <a:t> and </a:t>
            </a:r>
            <a:r>
              <a:rPr lang="en-GB" sz="2800" b="1" cap="none" spc="0" dirty="0" err="1" smtClean="0">
                <a:ln w="1905"/>
                <a:solidFill>
                  <a:schemeClr val="accent3">
                    <a:lumMod val="75000"/>
                  </a:schemeClr>
                </a:solidFill>
                <a:effectLst>
                  <a:innerShdw blurRad="69850" dist="43180" dir="5400000">
                    <a:srgbClr val="000000">
                      <a:alpha val="65000"/>
                    </a:srgbClr>
                  </a:innerShdw>
                </a:effectLst>
              </a:rPr>
              <a:t>arthropoda</a:t>
            </a:r>
            <a:r>
              <a:rPr lang="en-GB" sz="2800" b="1" cap="none" spc="0" dirty="0" smtClean="0">
                <a:ln w="1905"/>
                <a:solidFill>
                  <a:schemeClr val="accent3">
                    <a:lumMod val="75000"/>
                  </a:schemeClr>
                </a:solidFill>
                <a:effectLst>
                  <a:innerShdw blurRad="69850" dist="43180" dir="5400000">
                    <a:srgbClr val="000000">
                      <a:alpha val="65000"/>
                    </a:srgbClr>
                  </a:innerShdw>
                </a:effectLst>
              </a:rPr>
              <a:t>.</a:t>
            </a:r>
            <a:endParaRPr lang="en-GB" sz="2800" b="1" cap="none" spc="0" dirty="0">
              <a:ln w="1905"/>
              <a:solidFill>
                <a:schemeClr val="accent3">
                  <a:lumMod val="75000"/>
                </a:schemeClr>
              </a:solidFill>
              <a:effectLst>
                <a:innerShdw blurRad="69850" dist="43180" dir="5400000">
                  <a:srgbClr val="000000">
                    <a:alpha val="65000"/>
                  </a:srgbClr>
                </a:innerShdw>
              </a:effectLst>
            </a:endParaRPr>
          </a:p>
        </p:txBody>
      </p:sp>
      <p:graphicFrame>
        <p:nvGraphicFramePr>
          <p:cNvPr id="5" name="Table 4"/>
          <p:cNvGraphicFramePr>
            <a:graphicFrameLocks noGrp="1"/>
          </p:cNvGraphicFramePr>
          <p:nvPr/>
        </p:nvGraphicFramePr>
        <p:xfrm>
          <a:off x="323528" y="1556792"/>
          <a:ext cx="8496945" cy="5064760"/>
        </p:xfrm>
        <a:graphic>
          <a:graphicData uri="http://schemas.openxmlformats.org/drawingml/2006/table">
            <a:tbl>
              <a:tblPr firstRow="1" bandRow="1">
                <a:tableStyleId>{F5AB1C69-6EDB-4FF4-983F-18BD219EF322}</a:tableStyleId>
              </a:tblPr>
              <a:tblGrid>
                <a:gridCol w="1800200"/>
                <a:gridCol w="3384376"/>
                <a:gridCol w="3312369"/>
              </a:tblGrid>
              <a:tr h="370840">
                <a:tc>
                  <a:txBody>
                    <a:bodyPr/>
                    <a:lstStyle/>
                    <a:p>
                      <a:r>
                        <a:rPr lang="en-GB" sz="1600" dirty="0" smtClean="0"/>
                        <a:t>Phylum</a:t>
                      </a:r>
                      <a:endParaRPr lang="en-GB" sz="1600" dirty="0"/>
                    </a:p>
                  </a:txBody>
                  <a:tcPr/>
                </a:tc>
                <a:tc>
                  <a:txBody>
                    <a:bodyPr/>
                    <a:lstStyle/>
                    <a:p>
                      <a:r>
                        <a:rPr lang="en-GB" sz="1600" dirty="0" smtClean="0"/>
                        <a:t>Features</a:t>
                      </a:r>
                      <a:endParaRPr lang="en-GB" sz="1600" dirty="0"/>
                    </a:p>
                  </a:txBody>
                  <a:tcPr/>
                </a:tc>
                <a:tc>
                  <a:txBody>
                    <a:bodyPr/>
                    <a:lstStyle/>
                    <a:p>
                      <a:r>
                        <a:rPr lang="en-GB" dirty="0" smtClean="0"/>
                        <a:t>Reproductive structures</a:t>
                      </a:r>
                      <a:endParaRPr lang="en-GB" dirty="0"/>
                    </a:p>
                  </a:txBody>
                  <a:tcPr/>
                </a:tc>
              </a:tr>
              <a:tr h="370840">
                <a:tc>
                  <a:txBody>
                    <a:bodyPr/>
                    <a:lstStyle/>
                    <a:p>
                      <a:r>
                        <a:rPr lang="en-GB" sz="1800" i="1" kern="1200" baseline="0" dirty="0" err="1" smtClean="0">
                          <a:solidFill>
                            <a:schemeClr val="dk1"/>
                          </a:solidFill>
                          <a:latin typeface="+mn-lt"/>
                          <a:ea typeface="+mn-ea"/>
                          <a:cs typeface="+mn-cs"/>
                        </a:rPr>
                        <a:t>porifera</a:t>
                      </a:r>
                      <a:endParaRPr lang="en-GB" sz="1600" dirty="0"/>
                    </a:p>
                  </a:txBody>
                  <a:tcPr/>
                </a:tc>
                <a:tc>
                  <a:txBody>
                    <a:bodyPr/>
                    <a:lstStyle/>
                    <a:p>
                      <a:r>
                        <a:rPr lang="en-GB" sz="1600" dirty="0" smtClean="0"/>
                        <a:t>no clear symmetry</a:t>
                      </a:r>
                    </a:p>
                    <a:p>
                      <a:r>
                        <a:rPr lang="en-GB" sz="1600" dirty="0" smtClean="0"/>
                        <a:t>attached to a surface</a:t>
                      </a:r>
                    </a:p>
                    <a:p>
                      <a:r>
                        <a:rPr lang="en-GB" sz="1600" dirty="0" smtClean="0"/>
                        <a:t>no mouth or anus</a:t>
                      </a:r>
                    </a:p>
                  </a:txBody>
                  <a:tcPr/>
                </a:tc>
                <a:tc>
                  <a:txBody>
                    <a:bodyPr/>
                    <a:lstStyle/>
                    <a:p>
                      <a:r>
                        <a:rPr lang="en-GB" sz="1600" dirty="0" smtClean="0"/>
                        <a:t>Example: </a:t>
                      </a:r>
                      <a:r>
                        <a:rPr lang="es-ES" sz="1600" dirty="0" err="1" smtClean="0"/>
                        <a:t>Mermaid's</a:t>
                      </a:r>
                      <a:r>
                        <a:rPr lang="es-ES" sz="1600" dirty="0" smtClean="0"/>
                        <a:t> </a:t>
                      </a:r>
                      <a:r>
                        <a:rPr lang="es-ES" sz="1600" dirty="0" err="1" smtClean="0"/>
                        <a:t>Glove</a:t>
                      </a:r>
                      <a:endParaRPr lang="es-ES" sz="1600" dirty="0" smtClean="0"/>
                    </a:p>
                    <a:p>
                      <a:r>
                        <a:rPr lang="es-ES" sz="1600" i="1" dirty="0" err="1" smtClean="0"/>
                        <a:t>Haliclona</a:t>
                      </a:r>
                      <a:r>
                        <a:rPr lang="es-ES" sz="1600" i="1" dirty="0" smtClean="0"/>
                        <a:t> </a:t>
                      </a:r>
                      <a:r>
                        <a:rPr lang="es-ES" sz="1600" i="1" dirty="0" err="1" smtClean="0"/>
                        <a:t>oculata</a:t>
                      </a:r>
                      <a:endParaRPr lang="en-GB" sz="1600" i="1" dirty="0"/>
                    </a:p>
                  </a:txBody>
                  <a:tcPr/>
                </a:tc>
              </a:tr>
              <a:tr h="370840">
                <a:tc>
                  <a:txBody>
                    <a:bodyPr/>
                    <a:lstStyle/>
                    <a:p>
                      <a:r>
                        <a:rPr lang="en-GB" sz="1800" i="1" kern="1200" baseline="0" dirty="0" err="1" smtClean="0">
                          <a:solidFill>
                            <a:schemeClr val="dk1"/>
                          </a:solidFill>
                          <a:latin typeface="+mn-lt"/>
                          <a:ea typeface="+mn-ea"/>
                          <a:cs typeface="+mn-cs"/>
                        </a:rPr>
                        <a:t>cnidaria</a:t>
                      </a:r>
                      <a:endParaRPr lang="en-GB" sz="1600" dirty="0"/>
                    </a:p>
                  </a:txBody>
                  <a:tcPr/>
                </a:tc>
                <a:tc>
                  <a:txBody>
                    <a:bodyPr/>
                    <a:lstStyle/>
                    <a:p>
                      <a:r>
                        <a:rPr lang="en-GB" sz="1600" dirty="0" err="1" smtClean="0"/>
                        <a:t>radially</a:t>
                      </a:r>
                      <a:r>
                        <a:rPr lang="en-GB" sz="1600" dirty="0" smtClean="0"/>
                        <a:t> symmetric</a:t>
                      </a:r>
                    </a:p>
                    <a:p>
                      <a:r>
                        <a:rPr lang="en-GB" sz="1600" dirty="0" smtClean="0"/>
                        <a:t>tentacles with stinging cells</a:t>
                      </a:r>
                    </a:p>
                    <a:p>
                      <a:r>
                        <a:rPr lang="en-GB" sz="1600" dirty="0" smtClean="0"/>
                        <a:t>mouth but no anus</a:t>
                      </a:r>
                      <a:endParaRPr lang="en-GB" sz="1600" dirty="0"/>
                    </a:p>
                  </a:txBody>
                  <a:tcPr/>
                </a:tc>
                <a:tc>
                  <a:txBody>
                    <a:bodyPr/>
                    <a:lstStyle/>
                    <a:p>
                      <a:r>
                        <a:rPr lang="en-GB" sz="1600" dirty="0" smtClean="0"/>
                        <a:t>Example: </a:t>
                      </a:r>
                      <a:r>
                        <a:rPr lang="en-GB" sz="1600" i="1" dirty="0" smtClean="0"/>
                        <a:t>Hydra </a:t>
                      </a:r>
                      <a:r>
                        <a:rPr lang="en-GB" sz="1600" i="1" dirty="0" err="1" smtClean="0"/>
                        <a:t>oligactis</a:t>
                      </a:r>
                      <a:endParaRPr lang="en-GB" sz="1600" i="1" dirty="0"/>
                    </a:p>
                  </a:txBody>
                  <a:tcPr/>
                </a:tc>
              </a:tr>
              <a:tr h="370840">
                <a:tc>
                  <a:txBody>
                    <a:bodyPr/>
                    <a:lstStyle/>
                    <a:p>
                      <a:r>
                        <a:rPr lang="en-GB" sz="1800" i="1" kern="1200" baseline="0" dirty="0" err="1" smtClean="0">
                          <a:solidFill>
                            <a:schemeClr val="dk1"/>
                          </a:solidFill>
                          <a:latin typeface="+mn-lt"/>
                          <a:ea typeface="+mn-ea"/>
                          <a:cs typeface="+mn-cs"/>
                        </a:rPr>
                        <a:t>platyhelminthes</a:t>
                      </a:r>
                      <a:endParaRPr lang="en-GB" sz="1600" dirty="0"/>
                    </a:p>
                  </a:txBody>
                  <a:tcPr/>
                </a:tc>
                <a:tc>
                  <a:txBody>
                    <a:bodyPr/>
                    <a:lstStyle/>
                    <a:p>
                      <a:r>
                        <a:rPr lang="en-GB" sz="1600" dirty="0" smtClean="0"/>
                        <a:t>bilaterally symmetrical</a:t>
                      </a:r>
                    </a:p>
                    <a:p>
                      <a:r>
                        <a:rPr lang="en-GB" sz="1600" dirty="0" smtClean="0"/>
                        <a:t>flat </a:t>
                      </a:r>
                      <a:r>
                        <a:rPr lang="en-GB" sz="1600" dirty="0" err="1" smtClean="0"/>
                        <a:t>unsegmented</a:t>
                      </a:r>
                      <a:r>
                        <a:rPr lang="en-GB" sz="1600" dirty="0" smtClean="0"/>
                        <a:t> bodies</a:t>
                      </a:r>
                    </a:p>
                    <a:p>
                      <a:r>
                        <a:rPr lang="en-GB" sz="1600" dirty="0" smtClean="0"/>
                        <a:t>mouth but no anus</a:t>
                      </a:r>
                      <a:endParaRPr lang="en-GB" sz="1600" dirty="0"/>
                    </a:p>
                  </a:txBody>
                  <a:tcPr/>
                </a:tc>
                <a:tc>
                  <a:txBody>
                    <a:bodyPr/>
                    <a:lstStyle/>
                    <a:p>
                      <a:r>
                        <a:rPr lang="en-GB" sz="1600" dirty="0" smtClean="0"/>
                        <a:t>Example: Liver fluke </a:t>
                      </a:r>
                      <a:r>
                        <a:rPr lang="en-GB" sz="1600" i="1" dirty="0" err="1" smtClean="0"/>
                        <a:t>Fasciola</a:t>
                      </a:r>
                      <a:r>
                        <a:rPr lang="en-GB" sz="1600" i="1" dirty="0" smtClean="0"/>
                        <a:t> hepatica</a:t>
                      </a:r>
                      <a:endParaRPr lang="en-GB" sz="1600" i="1" dirty="0"/>
                    </a:p>
                  </a:txBody>
                  <a:tcPr/>
                </a:tc>
              </a:tr>
              <a:tr h="370840">
                <a:tc>
                  <a:txBody>
                    <a:bodyPr/>
                    <a:lstStyle/>
                    <a:p>
                      <a:r>
                        <a:rPr lang="en-GB" sz="1800" i="1" kern="1200" baseline="0" dirty="0" err="1" smtClean="0">
                          <a:solidFill>
                            <a:schemeClr val="dk1"/>
                          </a:solidFill>
                          <a:latin typeface="+mn-lt"/>
                          <a:ea typeface="+mn-ea"/>
                          <a:cs typeface="+mn-cs"/>
                        </a:rPr>
                        <a:t>annelida</a:t>
                      </a:r>
                      <a:endParaRPr lang="en-GB" sz="1600" dirty="0"/>
                    </a:p>
                  </a:txBody>
                  <a:tcPr/>
                </a:tc>
                <a:tc>
                  <a:txBody>
                    <a:bodyPr/>
                    <a:lstStyle/>
                    <a:p>
                      <a:r>
                        <a:rPr lang="en-GB" sz="1600" dirty="0" smtClean="0"/>
                        <a:t>bristles often present</a:t>
                      </a:r>
                    </a:p>
                    <a:p>
                      <a:r>
                        <a:rPr lang="en-GB" sz="1600" dirty="0" smtClean="0"/>
                        <a:t>segmented</a:t>
                      </a:r>
                    </a:p>
                    <a:p>
                      <a:r>
                        <a:rPr lang="en-GB" sz="1600" dirty="0" smtClean="0"/>
                        <a:t>mouth and anus</a:t>
                      </a:r>
                      <a:endParaRPr lang="en-GB" sz="1600" dirty="0"/>
                    </a:p>
                  </a:txBody>
                  <a:tcPr/>
                </a:tc>
                <a:tc>
                  <a:txBody>
                    <a:bodyPr/>
                    <a:lstStyle/>
                    <a:p>
                      <a:r>
                        <a:rPr lang="en-GB" sz="1600" dirty="0" smtClean="0"/>
                        <a:t>Example: Earthworm </a:t>
                      </a:r>
                      <a:r>
                        <a:rPr lang="en-GB" sz="1600" i="1" dirty="0" err="1" smtClean="0"/>
                        <a:t>Lumbricus</a:t>
                      </a:r>
                      <a:r>
                        <a:rPr lang="en-GB" sz="1600" i="1" dirty="0" smtClean="0"/>
                        <a:t> </a:t>
                      </a:r>
                      <a:r>
                        <a:rPr lang="en-GB" sz="1600" i="1" dirty="0" err="1" smtClean="0"/>
                        <a:t>terrestris</a:t>
                      </a:r>
                      <a:endParaRPr lang="en-GB" sz="1600" i="1" dirty="0"/>
                    </a:p>
                  </a:txBody>
                  <a:tcPr/>
                </a:tc>
              </a:tr>
              <a:tr h="370840">
                <a:tc>
                  <a:txBody>
                    <a:bodyPr/>
                    <a:lstStyle/>
                    <a:p>
                      <a:r>
                        <a:rPr lang="en-GB" sz="1800" i="1" kern="1200" baseline="0" dirty="0" err="1" smtClean="0">
                          <a:solidFill>
                            <a:schemeClr val="dk1"/>
                          </a:solidFill>
                          <a:latin typeface="+mn-lt"/>
                          <a:ea typeface="+mn-ea"/>
                          <a:cs typeface="+mn-cs"/>
                        </a:rPr>
                        <a:t>mollusca</a:t>
                      </a:r>
                      <a:endParaRPr lang="en-GB" sz="1600" dirty="0"/>
                    </a:p>
                  </a:txBody>
                  <a:tcPr/>
                </a:tc>
                <a:tc>
                  <a:txBody>
                    <a:bodyPr/>
                    <a:lstStyle/>
                    <a:p>
                      <a:r>
                        <a:rPr lang="en-GB" sz="1600" dirty="0" smtClean="0"/>
                        <a:t>muscular foot</a:t>
                      </a:r>
                    </a:p>
                    <a:p>
                      <a:r>
                        <a:rPr lang="en-GB" sz="1600" dirty="0" smtClean="0"/>
                        <a:t>shell may be present</a:t>
                      </a:r>
                    </a:p>
                  </a:txBody>
                  <a:tcPr/>
                </a:tc>
                <a:tc>
                  <a:txBody>
                    <a:bodyPr/>
                    <a:lstStyle/>
                    <a:p>
                      <a:r>
                        <a:rPr lang="en-GB" sz="1600" dirty="0" smtClean="0"/>
                        <a:t>Example: Banded snail </a:t>
                      </a:r>
                      <a:r>
                        <a:rPr lang="en-GB" sz="1600" i="1" dirty="0" err="1" smtClean="0"/>
                        <a:t>cepaea</a:t>
                      </a:r>
                      <a:r>
                        <a:rPr lang="en-GB" sz="1600" i="1" dirty="0" smtClean="0"/>
                        <a:t> </a:t>
                      </a:r>
                      <a:r>
                        <a:rPr lang="en-GB" sz="1600" i="1" dirty="0" err="1" smtClean="0"/>
                        <a:t>nemoralis</a:t>
                      </a:r>
                      <a:endParaRPr lang="en-GB" sz="1600" dirty="0"/>
                    </a:p>
                  </a:txBody>
                  <a:tcPr/>
                </a:tc>
              </a:tr>
              <a:tr h="370840">
                <a:tc>
                  <a:txBody>
                    <a:bodyPr/>
                    <a:lstStyle/>
                    <a:p>
                      <a:r>
                        <a:rPr lang="en-GB" sz="1800" i="1" kern="1200" baseline="0" dirty="0" err="1" smtClean="0">
                          <a:solidFill>
                            <a:schemeClr val="dk1"/>
                          </a:solidFill>
                          <a:latin typeface="+mn-lt"/>
                          <a:ea typeface="+mn-ea"/>
                          <a:cs typeface="+mn-cs"/>
                        </a:rPr>
                        <a:t>arthropoda</a:t>
                      </a:r>
                      <a:endParaRPr lang="en-GB" sz="1600" dirty="0"/>
                    </a:p>
                  </a:txBody>
                  <a:tcPr/>
                </a:tc>
                <a:tc>
                  <a:txBody>
                    <a:bodyPr/>
                    <a:lstStyle/>
                    <a:p>
                      <a:r>
                        <a:rPr lang="en-GB" sz="1600" dirty="0" smtClean="0"/>
                        <a:t>bilaterally symmetric</a:t>
                      </a:r>
                    </a:p>
                    <a:p>
                      <a:r>
                        <a:rPr lang="en-GB" sz="1600" dirty="0" smtClean="0"/>
                        <a:t>exoskeleton</a:t>
                      </a:r>
                    </a:p>
                    <a:p>
                      <a:r>
                        <a:rPr lang="en-GB" sz="1600" dirty="0" smtClean="0"/>
                        <a:t>Segmented and jointed appendages</a:t>
                      </a:r>
                      <a:endParaRPr lang="en-GB" sz="1600" dirty="0"/>
                    </a:p>
                  </a:txBody>
                  <a:tcPr/>
                </a:tc>
                <a:tc>
                  <a:txBody>
                    <a:bodyPr/>
                    <a:lstStyle/>
                    <a:p>
                      <a:r>
                        <a:rPr lang="en-GB" sz="1600" dirty="0" smtClean="0"/>
                        <a:t>Example: Edible crab </a:t>
                      </a:r>
                      <a:r>
                        <a:rPr lang="en-GB" sz="1600" i="1" dirty="0" smtClean="0"/>
                        <a:t>Cancer </a:t>
                      </a:r>
                      <a:r>
                        <a:rPr lang="en-GB" sz="1600" i="1" dirty="0" err="1" smtClean="0"/>
                        <a:t>pagurus</a:t>
                      </a:r>
                      <a:endParaRPr lang="en-GB" sz="1600" dirty="0"/>
                    </a:p>
                  </a:txBody>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porifera-orange.jpg"/>
          <p:cNvPicPr>
            <a:picLocks noChangeAspect="1"/>
          </p:cNvPicPr>
          <p:nvPr/>
        </p:nvPicPr>
        <p:blipFill>
          <a:blip r:embed="rId2" cstate="print"/>
          <a:stretch>
            <a:fillRect/>
          </a:stretch>
        </p:blipFill>
        <p:spPr>
          <a:xfrm>
            <a:off x="5148064" y="2060848"/>
            <a:ext cx="3811882" cy="2568255"/>
          </a:xfrm>
          <a:prstGeom prst="rect">
            <a:avLst/>
          </a:prstGeom>
        </p:spPr>
      </p:pic>
      <p:grpSp>
        <p:nvGrpSpPr>
          <p:cNvPr id="2" name="Group 3"/>
          <p:cNvGrpSpPr/>
          <p:nvPr/>
        </p:nvGrpSpPr>
        <p:grpSpPr>
          <a:xfrm rot="16200000">
            <a:off x="4175956" y="-3303747"/>
            <a:ext cx="792088" cy="8208911"/>
            <a:chOff x="0" y="1962429"/>
            <a:chExt cx="2201412" cy="2563533"/>
          </a:xfrm>
          <a:scene3d>
            <a:camera prst="orthographicFront"/>
            <a:lightRig rig="threePt" dir="t">
              <a:rot lat="0" lon="0" rev="7500000"/>
            </a:lightRig>
          </a:scene3d>
        </p:grpSpPr>
        <p:sp>
          <p:nvSpPr>
            <p:cNvPr id="5" name="Rounded Rectangle 4"/>
            <p:cNvSpPr/>
            <p:nvPr/>
          </p:nvSpPr>
          <p:spPr>
            <a:xfrm>
              <a:off x="0" y="1962429"/>
              <a:ext cx="2082342" cy="2563533"/>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3">
                <a:shade val="80000"/>
                <a:hueOff val="0"/>
                <a:satOff val="0"/>
                <a:lumOff val="0"/>
                <a:alphaOff val="0"/>
              </a:schemeClr>
            </a:fillRef>
            <a:effectRef idx="2">
              <a:schemeClr val="accent3">
                <a:shade val="80000"/>
                <a:hueOff val="0"/>
                <a:satOff val="0"/>
                <a:lumOff val="0"/>
                <a:alphaOff val="0"/>
              </a:schemeClr>
            </a:effectRef>
            <a:fontRef idx="minor">
              <a:schemeClr val="lt1"/>
            </a:fontRef>
          </p:style>
        </p:sp>
        <p:sp>
          <p:nvSpPr>
            <p:cNvPr id="6" name="Rounded Rectangle 4"/>
            <p:cNvSpPr/>
            <p:nvPr/>
          </p:nvSpPr>
          <p:spPr>
            <a:xfrm>
              <a:off x="220140" y="2023419"/>
              <a:ext cx="1981272" cy="2441553"/>
            </a:xfrm>
            <a:prstGeom prst="rect">
              <a:avLst/>
            </a:prstGeom>
            <a:sp3d/>
          </p:spPr>
          <p:style>
            <a:lnRef idx="0">
              <a:scrgbClr r="0" g="0" b="0"/>
            </a:lnRef>
            <a:fillRef idx="0">
              <a:scrgbClr r="0" g="0" b="0"/>
            </a:fillRef>
            <a:effectRef idx="0">
              <a:scrgbClr r="0" g="0" b="0"/>
            </a:effectRef>
            <a:fontRef idx="minor">
              <a:schemeClr val="lt1"/>
            </a:fontRef>
          </p:style>
          <p:txBody>
            <a:bodyPr spcFirstLastPara="0" vert="vert" wrap="square" lIns="87630" tIns="87630" rIns="87630" bIns="87630" numCol="1" spcCol="1270" anchor="ctr" anchorCtr="0">
              <a:noAutofit/>
            </a:bodyPr>
            <a:lstStyle/>
            <a:p>
              <a:pPr lvl="0" algn="ctr" defTabSz="1022350">
                <a:lnSpc>
                  <a:spcPct val="90000"/>
                </a:lnSpc>
                <a:spcBef>
                  <a:spcPct val="0"/>
                </a:spcBef>
                <a:spcAft>
                  <a:spcPct val="35000"/>
                </a:spcAft>
              </a:pPr>
              <a:endParaRPr lang="en-GB" sz="800" kern="1200" dirty="0" smtClean="0"/>
            </a:p>
            <a:p>
              <a:pPr lvl="0" algn="ctr" defTabSz="1022350">
                <a:lnSpc>
                  <a:spcPct val="90000"/>
                </a:lnSpc>
                <a:spcBef>
                  <a:spcPct val="0"/>
                </a:spcBef>
                <a:spcAft>
                  <a:spcPct val="35000"/>
                </a:spcAft>
              </a:pPr>
              <a:r>
                <a:rPr lang="en-GB" sz="4400" kern="1200" dirty="0" smtClean="0"/>
                <a:t>Phylum </a:t>
              </a:r>
              <a:r>
                <a:rPr lang="en-GB" sz="4400" i="1" dirty="0" err="1" smtClean="0"/>
                <a:t>Porifera</a:t>
              </a:r>
              <a:endParaRPr lang="en-GB" sz="4400" i="1" dirty="0" smtClean="0"/>
            </a:p>
          </p:txBody>
        </p:sp>
      </p:grpSp>
      <p:sp>
        <p:nvSpPr>
          <p:cNvPr id="13" name="Rounded Rectangle 12"/>
          <p:cNvSpPr/>
          <p:nvPr/>
        </p:nvSpPr>
        <p:spPr>
          <a:xfrm>
            <a:off x="4067944" y="3933056"/>
            <a:ext cx="504056" cy="7920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rot="16200000">
            <a:off x="2505180" y="5147455"/>
            <a:ext cx="811561" cy="7920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spongecolor.GIF"/>
          <p:cNvPicPr>
            <a:picLocks noChangeAspect="1"/>
          </p:cNvPicPr>
          <p:nvPr/>
        </p:nvPicPr>
        <p:blipFill>
          <a:blip r:embed="rId3" cstate="print"/>
          <a:stretch>
            <a:fillRect/>
          </a:stretch>
        </p:blipFill>
        <p:spPr>
          <a:xfrm>
            <a:off x="1403648" y="1628800"/>
            <a:ext cx="3770958" cy="2694855"/>
          </a:xfrm>
          <a:prstGeom prst="rect">
            <a:avLst/>
          </a:prstGeom>
        </p:spPr>
      </p:pic>
      <p:pic>
        <p:nvPicPr>
          <p:cNvPr id="15" name="Picture 14" descr="Mermaid's Glove.jpg"/>
          <p:cNvPicPr>
            <a:picLocks noChangeAspect="1"/>
          </p:cNvPicPr>
          <p:nvPr/>
        </p:nvPicPr>
        <p:blipFill>
          <a:blip r:embed="rId4" cstate="print"/>
          <a:stretch>
            <a:fillRect/>
          </a:stretch>
        </p:blipFill>
        <p:spPr>
          <a:xfrm>
            <a:off x="3923928" y="3861048"/>
            <a:ext cx="2304256" cy="2719478"/>
          </a:xfrm>
          <a:prstGeom prst="rect">
            <a:avLst/>
          </a:prstGeom>
        </p:spPr>
      </p:pic>
      <p:sp>
        <p:nvSpPr>
          <p:cNvPr id="17" name="TextBox 16"/>
          <p:cNvSpPr txBox="1"/>
          <p:nvPr/>
        </p:nvSpPr>
        <p:spPr>
          <a:xfrm>
            <a:off x="1979712" y="6237312"/>
            <a:ext cx="1770293" cy="369332"/>
          </a:xfrm>
          <a:prstGeom prst="rect">
            <a:avLst/>
          </a:prstGeom>
          <a:noFill/>
        </p:spPr>
        <p:txBody>
          <a:bodyPr wrap="none" rtlCol="0">
            <a:spAutoFit/>
          </a:bodyPr>
          <a:lstStyle/>
          <a:p>
            <a:r>
              <a:rPr lang="en-GB" dirty="0" smtClean="0"/>
              <a:t>Mermaid’s Glove</a:t>
            </a:r>
            <a:endParaRPr lang="en-GB" dirty="0"/>
          </a:p>
        </p:txBody>
      </p:sp>
      <p:pic>
        <p:nvPicPr>
          <p:cNvPr id="22" name="Picture 21" descr="Sea_sponge_diagram.svg.png"/>
          <p:cNvPicPr>
            <a:picLocks noChangeAspect="1"/>
          </p:cNvPicPr>
          <p:nvPr/>
        </p:nvPicPr>
        <p:blipFill>
          <a:blip r:embed="rId5" cstate="print"/>
          <a:stretch>
            <a:fillRect/>
          </a:stretch>
        </p:blipFill>
        <p:spPr>
          <a:xfrm>
            <a:off x="0" y="3861048"/>
            <a:ext cx="2569183" cy="299695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rot="16200000">
            <a:off x="4175956" y="-3303747"/>
            <a:ext cx="792088" cy="8208911"/>
            <a:chOff x="0" y="1962429"/>
            <a:chExt cx="2201412" cy="2563533"/>
          </a:xfrm>
          <a:scene3d>
            <a:camera prst="orthographicFront"/>
            <a:lightRig rig="threePt" dir="t">
              <a:rot lat="0" lon="0" rev="7500000"/>
            </a:lightRig>
          </a:scene3d>
        </p:grpSpPr>
        <p:sp>
          <p:nvSpPr>
            <p:cNvPr id="5" name="Rounded Rectangle 4"/>
            <p:cNvSpPr/>
            <p:nvPr/>
          </p:nvSpPr>
          <p:spPr>
            <a:xfrm>
              <a:off x="0" y="1962429"/>
              <a:ext cx="2082342" cy="2563533"/>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3">
                <a:shade val="80000"/>
                <a:hueOff val="0"/>
                <a:satOff val="0"/>
                <a:lumOff val="0"/>
                <a:alphaOff val="0"/>
              </a:schemeClr>
            </a:fillRef>
            <a:effectRef idx="2">
              <a:schemeClr val="accent3">
                <a:shade val="80000"/>
                <a:hueOff val="0"/>
                <a:satOff val="0"/>
                <a:lumOff val="0"/>
                <a:alphaOff val="0"/>
              </a:schemeClr>
            </a:effectRef>
            <a:fontRef idx="minor">
              <a:schemeClr val="lt1"/>
            </a:fontRef>
          </p:style>
        </p:sp>
        <p:sp>
          <p:nvSpPr>
            <p:cNvPr id="6" name="Rounded Rectangle 4"/>
            <p:cNvSpPr/>
            <p:nvPr/>
          </p:nvSpPr>
          <p:spPr>
            <a:xfrm>
              <a:off x="220140" y="2023419"/>
              <a:ext cx="1981272" cy="2441553"/>
            </a:xfrm>
            <a:prstGeom prst="rect">
              <a:avLst/>
            </a:prstGeom>
            <a:sp3d/>
          </p:spPr>
          <p:style>
            <a:lnRef idx="0">
              <a:scrgbClr r="0" g="0" b="0"/>
            </a:lnRef>
            <a:fillRef idx="0">
              <a:scrgbClr r="0" g="0" b="0"/>
            </a:fillRef>
            <a:effectRef idx="0">
              <a:scrgbClr r="0" g="0" b="0"/>
            </a:effectRef>
            <a:fontRef idx="minor">
              <a:schemeClr val="lt1"/>
            </a:fontRef>
          </p:style>
          <p:txBody>
            <a:bodyPr spcFirstLastPara="0" vert="vert" wrap="square" lIns="87630" tIns="87630" rIns="87630" bIns="87630" numCol="1" spcCol="1270" anchor="ctr" anchorCtr="0">
              <a:noAutofit/>
            </a:bodyPr>
            <a:lstStyle/>
            <a:p>
              <a:pPr lvl="0" algn="ctr" defTabSz="1022350">
                <a:lnSpc>
                  <a:spcPct val="90000"/>
                </a:lnSpc>
                <a:spcBef>
                  <a:spcPct val="0"/>
                </a:spcBef>
                <a:spcAft>
                  <a:spcPct val="35000"/>
                </a:spcAft>
              </a:pPr>
              <a:endParaRPr lang="en-GB" sz="800" kern="1200" dirty="0" smtClean="0"/>
            </a:p>
            <a:p>
              <a:pPr algn="ctr" defTabSz="1022350">
                <a:lnSpc>
                  <a:spcPct val="90000"/>
                </a:lnSpc>
                <a:spcBef>
                  <a:spcPct val="0"/>
                </a:spcBef>
                <a:spcAft>
                  <a:spcPct val="35000"/>
                </a:spcAft>
              </a:pPr>
              <a:r>
                <a:rPr lang="en-GB" sz="4400" kern="1200" dirty="0" smtClean="0"/>
                <a:t>Phylum </a:t>
              </a:r>
              <a:r>
                <a:rPr lang="en-GB" sz="4400" i="1" dirty="0" err="1" smtClean="0"/>
                <a:t>cnidaria</a:t>
              </a:r>
              <a:endParaRPr lang="en-GB" sz="4400" i="1" dirty="0" smtClean="0"/>
            </a:p>
          </p:txBody>
        </p:sp>
      </p:grpSp>
      <p:sp>
        <p:nvSpPr>
          <p:cNvPr id="13" name="Rounded Rectangle 12"/>
          <p:cNvSpPr/>
          <p:nvPr/>
        </p:nvSpPr>
        <p:spPr>
          <a:xfrm>
            <a:off x="4067944" y="3933056"/>
            <a:ext cx="504056" cy="7920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rot="16200000">
            <a:off x="2505180" y="5147455"/>
            <a:ext cx="811561" cy="7920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cnidaria_diagram_color72.jpg"/>
          <p:cNvPicPr>
            <a:picLocks noChangeAspect="1"/>
          </p:cNvPicPr>
          <p:nvPr/>
        </p:nvPicPr>
        <p:blipFill>
          <a:blip r:embed="rId2" cstate="print"/>
          <a:stretch>
            <a:fillRect/>
          </a:stretch>
        </p:blipFill>
        <p:spPr>
          <a:xfrm>
            <a:off x="179512" y="1268760"/>
            <a:ext cx="5844882" cy="4509120"/>
          </a:xfrm>
          <a:prstGeom prst="rect">
            <a:avLst/>
          </a:prstGeom>
        </p:spPr>
      </p:pic>
      <p:pic>
        <p:nvPicPr>
          <p:cNvPr id="9" name="Picture 8" descr="DSCF0013b.jpg"/>
          <p:cNvPicPr>
            <a:picLocks noChangeAspect="1"/>
          </p:cNvPicPr>
          <p:nvPr/>
        </p:nvPicPr>
        <p:blipFill>
          <a:blip r:embed="rId3" cstate="print"/>
          <a:stretch>
            <a:fillRect/>
          </a:stretch>
        </p:blipFill>
        <p:spPr>
          <a:xfrm>
            <a:off x="4427984" y="5157192"/>
            <a:ext cx="2232248" cy="1595127"/>
          </a:xfrm>
          <a:prstGeom prst="rect">
            <a:avLst/>
          </a:prstGeom>
        </p:spPr>
      </p:pic>
      <p:pic>
        <p:nvPicPr>
          <p:cNvPr id="10" name="Picture 9" descr="man-o-war.jpg"/>
          <p:cNvPicPr>
            <a:picLocks noChangeAspect="1"/>
          </p:cNvPicPr>
          <p:nvPr/>
        </p:nvPicPr>
        <p:blipFill>
          <a:blip r:embed="rId4" cstate="print"/>
          <a:stretch>
            <a:fillRect/>
          </a:stretch>
        </p:blipFill>
        <p:spPr>
          <a:xfrm>
            <a:off x="6012160" y="2060848"/>
            <a:ext cx="2462507" cy="3284984"/>
          </a:xfrm>
          <a:prstGeom prst="rect">
            <a:avLst/>
          </a:prstGeom>
        </p:spPr>
      </p:pic>
      <p:sp>
        <p:nvSpPr>
          <p:cNvPr id="11" name="TextBox 10"/>
          <p:cNvSpPr txBox="1"/>
          <p:nvPr/>
        </p:nvSpPr>
        <p:spPr>
          <a:xfrm>
            <a:off x="1547664" y="6309320"/>
            <a:ext cx="2846420" cy="369332"/>
          </a:xfrm>
          <a:prstGeom prst="rect">
            <a:avLst/>
          </a:prstGeom>
          <a:noFill/>
        </p:spPr>
        <p:txBody>
          <a:bodyPr wrap="none" rtlCol="0">
            <a:spAutoFit/>
          </a:bodyPr>
          <a:lstStyle/>
          <a:p>
            <a:r>
              <a:rPr lang="en-GB" dirty="0" smtClean="0"/>
              <a:t>Brown Hydra </a:t>
            </a:r>
            <a:r>
              <a:rPr lang="en-GB" i="1" dirty="0" err="1" smtClean="0"/>
              <a:t>Hydra</a:t>
            </a:r>
            <a:r>
              <a:rPr lang="en-GB" i="1" dirty="0" smtClean="0"/>
              <a:t> </a:t>
            </a:r>
            <a:r>
              <a:rPr lang="en-GB" i="1" dirty="0" err="1" smtClean="0"/>
              <a:t>oligactis</a:t>
            </a:r>
            <a:endParaRPr lang="en-GB" dirty="0"/>
          </a:p>
        </p:txBody>
      </p:sp>
      <p:sp>
        <p:nvSpPr>
          <p:cNvPr id="15" name="Rectangle 14"/>
          <p:cNvSpPr/>
          <p:nvPr/>
        </p:nvSpPr>
        <p:spPr>
          <a:xfrm>
            <a:off x="611560" y="1484784"/>
            <a:ext cx="504056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rot="16200000">
            <a:off x="4175956" y="-3303747"/>
            <a:ext cx="792088" cy="8208911"/>
            <a:chOff x="0" y="1962429"/>
            <a:chExt cx="2201412" cy="2563533"/>
          </a:xfrm>
          <a:scene3d>
            <a:camera prst="orthographicFront"/>
            <a:lightRig rig="threePt" dir="t">
              <a:rot lat="0" lon="0" rev="7500000"/>
            </a:lightRig>
          </a:scene3d>
        </p:grpSpPr>
        <p:sp>
          <p:nvSpPr>
            <p:cNvPr id="5" name="Rounded Rectangle 4"/>
            <p:cNvSpPr/>
            <p:nvPr/>
          </p:nvSpPr>
          <p:spPr>
            <a:xfrm>
              <a:off x="0" y="1962429"/>
              <a:ext cx="2082342" cy="2563533"/>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3">
                <a:shade val="80000"/>
                <a:hueOff val="0"/>
                <a:satOff val="0"/>
                <a:lumOff val="0"/>
                <a:alphaOff val="0"/>
              </a:schemeClr>
            </a:fillRef>
            <a:effectRef idx="2">
              <a:schemeClr val="accent3">
                <a:shade val="80000"/>
                <a:hueOff val="0"/>
                <a:satOff val="0"/>
                <a:lumOff val="0"/>
                <a:alphaOff val="0"/>
              </a:schemeClr>
            </a:effectRef>
            <a:fontRef idx="minor">
              <a:schemeClr val="lt1"/>
            </a:fontRef>
          </p:style>
        </p:sp>
        <p:sp>
          <p:nvSpPr>
            <p:cNvPr id="6" name="Rounded Rectangle 4"/>
            <p:cNvSpPr/>
            <p:nvPr/>
          </p:nvSpPr>
          <p:spPr>
            <a:xfrm>
              <a:off x="220140" y="2023419"/>
              <a:ext cx="1981272" cy="2441553"/>
            </a:xfrm>
            <a:prstGeom prst="rect">
              <a:avLst/>
            </a:prstGeom>
            <a:sp3d/>
          </p:spPr>
          <p:style>
            <a:lnRef idx="0">
              <a:scrgbClr r="0" g="0" b="0"/>
            </a:lnRef>
            <a:fillRef idx="0">
              <a:scrgbClr r="0" g="0" b="0"/>
            </a:fillRef>
            <a:effectRef idx="0">
              <a:scrgbClr r="0" g="0" b="0"/>
            </a:effectRef>
            <a:fontRef idx="minor">
              <a:schemeClr val="lt1"/>
            </a:fontRef>
          </p:style>
          <p:txBody>
            <a:bodyPr spcFirstLastPara="0" vert="vert" wrap="square" lIns="87630" tIns="87630" rIns="87630" bIns="87630" numCol="1" spcCol="1270" anchor="ctr" anchorCtr="0">
              <a:noAutofit/>
            </a:bodyPr>
            <a:lstStyle/>
            <a:p>
              <a:pPr lvl="0" algn="ctr" defTabSz="1022350">
                <a:lnSpc>
                  <a:spcPct val="90000"/>
                </a:lnSpc>
                <a:spcBef>
                  <a:spcPct val="0"/>
                </a:spcBef>
                <a:spcAft>
                  <a:spcPct val="35000"/>
                </a:spcAft>
              </a:pPr>
              <a:endParaRPr lang="en-GB" sz="800" kern="1200" dirty="0" smtClean="0"/>
            </a:p>
            <a:p>
              <a:pPr algn="ctr" defTabSz="1022350">
                <a:lnSpc>
                  <a:spcPct val="90000"/>
                </a:lnSpc>
                <a:spcBef>
                  <a:spcPct val="0"/>
                </a:spcBef>
                <a:spcAft>
                  <a:spcPct val="35000"/>
                </a:spcAft>
              </a:pPr>
              <a:r>
                <a:rPr lang="en-GB" sz="4400" kern="1200" dirty="0" smtClean="0"/>
                <a:t>Phylum </a:t>
              </a:r>
              <a:r>
                <a:rPr lang="en-GB" sz="4400" i="1" dirty="0" err="1" smtClean="0"/>
                <a:t>platyhelminthes</a:t>
              </a:r>
              <a:endParaRPr lang="en-GB" sz="4400" i="1" dirty="0" smtClean="0"/>
            </a:p>
          </p:txBody>
        </p:sp>
      </p:grpSp>
      <p:sp>
        <p:nvSpPr>
          <p:cNvPr id="13" name="Rounded Rectangle 12"/>
          <p:cNvSpPr/>
          <p:nvPr/>
        </p:nvSpPr>
        <p:spPr>
          <a:xfrm>
            <a:off x="4067944" y="3933056"/>
            <a:ext cx="504056" cy="7920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rot="16200000">
            <a:off x="2505180" y="5147455"/>
            <a:ext cx="811561" cy="7920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611560" y="1484784"/>
            <a:ext cx="504056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33_10PlanarianAnatomy.jpg"/>
          <p:cNvPicPr>
            <a:picLocks noChangeAspect="1"/>
          </p:cNvPicPr>
          <p:nvPr/>
        </p:nvPicPr>
        <p:blipFill>
          <a:blip r:embed="rId2" cstate="print"/>
          <a:stretch>
            <a:fillRect/>
          </a:stretch>
        </p:blipFill>
        <p:spPr>
          <a:xfrm>
            <a:off x="683567" y="1844824"/>
            <a:ext cx="3099311" cy="2448272"/>
          </a:xfrm>
          <a:prstGeom prst="rect">
            <a:avLst/>
          </a:prstGeom>
        </p:spPr>
      </p:pic>
      <p:pic>
        <p:nvPicPr>
          <p:cNvPr id="16" name="Picture 15" descr="Fasciola_hepatica.JPG"/>
          <p:cNvPicPr>
            <a:picLocks noChangeAspect="1"/>
          </p:cNvPicPr>
          <p:nvPr/>
        </p:nvPicPr>
        <p:blipFill>
          <a:blip r:embed="rId3" cstate="print"/>
          <a:stretch>
            <a:fillRect/>
          </a:stretch>
        </p:blipFill>
        <p:spPr>
          <a:xfrm>
            <a:off x="2411760" y="4455840"/>
            <a:ext cx="2880320" cy="2160240"/>
          </a:xfrm>
          <a:prstGeom prst="rect">
            <a:avLst/>
          </a:prstGeom>
        </p:spPr>
      </p:pic>
      <p:pic>
        <p:nvPicPr>
          <p:cNvPr id="17" name="Picture 16" descr="15.jpg"/>
          <p:cNvPicPr>
            <a:picLocks noChangeAspect="1"/>
          </p:cNvPicPr>
          <p:nvPr/>
        </p:nvPicPr>
        <p:blipFill>
          <a:blip r:embed="rId4" cstate="print"/>
          <a:stretch>
            <a:fillRect/>
          </a:stretch>
        </p:blipFill>
        <p:spPr>
          <a:xfrm>
            <a:off x="4283968" y="1772816"/>
            <a:ext cx="4272974" cy="3086910"/>
          </a:xfrm>
          <a:prstGeom prst="rect">
            <a:avLst/>
          </a:prstGeom>
        </p:spPr>
      </p:pic>
      <p:sp>
        <p:nvSpPr>
          <p:cNvPr id="18" name="TextBox 17"/>
          <p:cNvSpPr txBox="1"/>
          <p:nvPr/>
        </p:nvSpPr>
        <p:spPr>
          <a:xfrm>
            <a:off x="5508104" y="6309320"/>
            <a:ext cx="2808910" cy="369332"/>
          </a:xfrm>
          <a:prstGeom prst="rect">
            <a:avLst/>
          </a:prstGeom>
          <a:noFill/>
        </p:spPr>
        <p:txBody>
          <a:bodyPr wrap="none" rtlCol="0">
            <a:spAutoFit/>
          </a:bodyPr>
          <a:lstStyle/>
          <a:p>
            <a:r>
              <a:rPr lang="en-GB" dirty="0" smtClean="0"/>
              <a:t>Liver fluke </a:t>
            </a:r>
            <a:r>
              <a:rPr lang="en-GB" i="1" dirty="0" err="1" smtClean="0"/>
              <a:t>Fasciola</a:t>
            </a:r>
            <a:r>
              <a:rPr lang="en-GB" i="1" dirty="0" smtClean="0"/>
              <a:t> hepatica</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rot="16200000">
            <a:off x="4175956" y="-3303747"/>
            <a:ext cx="792088" cy="8208911"/>
            <a:chOff x="0" y="1962429"/>
            <a:chExt cx="2201412" cy="2563533"/>
          </a:xfrm>
          <a:scene3d>
            <a:camera prst="orthographicFront"/>
            <a:lightRig rig="threePt" dir="t">
              <a:rot lat="0" lon="0" rev="7500000"/>
            </a:lightRig>
          </a:scene3d>
        </p:grpSpPr>
        <p:sp>
          <p:nvSpPr>
            <p:cNvPr id="5" name="Rounded Rectangle 4"/>
            <p:cNvSpPr/>
            <p:nvPr/>
          </p:nvSpPr>
          <p:spPr>
            <a:xfrm>
              <a:off x="0" y="1962429"/>
              <a:ext cx="2082342" cy="2563533"/>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3">
                <a:shade val="80000"/>
                <a:hueOff val="0"/>
                <a:satOff val="0"/>
                <a:lumOff val="0"/>
                <a:alphaOff val="0"/>
              </a:schemeClr>
            </a:fillRef>
            <a:effectRef idx="2">
              <a:schemeClr val="accent3">
                <a:shade val="80000"/>
                <a:hueOff val="0"/>
                <a:satOff val="0"/>
                <a:lumOff val="0"/>
                <a:alphaOff val="0"/>
              </a:schemeClr>
            </a:effectRef>
            <a:fontRef idx="minor">
              <a:schemeClr val="lt1"/>
            </a:fontRef>
          </p:style>
        </p:sp>
        <p:sp>
          <p:nvSpPr>
            <p:cNvPr id="6" name="Rounded Rectangle 4"/>
            <p:cNvSpPr/>
            <p:nvPr/>
          </p:nvSpPr>
          <p:spPr>
            <a:xfrm>
              <a:off x="220140" y="2023419"/>
              <a:ext cx="1981272" cy="2441553"/>
            </a:xfrm>
            <a:prstGeom prst="rect">
              <a:avLst/>
            </a:prstGeom>
            <a:sp3d/>
          </p:spPr>
          <p:style>
            <a:lnRef idx="0">
              <a:scrgbClr r="0" g="0" b="0"/>
            </a:lnRef>
            <a:fillRef idx="0">
              <a:scrgbClr r="0" g="0" b="0"/>
            </a:fillRef>
            <a:effectRef idx="0">
              <a:scrgbClr r="0" g="0" b="0"/>
            </a:effectRef>
            <a:fontRef idx="minor">
              <a:schemeClr val="lt1"/>
            </a:fontRef>
          </p:style>
          <p:txBody>
            <a:bodyPr spcFirstLastPara="0" vert="vert" wrap="square" lIns="87630" tIns="87630" rIns="87630" bIns="87630" numCol="1" spcCol="1270" anchor="ctr" anchorCtr="0">
              <a:noAutofit/>
            </a:bodyPr>
            <a:lstStyle/>
            <a:p>
              <a:pPr lvl="0" algn="ctr" defTabSz="1022350">
                <a:lnSpc>
                  <a:spcPct val="90000"/>
                </a:lnSpc>
                <a:spcBef>
                  <a:spcPct val="0"/>
                </a:spcBef>
                <a:spcAft>
                  <a:spcPct val="35000"/>
                </a:spcAft>
              </a:pPr>
              <a:endParaRPr lang="en-GB" sz="800" kern="1200" dirty="0" smtClean="0"/>
            </a:p>
            <a:p>
              <a:pPr algn="ctr" defTabSz="1022350">
                <a:lnSpc>
                  <a:spcPct val="90000"/>
                </a:lnSpc>
                <a:spcBef>
                  <a:spcPct val="0"/>
                </a:spcBef>
                <a:spcAft>
                  <a:spcPct val="35000"/>
                </a:spcAft>
              </a:pPr>
              <a:r>
                <a:rPr lang="en-GB" sz="4400" kern="1200" dirty="0" smtClean="0"/>
                <a:t>Phylum </a:t>
              </a:r>
              <a:r>
                <a:rPr lang="en-GB" sz="4400" i="1" dirty="0" err="1" smtClean="0"/>
                <a:t>annelida</a:t>
              </a:r>
              <a:endParaRPr lang="en-GB" sz="4400" i="1" dirty="0" smtClean="0"/>
            </a:p>
          </p:txBody>
        </p:sp>
      </p:grpSp>
      <p:sp>
        <p:nvSpPr>
          <p:cNvPr id="13" name="Rounded Rectangle 12"/>
          <p:cNvSpPr/>
          <p:nvPr/>
        </p:nvSpPr>
        <p:spPr>
          <a:xfrm>
            <a:off x="4067944" y="3933056"/>
            <a:ext cx="504056" cy="7920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rot="16200000">
            <a:off x="2505180" y="5147455"/>
            <a:ext cx="811561" cy="7920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611560" y="1484784"/>
            <a:ext cx="504056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1475656" y="5805264"/>
            <a:ext cx="3125920" cy="369332"/>
          </a:xfrm>
          <a:prstGeom prst="rect">
            <a:avLst/>
          </a:prstGeom>
          <a:noFill/>
        </p:spPr>
        <p:txBody>
          <a:bodyPr wrap="none" rtlCol="0">
            <a:spAutoFit/>
          </a:bodyPr>
          <a:lstStyle/>
          <a:p>
            <a:r>
              <a:rPr lang="en-GB" dirty="0" smtClean="0"/>
              <a:t>Earthworm</a:t>
            </a:r>
            <a:r>
              <a:rPr lang="en-GB" i="1" dirty="0" smtClean="0"/>
              <a:t> </a:t>
            </a:r>
            <a:r>
              <a:rPr lang="en-GB" i="1" dirty="0" err="1" smtClean="0"/>
              <a:t>Lumbricus</a:t>
            </a:r>
            <a:r>
              <a:rPr lang="en-GB" i="1" dirty="0" smtClean="0"/>
              <a:t> </a:t>
            </a:r>
            <a:r>
              <a:rPr lang="en-GB" i="1" dirty="0" err="1" smtClean="0"/>
              <a:t>terrestris</a:t>
            </a:r>
            <a:endParaRPr lang="en-US" dirty="0"/>
          </a:p>
        </p:txBody>
      </p:sp>
      <p:pic>
        <p:nvPicPr>
          <p:cNvPr id="19" name="Picture 18" descr="EarthwormAnatomy1.jpg"/>
          <p:cNvPicPr>
            <a:picLocks noChangeAspect="1"/>
          </p:cNvPicPr>
          <p:nvPr/>
        </p:nvPicPr>
        <p:blipFill>
          <a:blip r:embed="rId2" cstate="print"/>
          <a:stretch>
            <a:fillRect/>
          </a:stretch>
        </p:blipFill>
        <p:spPr>
          <a:xfrm>
            <a:off x="4932040" y="1340768"/>
            <a:ext cx="3355152" cy="3741805"/>
          </a:xfrm>
          <a:prstGeom prst="rect">
            <a:avLst/>
          </a:prstGeom>
        </p:spPr>
      </p:pic>
      <p:pic>
        <p:nvPicPr>
          <p:cNvPr id="20" name="Picture 19" descr="annelida2.jpg"/>
          <p:cNvPicPr>
            <a:picLocks noChangeAspect="1"/>
          </p:cNvPicPr>
          <p:nvPr/>
        </p:nvPicPr>
        <p:blipFill>
          <a:blip r:embed="rId3" cstate="print"/>
          <a:stretch>
            <a:fillRect/>
          </a:stretch>
        </p:blipFill>
        <p:spPr>
          <a:xfrm>
            <a:off x="4644008" y="4941168"/>
            <a:ext cx="2331281" cy="1719698"/>
          </a:xfrm>
          <a:prstGeom prst="rect">
            <a:avLst/>
          </a:prstGeom>
        </p:spPr>
      </p:pic>
      <p:pic>
        <p:nvPicPr>
          <p:cNvPr id="22" name="Picture 21" descr="medicinal_leech.jpg"/>
          <p:cNvPicPr>
            <a:picLocks noChangeAspect="1"/>
          </p:cNvPicPr>
          <p:nvPr/>
        </p:nvPicPr>
        <p:blipFill>
          <a:blip r:embed="rId4" cstate="print"/>
          <a:stretch>
            <a:fillRect/>
          </a:stretch>
        </p:blipFill>
        <p:spPr>
          <a:xfrm>
            <a:off x="467544" y="1540742"/>
            <a:ext cx="4395171" cy="332020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rot="16200000">
            <a:off x="4175956" y="-3303747"/>
            <a:ext cx="792088" cy="8208911"/>
            <a:chOff x="0" y="1962429"/>
            <a:chExt cx="2201412" cy="2563533"/>
          </a:xfrm>
          <a:scene3d>
            <a:camera prst="orthographicFront"/>
            <a:lightRig rig="threePt" dir="t">
              <a:rot lat="0" lon="0" rev="7500000"/>
            </a:lightRig>
          </a:scene3d>
        </p:grpSpPr>
        <p:sp>
          <p:nvSpPr>
            <p:cNvPr id="5" name="Rounded Rectangle 4"/>
            <p:cNvSpPr/>
            <p:nvPr/>
          </p:nvSpPr>
          <p:spPr>
            <a:xfrm>
              <a:off x="0" y="1962429"/>
              <a:ext cx="2082342" cy="2563533"/>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3">
                <a:shade val="80000"/>
                <a:hueOff val="0"/>
                <a:satOff val="0"/>
                <a:lumOff val="0"/>
                <a:alphaOff val="0"/>
              </a:schemeClr>
            </a:fillRef>
            <a:effectRef idx="2">
              <a:schemeClr val="accent3">
                <a:shade val="80000"/>
                <a:hueOff val="0"/>
                <a:satOff val="0"/>
                <a:lumOff val="0"/>
                <a:alphaOff val="0"/>
              </a:schemeClr>
            </a:effectRef>
            <a:fontRef idx="minor">
              <a:schemeClr val="lt1"/>
            </a:fontRef>
          </p:style>
        </p:sp>
        <p:sp>
          <p:nvSpPr>
            <p:cNvPr id="6" name="Rounded Rectangle 4"/>
            <p:cNvSpPr/>
            <p:nvPr/>
          </p:nvSpPr>
          <p:spPr>
            <a:xfrm>
              <a:off x="220140" y="2023419"/>
              <a:ext cx="1981272" cy="2441553"/>
            </a:xfrm>
            <a:prstGeom prst="rect">
              <a:avLst/>
            </a:prstGeom>
            <a:sp3d/>
          </p:spPr>
          <p:style>
            <a:lnRef idx="0">
              <a:scrgbClr r="0" g="0" b="0"/>
            </a:lnRef>
            <a:fillRef idx="0">
              <a:scrgbClr r="0" g="0" b="0"/>
            </a:fillRef>
            <a:effectRef idx="0">
              <a:scrgbClr r="0" g="0" b="0"/>
            </a:effectRef>
            <a:fontRef idx="minor">
              <a:schemeClr val="lt1"/>
            </a:fontRef>
          </p:style>
          <p:txBody>
            <a:bodyPr spcFirstLastPara="0" vert="vert" wrap="square" lIns="87630" tIns="87630" rIns="87630" bIns="87630" numCol="1" spcCol="1270" anchor="ctr" anchorCtr="0">
              <a:noAutofit/>
            </a:bodyPr>
            <a:lstStyle/>
            <a:p>
              <a:pPr lvl="0" algn="ctr" defTabSz="1022350">
                <a:lnSpc>
                  <a:spcPct val="90000"/>
                </a:lnSpc>
                <a:spcBef>
                  <a:spcPct val="0"/>
                </a:spcBef>
                <a:spcAft>
                  <a:spcPct val="35000"/>
                </a:spcAft>
              </a:pPr>
              <a:endParaRPr lang="en-GB" sz="800" kern="1200" dirty="0" smtClean="0"/>
            </a:p>
            <a:p>
              <a:pPr algn="ctr" defTabSz="1022350">
                <a:lnSpc>
                  <a:spcPct val="90000"/>
                </a:lnSpc>
                <a:spcBef>
                  <a:spcPct val="0"/>
                </a:spcBef>
                <a:spcAft>
                  <a:spcPct val="35000"/>
                </a:spcAft>
              </a:pPr>
              <a:r>
                <a:rPr lang="en-GB" sz="4400" kern="1200" dirty="0" smtClean="0"/>
                <a:t>Phylum </a:t>
              </a:r>
              <a:r>
                <a:rPr lang="en-GB" sz="4400" i="1" dirty="0" err="1" smtClean="0"/>
                <a:t>mollusca</a:t>
              </a:r>
              <a:endParaRPr lang="en-GB" sz="4400" i="1" dirty="0" smtClean="0"/>
            </a:p>
          </p:txBody>
        </p:sp>
      </p:grpSp>
      <p:sp>
        <p:nvSpPr>
          <p:cNvPr id="13" name="Rounded Rectangle 12"/>
          <p:cNvSpPr/>
          <p:nvPr/>
        </p:nvSpPr>
        <p:spPr>
          <a:xfrm>
            <a:off x="4067944" y="3933056"/>
            <a:ext cx="504056" cy="7920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rot="16200000">
            <a:off x="2505180" y="5147455"/>
            <a:ext cx="811561" cy="7920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611560" y="1484784"/>
            <a:ext cx="504056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5364088" y="5877272"/>
            <a:ext cx="3005951" cy="369332"/>
          </a:xfrm>
          <a:prstGeom prst="rect">
            <a:avLst/>
          </a:prstGeom>
          <a:noFill/>
        </p:spPr>
        <p:txBody>
          <a:bodyPr wrap="none" rtlCol="0">
            <a:spAutoFit/>
          </a:bodyPr>
          <a:lstStyle/>
          <a:p>
            <a:r>
              <a:rPr lang="en-GB" dirty="0" smtClean="0"/>
              <a:t>Banded Snail</a:t>
            </a:r>
            <a:r>
              <a:rPr lang="en-GB" i="1" dirty="0" smtClean="0"/>
              <a:t> </a:t>
            </a:r>
            <a:r>
              <a:rPr lang="en-GB" i="1" dirty="0" err="1" smtClean="0"/>
              <a:t>Cepea</a:t>
            </a:r>
            <a:r>
              <a:rPr lang="en-GB" i="1" dirty="0" smtClean="0"/>
              <a:t> </a:t>
            </a:r>
            <a:r>
              <a:rPr lang="en-GB" i="1" dirty="0" err="1" smtClean="0"/>
              <a:t>nemoralis</a:t>
            </a:r>
            <a:endParaRPr lang="en-US" dirty="0"/>
          </a:p>
        </p:txBody>
      </p:sp>
      <p:pic>
        <p:nvPicPr>
          <p:cNvPr id="12" name="Picture 11" descr="General Anatomy of A Common Snail.png"/>
          <p:cNvPicPr>
            <a:picLocks noChangeAspect="1"/>
          </p:cNvPicPr>
          <p:nvPr/>
        </p:nvPicPr>
        <p:blipFill>
          <a:blip r:embed="rId2" cstate="print"/>
          <a:stretch>
            <a:fillRect/>
          </a:stretch>
        </p:blipFill>
        <p:spPr>
          <a:xfrm>
            <a:off x="467544" y="1268760"/>
            <a:ext cx="5702156" cy="2808312"/>
          </a:xfrm>
          <a:prstGeom prst="rect">
            <a:avLst/>
          </a:prstGeom>
        </p:spPr>
      </p:pic>
      <p:pic>
        <p:nvPicPr>
          <p:cNvPr id="16" name="Picture 15" descr="cuttlefish18999.jpg"/>
          <p:cNvPicPr>
            <a:picLocks noChangeAspect="1"/>
          </p:cNvPicPr>
          <p:nvPr/>
        </p:nvPicPr>
        <p:blipFill>
          <a:blip r:embed="rId3" cstate="print"/>
          <a:stretch>
            <a:fillRect/>
          </a:stretch>
        </p:blipFill>
        <p:spPr>
          <a:xfrm>
            <a:off x="5868144" y="3116965"/>
            <a:ext cx="2984376" cy="1989584"/>
          </a:xfrm>
          <a:prstGeom prst="rect">
            <a:avLst/>
          </a:prstGeom>
        </p:spPr>
      </p:pic>
      <p:pic>
        <p:nvPicPr>
          <p:cNvPr id="17" name="Picture 16" descr="Cepaea_nemoralis_(Linnaeus_1758).jpg"/>
          <p:cNvPicPr>
            <a:picLocks noChangeAspect="1"/>
          </p:cNvPicPr>
          <p:nvPr/>
        </p:nvPicPr>
        <p:blipFill>
          <a:blip r:embed="rId4" cstate="print"/>
          <a:stretch>
            <a:fillRect/>
          </a:stretch>
        </p:blipFill>
        <p:spPr>
          <a:xfrm>
            <a:off x="1331640" y="4148787"/>
            <a:ext cx="3853062" cy="256349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rot="16200000">
            <a:off x="4175956" y="-3303747"/>
            <a:ext cx="792088" cy="8208911"/>
            <a:chOff x="0" y="1962429"/>
            <a:chExt cx="2201412" cy="2563533"/>
          </a:xfrm>
          <a:scene3d>
            <a:camera prst="orthographicFront"/>
            <a:lightRig rig="threePt" dir="t">
              <a:rot lat="0" lon="0" rev="7500000"/>
            </a:lightRig>
          </a:scene3d>
        </p:grpSpPr>
        <p:sp>
          <p:nvSpPr>
            <p:cNvPr id="5" name="Rounded Rectangle 4"/>
            <p:cNvSpPr/>
            <p:nvPr/>
          </p:nvSpPr>
          <p:spPr>
            <a:xfrm>
              <a:off x="0" y="1962429"/>
              <a:ext cx="2082342" cy="2563533"/>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3">
                <a:shade val="80000"/>
                <a:hueOff val="0"/>
                <a:satOff val="0"/>
                <a:lumOff val="0"/>
                <a:alphaOff val="0"/>
              </a:schemeClr>
            </a:fillRef>
            <a:effectRef idx="2">
              <a:schemeClr val="accent3">
                <a:shade val="80000"/>
                <a:hueOff val="0"/>
                <a:satOff val="0"/>
                <a:lumOff val="0"/>
                <a:alphaOff val="0"/>
              </a:schemeClr>
            </a:effectRef>
            <a:fontRef idx="minor">
              <a:schemeClr val="lt1"/>
            </a:fontRef>
          </p:style>
        </p:sp>
        <p:sp>
          <p:nvSpPr>
            <p:cNvPr id="6" name="Rounded Rectangle 4"/>
            <p:cNvSpPr/>
            <p:nvPr/>
          </p:nvSpPr>
          <p:spPr>
            <a:xfrm>
              <a:off x="220140" y="2023419"/>
              <a:ext cx="1981272" cy="2441553"/>
            </a:xfrm>
            <a:prstGeom prst="rect">
              <a:avLst/>
            </a:prstGeom>
            <a:sp3d/>
          </p:spPr>
          <p:style>
            <a:lnRef idx="0">
              <a:scrgbClr r="0" g="0" b="0"/>
            </a:lnRef>
            <a:fillRef idx="0">
              <a:scrgbClr r="0" g="0" b="0"/>
            </a:fillRef>
            <a:effectRef idx="0">
              <a:scrgbClr r="0" g="0" b="0"/>
            </a:effectRef>
            <a:fontRef idx="minor">
              <a:schemeClr val="lt1"/>
            </a:fontRef>
          </p:style>
          <p:txBody>
            <a:bodyPr spcFirstLastPara="0" vert="vert" wrap="square" lIns="87630" tIns="87630" rIns="87630" bIns="87630" numCol="1" spcCol="1270" anchor="ctr" anchorCtr="0">
              <a:noAutofit/>
            </a:bodyPr>
            <a:lstStyle/>
            <a:p>
              <a:pPr lvl="0" algn="ctr" defTabSz="1022350">
                <a:lnSpc>
                  <a:spcPct val="90000"/>
                </a:lnSpc>
                <a:spcBef>
                  <a:spcPct val="0"/>
                </a:spcBef>
                <a:spcAft>
                  <a:spcPct val="35000"/>
                </a:spcAft>
              </a:pPr>
              <a:endParaRPr lang="en-GB" sz="800" kern="1200" dirty="0" smtClean="0"/>
            </a:p>
            <a:p>
              <a:pPr algn="ctr" defTabSz="1022350">
                <a:lnSpc>
                  <a:spcPct val="90000"/>
                </a:lnSpc>
                <a:spcBef>
                  <a:spcPct val="0"/>
                </a:spcBef>
                <a:spcAft>
                  <a:spcPct val="35000"/>
                </a:spcAft>
              </a:pPr>
              <a:r>
                <a:rPr lang="en-GB" sz="4400" kern="1200" dirty="0" smtClean="0"/>
                <a:t>Phylum </a:t>
              </a:r>
              <a:r>
                <a:rPr lang="en-GB" sz="4400" i="1" dirty="0" err="1" smtClean="0"/>
                <a:t>arthropoda</a:t>
              </a:r>
              <a:endParaRPr lang="en-GB" sz="4400" i="1" dirty="0" smtClean="0"/>
            </a:p>
          </p:txBody>
        </p:sp>
      </p:grpSp>
      <p:sp>
        <p:nvSpPr>
          <p:cNvPr id="13" name="Rounded Rectangle 12"/>
          <p:cNvSpPr/>
          <p:nvPr/>
        </p:nvSpPr>
        <p:spPr>
          <a:xfrm>
            <a:off x="4067944" y="3933056"/>
            <a:ext cx="504056" cy="7920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rot="16200000">
            <a:off x="2505180" y="5147455"/>
            <a:ext cx="811561" cy="7920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611560" y="1484784"/>
            <a:ext cx="504056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4139952" y="5877272"/>
            <a:ext cx="2725426" cy="369332"/>
          </a:xfrm>
          <a:prstGeom prst="rect">
            <a:avLst/>
          </a:prstGeom>
          <a:noFill/>
        </p:spPr>
        <p:txBody>
          <a:bodyPr wrap="none" rtlCol="0">
            <a:spAutoFit/>
          </a:bodyPr>
          <a:lstStyle/>
          <a:p>
            <a:r>
              <a:rPr lang="en-GB" dirty="0" smtClean="0"/>
              <a:t>Edible crab </a:t>
            </a:r>
            <a:r>
              <a:rPr lang="en-GB" i="1" dirty="0" smtClean="0"/>
              <a:t>Cancer </a:t>
            </a:r>
            <a:r>
              <a:rPr lang="en-GB" i="1" dirty="0" err="1" smtClean="0"/>
              <a:t>pagurus</a:t>
            </a:r>
            <a:endParaRPr lang="en-US" dirty="0"/>
          </a:p>
        </p:txBody>
      </p:sp>
      <p:pic>
        <p:nvPicPr>
          <p:cNvPr id="19" name="Picture 18" descr="arthropoda.jpg"/>
          <p:cNvPicPr>
            <a:picLocks noChangeAspect="1"/>
          </p:cNvPicPr>
          <p:nvPr/>
        </p:nvPicPr>
        <p:blipFill>
          <a:blip r:embed="rId2" cstate="print"/>
          <a:stretch>
            <a:fillRect/>
          </a:stretch>
        </p:blipFill>
        <p:spPr>
          <a:xfrm>
            <a:off x="588265" y="1340768"/>
            <a:ext cx="4136900" cy="3456384"/>
          </a:xfrm>
          <a:prstGeom prst="rect">
            <a:avLst/>
          </a:prstGeom>
        </p:spPr>
      </p:pic>
      <p:pic>
        <p:nvPicPr>
          <p:cNvPr id="20" name="Picture 19" descr="Taskekrabbe.jpg"/>
          <p:cNvPicPr>
            <a:picLocks noChangeAspect="1"/>
          </p:cNvPicPr>
          <p:nvPr/>
        </p:nvPicPr>
        <p:blipFill>
          <a:blip r:embed="rId3" cstate="print"/>
          <a:stretch>
            <a:fillRect/>
          </a:stretch>
        </p:blipFill>
        <p:spPr>
          <a:xfrm>
            <a:off x="1907704" y="4770105"/>
            <a:ext cx="2319665" cy="2087895"/>
          </a:xfrm>
          <a:prstGeom prst="rect">
            <a:avLst/>
          </a:prstGeom>
        </p:spPr>
      </p:pic>
      <p:pic>
        <p:nvPicPr>
          <p:cNvPr id="21" name="Picture 20" descr="2599817411_fb9da81bcf_o.jpg"/>
          <p:cNvPicPr>
            <a:picLocks noChangeAspect="1"/>
          </p:cNvPicPr>
          <p:nvPr/>
        </p:nvPicPr>
        <p:blipFill>
          <a:blip r:embed="rId4" cstate="print"/>
          <a:stretch>
            <a:fillRect/>
          </a:stretch>
        </p:blipFill>
        <p:spPr>
          <a:xfrm>
            <a:off x="4824028" y="2132856"/>
            <a:ext cx="4212468" cy="336997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25000" lnSpcReduction="20000"/>
          </a:bodyPr>
          <a:lstStyle/>
          <a:p>
            <a:pPr>
              <a:buNone/>
            </a:pPr>
            <a:r>
              <a:rPr lang="en-GB" dirty="0" smtClean="0"/>
              <a:t>Example of a Dichotomous Key:</a:t>
            </a:r>
          </a:p>
          <a:p>
            <a:pPr>
              <a:buNone/>
            </a:pPr>
            <a:endParaRPr lang="en-GB" dirty="0" smtClean="0"/>
          </a:p>
          <a:p>
            <a:pPr>
              <a:buNone/>
            </a:pPr>
            <a:r>
              <a:rPr lang="en-GB" dirty="0" smtClean="0"/>
              <a:t>1.  Organism is a plant ...................................................................................... Go to Q2</a:t>
            </a:r>
          </a:p>
          <a:p>
            <a:pPr>
              <a:buNone/>
            </a:pPr>
            <a:endParaRPr lang="en-GB" dirty="0" smtClean="0"/>
          </a:p>
          <a:p>
            <a:pPr>
              <a:buNone/>
            </a:pPr>
            <a:r>
              <a:rPr lang="en-GB" dirty="0" smtClean="0"/>
              <a:t>     Organism is not a plant (animal) ................................................................ Go to Q5</a:t>
            </a:r>
          </a:p>
          <a:p>
            <a:pPr>
              <a:buNone/>
            </a:pPr>
            <a:endParaRPr lang="en-GB" dirty="0" smtClean="0"/>
          </a:p>
          <a:p>
            <a:pPr>
              <a:buNone/>
            </a:pPr>
            <a:r>
              <a:rPr lang="en-GB" dirty="0" smtClean="0"/>
              <a:t>2.  Has no 'true' leaves or roots ....................................................................... </a:t>
            </a:r>
            <a:r>
              <a:rPr lang="en-GB" dirty="0" err="1" smtClean="0"/>
              <a:t>Bryophyta</a:t>
            </a:r>
            <a:endParaRPr lang="en-GB" dirty="0" smtClean="0"/>
          </a:p>
          <a:p>
            <a:pPr>
              <a:buNone/>
            </a:pPr>
            <a:endParaRPr lang="en-GB" dirty="0" smtClean="0"/>
          </a:p>
          <a:p>
            <a:pPr>
              <a:buNone/>
            </a:pPr>
            <a:r>
              <a:rPr lang="en-GB" dirty="0" smtClean="0"/>
              <a:t>     Has leaves and roots ................................................................................... Go to Q3</a:t>
            </a:r>
          </a:p>
          <a:p>
            <a:pPr>
              <a:buNone/>
            </a:pPr>
            <a:endParaRPr lang="en-GB" dirty="0" smtClean="0"/>
          </a:p>
          <a:p>
            <a:pPr>
              <a:buNone/>
            </a:pPr>
            <a:r>
              <a:rPr lang="en-GB" dirty="0" smtClean="0"/>
              <a:t>3.  Has no seeds (sporangia) .......................................................................... </a:t>
            </a:r>
            <a:r>
              <a:rPr lang="en-GB" dirty="0" err="1" smtClean="0"/>
              <a:t>Filicinophyta</a:t>
            </a:r>
            <a:endParaRPr lang="en-GB" dirty="0" smtClean="0"/>
          </a:p>
          <a:p>
            <a:pPr>
              <a:buNone/>
            </a:pPr>
            <a:endParaRPr lang="en-GB" dirty="0" smtClean="0"/>
          </a:p>
          <a:p>
            <a:pPr>
              <a:buNone/>
            </a:pPr>
            <a:r>
              <a:rPr lang="en-GB" dirty="0" smtClean="0"/>
              <a:t>     Has seeds ..................................................................................................... Go to Q4 </a:t>
            </a:r>
          </a:p>
          <a:p>
            <a:pPr>
              <a:buNone/>
            </a:pPr>
            <a:endParaRPr lang="en-GB" dirty="0" smtClean="0"/>
          </a:p>
          <a:p>
            <a:pPr>
              <a:buNone/>
            </a:pPr>
            <a:r>
              <a:rPr lang="en-GB" dirty="0" smtClean="0"/>
              <a:t>4.  Has no flowers ............................................................................................. </a:t>
            </a:r>
            <a:r>
              <a:rPr lang="en-GB" dirty="0" err="1" smtClean="0"/>
              <a:t>Coniferophyta</a:t>
            </a:r>
            <a:endParaRPr lang="en-GB" dirty="0" smtClean="0"/>
          </a:p>
          <a:p>
            <a:pPr>
              <a:buNone/>
            </a:pPr>
            <a:endParaRPr lang="en-GB" dirty="0" smtClean="0"/>
          </a:p>
          <a:p>
            <a:pPr>
              <a:buNone/>
            </a:pPr>
            <a:r>
              <a:rPr lang="en-GB" dirty="0" smtClean="0"/>
              <a:t>     Has flowers ................................................................................................... </a:t>
            </a:r>
            <a:r>
              <a:rPr lang="en-GB" dirty="0" err="1" smtClean="0"/>
              <a:t>Angiospermophyta</a:t>
            </a:r>
            <a:endParaRPr lang="en-GB" dirty="0" smtClean="0"/>
          </a:p>
          <a:p>
            <a:pPr>
              <a:buNone/>
            </a:pPr>
            <a:endParaRPr lang="en-GB" dirty="0" smtClean="0"/>
          </a:p>
          <a:p>
            <a:pPr>
              <a:buNone/>
            </a:pPr>
            <a:r>
              <a:rPr lang="en-GB" dirty="0" smtClean="0"/>
              <a:t>5.  Asymmetrical body plan ............................................................................. </a:t>
            </a:r>
            <a:r>
              <a:rPr lang="en-GB" dirty="0" err="1" smtClean="0"/>
              <a:t>Porifera</a:t>
            </a:r>
            <a:endParaRPr lang="en-GB" dirty="0" smtClean="0"/>
          </a:p>
          <a:p>
            <a:pPr>
              <a:buNone/>
            </a:pPr>
            <a:endParaRPr lang="en-GB" dirty="0" smtClean="0"/>
          </a:p>
          <a:p>
            <a:pPr>
              <a:buNone/>
            </a:pPr>
            <a:r>
              <a:rPr lang="en-GB" dirty="0" smtClean="0"/>
              <a:t>     Symmetrical body plan ............................................................................... Go to Q6</a:t>
            </a:r>
          </a:p>
          <a:p>
            <a:pPr>
              <a:buNone/>
            </a:pPr>
            <a:endParaRPr lang="en-GB" dirty="0" smtClean="0"/>
          </a:p>
          <a:p>
            <a:pPr>
              <a:buNone/>
            </a:pPr>
            <a:r>
              <a:rPr lang="en-GB" dirty="0" smtClean="0"/>
              <a:t>6.  Has radial symmetry ................................................................................... </a:t>
            </a:r>
            <a:r>
              <a:rPr lang="en-GB" dirty="0" err="1" smtClean="0"/>
              <a:t>Cnidaria</a:t>
            </a:r>
            <a:endParaRPr lang="en-GB" dirty="0" smtClean="0"/>
          </a:p>
          <a:p>
            <a:pPr>
              <a:buNone/>
            </a:pPr>
            <a:endParaRPr lang="en-GB" dirty="0" smtClean="0"/>
          </a:p>
          <a:p>
            <a:pPr>
              <a:buNone/>
            </a:pPr>
            <a:r>
              <a:rPr lang="en-GB" dirty="0" smtClean="0"/>
              <a:t>     Has bilateral symmetry ............................................................................... Go to Q7</a:t>
            </a:r>
          </a:p>
          <a:p>
            <a:pPr>
              <a:buNone/>
            </a:pPr>
            <a:endParaRPr lang="en-GB" dirty="0" smtClean="0"/>
          </a:p>
          <a:p>
            <a:pPr>
              <a:buNone/>
            </a:pPr>
            <a:r>
              <a:rPr lang="en-GB" dirty="0" smtClean="0"/>
              <a:t>7.  Has no anus ................................................................................................. </a:t>
            </a:r>
            <a:r>
              <a:rPr lang="en-GB" dirty="0" err="1" smtClean="0"/>
              <a:t>Platyhelminthes</a:t>
            </a:r>
            <a:endParaRPr lang="en-GB" dirty="0" smtClean="0"/>
          </a:p>
          <a:p>
            <a:pPr>
              <a:buNone/>
            </a:pPr>
            <a:endParaRPr lang="en-GB" dirty="0" smtClean="0"/>
          </a:p>
          <a:p>
            <a:pPr>
              <a:buNone/>
            </a:pPr>
            <a:r>
              <a:rPr lang="en-GB" dirty="0" smtClean="0"/>
              <a:t>     Has an anus ................................................................................................. Go to Q8</a:t>
            </a:r>
          </a:p>
          <a:p>
            <a:pPr>
              <a:buNone/>
            </a:pPr>
            <a:endParaRPr lang="en-GB" dirty="0" smtClean="0"/>
          </a:p>
          <a:p>
            <a:pPr>
              <a:buNone/>
            </a:pPr>
            <a:r>
              <a:rPr lang="en-GB" dirty="0" smtClean="0"/>
              <a:t>8.  Has a segmented body .............................................................................. Go to Q9</a:t>
            </a:r>
          </a:p>
          <a:p>
            <a:pPr>
              <a:buNone/>
            </a:pPr>
            <a:endParaRPr lang="en-GB" dirty="0" smtClean="0"/>
          </a:p>
          <a:p>
            <a:pPr>
              <a:buNone/>
            </a:pPr>
            <a:r>
              <a:rPr lang="en-GB" dirty="0" smtClean="0"/>
              <a:t>     Has no visible body segmentation ........................................................... </a:t>
            </a:r>
            <a:r>
              <a:rPr lang="en-GB" dirty="0" err="1" smtClean="0"/>
              <a:t>Mollusca</a:t>
            </a:r>
            <a:endParaRPr lang="en-GB" dirty="0" smtClean="0"/>
          </a:p>
          <a:p>
            <a:pPr>
              <a:buNone/>
            </a:pPr>
            <a:endParaRPr lang="en-GB" dirty="0" smtClean="0"/>
          </a:p>
          <a:p>
            <a:pPr>
              <a:buNone/>
            </a:pPr>
            <a:r>
              <a:rPr lang="en-GB" dirty="0" smtClean="0"/>
              <a:t>9.  Have an exoskeleton ................................................................................. </a:t>
            </a:r>
            <a:r>
              <a:rPr lang="en-GB" dirty="0" err="1" smtClean="0"/>
              <a:t>Arthropoda</a:t>
            </a:r>
            <a:endParaRPr lang="en-GB" dirty="0" smtClean="0"/>
          </a:p>
          <a:p>
            <a:pPr>
              <a:buNone/>
            </a:pPr>
            <a:endParaRPr lang="en-GB" dirty="0" smtClean="0"/>
          </a:p>
          <a:p>
            <a:pPr>
              <a:buNone/>
            </a:pPr>
            <a:r>
              <a:rPr lang="en-GB" dirty="0" smtClean="0"/>
              <a:t>     Have no exoskeleton ................................................................................. </a:t>
            </a:r>
            <a:r>
              <a:rPr lang="en-GB" dirty="0" err="1" smtClean="0"/>
              <a:t>Annelida</a:t>
            </a:r>
            <a:endParaRPr lang="en-GB" dirty="0"/>
          </a:p>
        </p:txBody>
      </p:sp>
      <p:sp>
        <p:nvSpPr>
          <p:cNvPr id="4" name="Rectangle 3"/>
          <p:cNvSpPr/>
          <p:nvPr/>
        </p:nvSpPr>
        <p:spPr>
          <a:xfrm>
            <a:off x="0" y="0"/>
            <a:ext cx="9144000" cy="1323439"/>
          </a:xfrm>
          <a:prstGeom prst="rect">
            <a:avLst/>
          </a:prstGeom>
          <a:noFill/>
        </p:spPr>
        <p:txBody>
          <a:bodyPr wrap="square" lIns="91440" tIns="45720" rIns="91440" bIns="45720">
            <a:spAutoFit/>
          </a:bodyPr>
          <a:lstStyle/>
          <a:p>
            <a:pPr algn="ctr"/>
            <a:r>
              <a:rPr lang="en-US" sz="4000" b="1" cap="none" spc="0" dirty="0" smtClean="0">
                <a:ln w="1905"/>
                <a:solidFill>
                  <a:schemeClr val="accent3">
                    <a:lumMod val="75000"/>
                  </a:schemeClr>
                </a:solidFill>
                <a:effectLst>
                  <a:innerShdw blurRad="69850" dist="43180" dir="5400000">
                    <a:srgbClr val="000000">
                      <a:alpha val="65000"/>
                    </a:srgbClr>
                  </a:innerShdw>
                </a:effectLst>
              </a:rPr>
              <a:t>Apply and design a key for a group of up to eight organisms.</a:t>
            </a:r>
            <a:endParaRPr lang="en-US" sz="4000" b="1" cap="none" spc="0" dirty="0">
              <a:ln w="1905"/>
              <a:solidFill>
                <a:schemeClr val="accent3">
                  <a:lumMod val="75000"/>
                </a:schemeClr>
              </a:solidFill>
              <a:effectLst>
                <a:innerShdw blurRad="69850" dist="43180" dir="5400000">
                  <a:srgbClr val="000000">
                    <a:alpha val="65000"/>
                  </a:srgbClr>
                </a:innerShdw>
              </a:effectLst>
            </a:endParaRPr>
          </a:p>
        </p:txBody>
      </p:sp>
      <p:pic>
        <p:nvPicPr>
          <p:cNvPr id="6" name="Picture 5" descr="autumn-leaves.gif">
            <a:hlinkClick r:id="rId2"/>
          </p:cNvPr>
          <p:cNvPicPr>
            <a:picLocks noChangeAspect="1"/>
          </p:cNvPicPr>
          <p:nvPr/>
        </p:nvPicPr>
        <p:blipFill>
          <a:blip r:embed="rId3" cstate="print"/>
          <a:stretch>
            <a:fillRect/>
          </a:stretch>
        </p:blipFill>
        <p:spPr>
          <a:xfrm>
            <a:off x="5076056" y="3284984"/>
            <a:ext cx="3333750" cy="3390900"/>
          </a:xfrm>
          <a:prstGeom prst="rect">
            <a:avLst/>
          </a:prstGeom>
        </p:spPr>
      </p:pic>
      <p:sp>
        <p:nvSpPr>
          <p:cNvPr id="7" name="TextBox 6"/>
          <p:cNvSpPr txBox="1"/>
          <p:nvPr/>
        </p:nvSpPr>
        <p:spPr>
          <a:xfrm>
            <a:off x="4572000" y="1484784"/>
            <a:ext cx="4320481" cy="1754326"/>
          </a:xfrm>
          <a:prstGeom prst="rect">
            <a:avLst/>
          </a:prstGeom>
          <a:noFill/>
        </p:spPr>
        <p:txBody>
          <a:bodyPr wrap="square" rtlCol="0">
            <a:spAutoFit/>
          </a:bodyPr>
          <a:lstStyle/>
          <a:p>
            <a:r>
              <a:rPr lang="en-GB" dirty="0" smtClean="0"/>
              <a:t>TASK: Collect the leaves from eight or more deciduous trees in the school grounds and identify them using a tree identification tree. Taking photographs of the trees on your phone will help. Clicking on the image below will take you to an online key.</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ccent SF" pitchFamily="2" charset="0"/>
              </a:rPr>
              <a:t>Three Domains</a:t>
            </a:r>
            <a:endParaRPr lang="en-GB" dirty="0">
              <a:latin typeface="Accent SF" pitchFamily="2"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268760"/>
            <a:ext cx="9036496" cy="5486444"/>
          </a:xfrm>
        </p:spPr>
      </p:pic>
    </p:spTree>
    <p:extLst>
      <p:ext uri="{BB962C8B-B14F-4D97-AF65-F5344CB8AC3E}">
        <p14:creationId xmlns:p14="http://schemas.microsoft.com/office/powerpoint/2010/main" val="3601831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7" y="1186268"/>
            <a:ext cx="6798734" cy="1303867"/>
          </a:xfrm>
        </p:spPr>
        <p:txBody>
          <a:bodyPr>
            <a:noAutofit/>
          </a:bodyPr>
          <a:lstStyle/>
          <a:p>
            <a:r>
              <a:rPr lang="en-US" sz="6600" b="1" dirty="0">
                <a:ln w="0"/>
                <a:solidFill>
                  <a:schemeClr val="accent1">
                    <a:lumMod val="60000"/>
                    <a:lumOff val="40000"/>
                  </a:schemeClr>
                </a:solidFill>
              </a:rPr>
              <a:t>Phylogenetic </a:t>
            </a:r>
            <a:r>
              <a:rPr lang="en-US" sz="6600" b="1" dirty="0" smtClean="0">
                <a:ln w="0"/>
                <a:solidFill>
                  <a:schemeClr val="accent1">
                    <a:lumMod val="60000"/>
                    <a:lumOff val="40000"/>
                  </a:schemeClr>
                </a:solidFill>
              </a:rPr>
              <a:t>trees</a:t>
            </a:r>
            <a:endParaRPr lang="en-GB" sz="6600" dirty="0">
              <a:solidFill>
                <a:schemeClr val="accent1">
                  <a:lumMod val="60000"/>
                  <a:lumOff val="40000"/>
                </a:schemeClr>
              </a:solidFill>
            </a:endParaRPr>
          </a:p>
        </p:txBody>
      </p:sp>
      <p:sp>
        <p:nvSpPr>
          <p:cNvPr id="3" name="Content Placeholder 2"/>
          <p:cNvSpPr>
            <a:spLocks noGrp="1"/>
          </p:cNvSpPr>
          <p:nvPr>
            <p:ph idx="1"/>
          </p:nvPr>
        </p:nvSpPr>
        <p:spPr>
          <a:xfrm>
            <a:off x="457200" y="3284984"/>
            <a:ext cx="8229600" cy="2841179"/>
          </a:xfrm>
        </p:spPr>
        <p:txBody>
          <a:bodyPr>
            <a:normAutofit/>
          </a:bodyPr>
          <a:lstStyle/>
          <a:p>
            <a:pPr marL="0" indent="0" algn="ctr">
              <a:buNone/>
            </a:pPr>
            <a:r>
              <a:rPr lang="en-GB" sz="3600" dirty="0"/>
              <a:t>A phylogenetic tree </a:t>
            </a:r>
            <a:r>
              <a:rPr lang="en-GB" sz="3600" dirty="0" smtClean="0"/>
              <a:t>is </a:t>
            </a:r>
            <a:r>
              <a:rPr lang="en-GB" sz="3600" dirty="0"/>
              <a:t>a branching diagram </a:t>
            </a:r>
            <a:r>
              <a:rPr lang="en-GB" sz="3600" dirty="0" smtClean="0"/>
              <a:t>showing </a:t>
            </a:r>
            <a:r>
              <a:rPr lang="en-GB" sz="3600" dirty="0"/>
              <a:t>the </a:t>
            </a:r>
            <a:r>
              <a:rPr lang="en-GB" sz="3600" dirty="0" smtClean="0"/>
              <a:t>evolutionary </a:t>
            </a:r>
            <a:r>
              <a:rPr lang="en-GB" sz="3600" dirty="0"/>
              <a:t>relationships among various biological species</a:t>
            </a:r>
          </a:p>
        </p:txBody>
      </p:sp>
    </p:spTree>
    <p:extLst>
      <p:ext uri="{BB962C8B-B14F-4D97-AF65-F5344CB8AC3E}">
        <p14:creationId xmlns:p14="http://schemas.microsoft.com/office/powerpoint/2010/main" val="3487561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Evidence</a:t>
            </a:r>
            <a:endParaRPr lang="en-GB" dirty="0"/>
          </a:p>
        </p:txBody>
      </p:sp>
      <p:sp>
        <p:nvSpPr>
          <p:cNvPr id="3" name="Content Placeholder 2"/>
          <p:cNvSpPr>
            <a:spLocks noGrp="1"/>
          </p:cNvSpPr>
          <p:nvPr>
            <p:ph idx="1"/>
          </p:nvPr>
        </p:nvSpPr>
        <p:spPr>
          <a:xfrm>
            <a:off x="755576" y="1844824"/>
            <a:ext cx="3623735" cy="3641724"/>
          </a:xfrm>
        </p:spPr>
        <p:txBody>
          <a:bodyPr>
            <a:normAutofit fontScale="77500" lnSpcReduction="20000"/>
          </a:bodyPr>
          <a:lstStyle/>
          <a:p>
            <a:r>
              <a:rPr lang="en-GB" dirty="0" smtClean="0"/>
              <a:t>Comparative anatomy</a:t>
            </a:r>
          </a:p>
          <a:p>
            <a:pPr>
              <a:spcBef>
                <a:spcPts val="600"/>
              </a:spcBef>
            </a:pPr>
            <a:r>
              <a:rPr lang="en-GB" dirty="0" smtClean="0"/>
              <a:t>Using radioisotope dating, such </a:t>
            </a:r>
            <a:r>
              <a:rPr lang="en-GB" dirty="0"/>
              <a:t>as Potassium-argon dating </a:t>
            </a:r>
            <a:r>
              <a:rPr lang="en-GB" dirty="0" smtClean="0"/>
              <a:t>method. </a:t>
            </a:r>
            <a:r>
              <a:rPr lang="en-GB" baseline="30000" dirty="0" smtClean="0"/>
              <a:t>40</a:t>
            </a:r>
            <a:r>
              <a:rPr lang="en-GB" dirty="0" smtClean="0"/>
              <a:t>K has a half life of 1.248×10</a:t>
            </a:r>
            <a:r>
              <a:rPr lang="en-GB" baseline="30000" dirty="0" smtClean="0"/>
              <a:t>9</a:t>
            </a:r>
            <a:r>
              <a:rPr lang="en-GB" dirty="0" smtClean="0"/>
              <a:t> years </a:t>
            </a:r>
            <a:r>
              <a:rPr lang="en-GB" dirty="0"/>
              <a:t>to 40Ca </a:t>
            </a:r>
            <a:r>
              <a:rPr lang="en-GB" dirty="0" smtClean="0"/>
              <a:t>and 40Ar.</a:t>
            </a:r>
          </a:p>
          <a:p>
            <a:pPr>
              <a:spcBef>
                <a:spcPts val="600"/>
              </a:spcBef>
            </a:pPr>
            <a:r>
              <a:rPr lang="en-GB" dirty="0" smtClean="0"/>
              <a:t>DNA analysis – The greater the difference, the longer ago two species separated</a:t>
            </a:r>
          </a:p>
          <a:p>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4314" y="2348880"/>
            <a:ext cx="3322278" cy="2755318"/>
          </a:xfrm>
          <a:prstGeom prst="rect">
            <a:avLst/>
          </a:prstGeom>
        </p:spPr>
      </p:pic>
    </p:spTree>
    <p:extLst>
      <p:ext uri="{BB962C8B-B14F-4D97-AF65-F5344CB8AC3E}">
        <p14:creationId xmlns:p14="http://schemas.microsoft.com/office/powerpoint/2010/main" val="262505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Primates</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97146" y="1206587"/>
            <a:ext cx="5368380" cy="532859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81023"/>
            <a:ext cx="3891609" cy="2779721"/>
          </a:xfrm>
          <a:prstGeom prst="rect">
            <a:avLst/>
          </a:prstGeom>
        </p:spPr>
      </p:pic>
    </p:spTree>
    <p:extLst>
      <p:ext uri="{BB962C8B-B14F-4D97-AF65-F5344CB8AC3E}">
        <p14:creationId xmlns:p14="http://schemas.microsoft.com/office/powerpoint/2010/main" val="1455683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Questions</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6866" y="2463894"/>
            <a:ext cx="4483916" cy="3444875"/>
          </a:xfrm>
        </p:spPr>
      </p:pic>
      <p:sp>
        <p:nvSpPr>
          <p:cNvPr id="5" name="TextBox 4"/>
          <p:cNvSpPr txBox="1"/>
          <p:nvPr/>
        </p:nvSpPr>
        <p:spPr>
          <a:xfrm>
            <a:off x="5903259" y="2770094"/>
            <a:ext cx="2581835" cy="1200329"/>
          </a:xfrm>
          <a:prstGeom prst="rect">
            <a:avLst/>
          </a:prstGeom>
          <a:noFill/>
        </p:spPr>
        <p:txBody>
          <a:bodyPr wrap="square" rtlCol="0">
            <a:spAutoFit/>
          </a:bodyPr>
          <a:lstStyle/>
          <a:p>
            <a:r>
              <a:rPr lang="en-GB" dirty="0" smtClean="0">
                <a:solidFill>
                  <a:prstClr val="black"/>
                </a:solidFill>
              </a:rPr>
              <a:t>1. Which two </a:t>
            </a:r>
            <a:r>
              <a:rPr lang="en-GB" dirty="0" err="1" smtClean="0">
                <a:solidFill>
                  <a:prstClr val="black"/>
                </a:solidFill>
              </a:rPr>
              <a:t>spiecies</a:t>
            </a:r>
            <a:r>
              <a:rPr lang="en-GB" dirty="0" smtClean="0">
                <a:solidFill>
                  <a:prstClr val="black"/>
                </a:solidFill>
              </a:rPr>
              <a:t> would you expect to show the greatest similarity in their DNA sequences?</a:t>
            </a:r>
            <a:endParaRPr lang="en-GB" dirty="0">
              <a:solidFill>
                <a:prstClr val="black"/>
              </a:solidFill>
            </a:endParaRPr>
          </a:p>
        </p:txBody>
      </p:sp>
    </p:spTree>
    <p:extLst>
      <p:ext uri="{BB962C8B-B14F-4D97-AF65-F5344CB8AC3E}">
        <p14:creationId xmlns:p14="http://schemas.microsoft.com/office/powerpoint/2010/main" val="12230396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Questions</a:t>
            </a:r>
            <a:endParaRPr lang="en-GB"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3795" y="2732255"/>
            <a:ext cx="4322981" cy="3270644"/>
          </a:xfrm>
        </p:spPr>
      </p:pic>
      <p:sp>
        <p:nvSpPr>
          <p:cNvPr id="5" name="TextBox 4"/>
          <p:cNvSpPr txBox="1"/>
          <p:nvPr/>
        </p:nvSpPr>
        <p:spPr>
          <a:xfrm>
            <a:off x="5136776" y="2770094"/>
            <a:ext cx="3348319" cy="2862322"/>
          </a:xfrm>
          <a:prstGeom prst="rect">
            <a:avLst/>
          </a:prstGeom>
          <a:noFill/>
        </p:spPr>
        <p:txBody>
          <a:bodyPr wrap="square" rtlCol="0">
            <a:spAutoFit/>
          </a:bodyPr>
          <a:lstStyle/>
          <a:p>
            <a:pPr marL="342900" indent="-342900">
              <a:buFontTx/>
              <a:buAutoNum type="arabicPeriod"/>
            </a:pPr>
            <a:r>
              <a:rPr lang="en-GB" sz="2000" dirty="0" smtClean="0">
                <a:solidFill>
                  <a:prstClr val="black"/>
                </a:solidFill>
              </a:rPr>
              <a:t>How long ago did D. Melanogaster’s ancestors separate from the ancestors of D. </a:t>
            </a:r>
            <a:r>
              <a:rPr lang="en-GB" sz="2000" dirty="0" err="1" smtClean="0">
                <a:solidFill>
                  <a:prstClr val="black"/>
                </a:solidFill>
              </a:rPr>
              <a:t>pseudoobscura</a:t>
            </a:r>
            <a:r>
              <a:rPr lang="en-GB" sz="2000" dirty="0" smtClean="0">
                <a:solidFill>
                  <a:prstClr val="black"/>
                </a:solidFill>
              </a:rPr>
              <a:t> to form two separate species</a:t>
            </a:r>
          </a:p>
          <a:p>
            <a:pPr marL="342900" indent="-342900">
              <a:buFontTx/>
              <a:buAutoNum type="arabicPeriod"/>
            </a:pPr>
            <a:r>
              <a:rPr lang="en-GB" sz="2000" dirty="0" smtClean="0">
                <a:solidFill>
                  <a:prstClr val="black"/>
                </a:solidFill>
              </a:rPr>
              <a:t>Which species would you expect to be most similar to  D. </a:t>
            </a:r>
            <a:r>
              <a:rPr lang="en-GB" sz="2000" dirty="0" err="1" smtClean="0">
                <a:solidFill>
                  <a:prstClr val="black"/>
                </a:solidFill>
              </a:rPr>
              <a:t>ananassae</a:t>
            </a:r>
            <a:r>
              <a:rPr lang="en-GB" sz="2000" dirty="0" smtClean="0">
                <a:solidFill>
                  <a:prstClr val="black"/>
                </a:solidFill>
              </a:rPr>
              <a:t>:                     D. </a:t>
            </a:r>
            <a:r>
              <a:rPr lang="en-GB" sz="2000" dirty="0" err="1" smtClean="0">
                <a:solidFill>
                  <a:prstClr val="black"/>
                </a:solidFill>
              </a:rPr>
              <a:t>Persimilis</a:t>
            </a:r>
            <a:r>
              <a:rPr lang="en-GB" sz="2000" dirty="0" smtClean="0">
                <a:solidFill>
                  <a:prstClr val="black"/>
                </a:solidFill>
              </a:rPr>
              <a:t> or D. </a:t>
            </a:r>
            <a:r>
              <a:rPr lang="en-GB" sz="2000" dirty="0" err="1" smtClean="0">
                <a:solidFill>
                  <a:prstClr val="black"/>
                </a:solidFill>
              </a:rPr>
              <a:t>Secheilia</a:t>
            </a:r>
            <a:r>
              <a:rPr lang="en-GB" sz="2000" dirty="0" smtClean="0">
                <a:solidFill>
                  <a:prstClr val="black"/>
                </a:solidFill>
              </a:rPr>
              <a:t>?</a:t>
            </a:r>
            <a:endParaRPr lang="en-GB" sz="2000" dirty="0">
              <a:solidFill>
                <a:prstClr val="black"/>
              </a:solidFill>
            </a:endParaRPr>
          </a:p>
        </p:txBody>
      </p:sp>
      <p:sp>
        <p:nvSpPr>
          <p:cNvPr id="6" name="TextBox 5"/>
          <p:cNvSpPr txBox="1"/>
          <p:nvPr/>
        </p:nvSpPr>
        <p:spPr>
          <a:xfrm>
            <a:off x="941294" y="2971800"/>
            <a:ext cx="1640193" cy="369332"/>
          </a:xfrm>
          <a:prstGeom prst="rect">
            <a:avLst/>
          </a:prstGeom>
          <a:noFill/>
        </p:spPr>
        <p:txBody>
          <a:bodyPr wrap="none" rtlCol="0">
            <a:spAutoFit/>
          </a:bodyPr>
          <a:lstStyle/>
          <a:p>
            <a:r>
              <a:rPr lang="en-GB" dirty="0" smtClean="0">
                <a:solidFill>
                  <a:prstClr val="black"/>
                </a:solidFill>
              </a:rPr>
              <a:t>D = Drosophila</a:t>
            </a:r>
            <a:endParaRPr lang="en-GB" dirty="0">
              <a:solidFill>
                <a:prstClr val="black"/>
              </a:solidFill>
            </a:endParaRPr>
          </a:p>
        </p:txBody>
      </p:sp>
    </p:spTree>
    <p:extLst>
      <p:ext uri="{BB962C8B-B14F-4D97-AF65-F5344CB8AC3E}">
        <p14:creationId xmlns:p14="http://schemas.microsoft.com/office/powerpoint/2010/main" val="40041200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0728"/>
            <a:ext cx="5194920" cy="5145435"/>
          </a:xfrm>
        </p:spPr>
        <p:txBody>
          <a:bodyPr>
            <a:normAutofit/>
          </a:bodyPr>
          <a:lstStyle/>
          <a:p>
            <a:pPr>
              <a:buNone/>
            </a:pPr>
            <a:r>
              <a:rPr lang="en-GB" sz="1600" dirty="0" smtClean="0"/>
              <a:t>Carl </a:t>
            </a:r>
            <a:r>
              <a:rPr lang="en-GB" sz="1600" dirty="0" err="1" smtClean="0"/>
              <a:t>Linnæus</a:t>
            </a:r>
            <a:r>
              <a:rPr lang="en-GB" sz="1600" dirty="0" smtClean="0"/>
              <a:t> or Carl von </a:t>
            </a:r>
            <a:r>
              <a:rPr lang="en-GB" sz="1600" dirty="0" err="1" smtClean="0"/>
              <a:t>Linné</a:t>
            </a:r>
            <a:r>
              <a:rPr lang="en-GB" sz="1600" dirty="0" smtClean="0"/>
              <a:t> </a:t>
            </a:r>
            <a:r>
              <a:rPr lang="en-GB" sz="1600" dirty="0"/>
              <a:t>(1707–1778).</a:t>
            </a:r>
          </a:p>
        </p:txBody>
      </p:sp>
      <p:sp>
        <p:nvSpPr>
          <p:cNvPr id="5" name="Rectangle 4"/>
          <p:cNvSpPr/>
          <p:nvPr/>
        </p:nvSpPr>
        <p:spPr>
          <a:xfrm>
            <a:off x="539552" y="260648"/>
            <a:ext cx="8012513" cy="584775"/>
          </a:xfrm>
          <a:prstGeom prst="rect">
            <a:avLst/>
          </a:prstGeom>
          <a:noFill/>
        </p:spPr>
        <p:txBody>
          <a:bodyPr wrap="none" lIns="91440" tIns="45720" rIns="91440" bIns="45720">
            <a:spAutoFit/>
          </a:bodyPr>
          <a:lstStyle/>
          <a:p>
            <a:pPr algn="ctr"/>
            <a:r>
              <a:rPr lang="en-GB" sz="3200" b="1" cap="none" spc="0" dirty="0">
                <a:ln w="1905"/>
                <a:solidFill>
                  <a:schemeClr val="accent3">
                    <a:lumMod val="75000"/>
                  </a:schemeClr>
                </a:solidFill>
                <a:effectLst>
                  <a:innerShdw blurRad="69850" dist="43180" dir="5400000">
                    <a:srgbClr val="000000">
                      <a:alpha val="65000"/>
                    </a:srgbClr>
                  </a:innerShdw>
                </a:effectLst>
              </a:rPr>
              <a:t>Outline the binomial system </a:t>
            </a:r>
            <a:r>
              <a:rPr lang="en-GB" sz="3200" b="1" cap="none" spc="0" dirty="0" smtClean="0">
                <a:ln w="1905"/>
                <a:solidFill>
                  <a:schemeClr val="accent3">
                    <a:lumMod val="75000"/>
                  </a:schemeClr>
                </a:solidFill>
                <a:effectLst>
                  <a:innerShdw blurRad="69850" dist="43180" dir="5400000">
                    <a:srgbClr val="000000">
                      <a:alpha val="65000"/>
                    </a:srgbClr>
                  </a:innerShdw>
                </a:effectLst>
              </a:rPr>
              <a:t>of nomenclature</a:t>
            </a:r>
            <a:r>
              <a:rPr lang="en-GB" sz="3200" b="1" cap="none" spc="0" dirty="0">
                <a:ln w="1905"/>
                <a:solidFill>
                  <a:schemeClr val="accent3">
                    <a:lumMod val="75000"/>
                  </a:schemeClr>
                </a:solidFill>
                <a:effectLst>
                  <a:innerShdw blurRad="69850" dist="43180" dir="5400000">
                    <a:srgbClr val="000000">
                      <a:alpha val="65000"/>
                    </a:srgbClr>
                  </a:innerShdw>
                </a:effectLst>
              </a:rPr>
              <a:t>.</a:t>
            </a:r>
          </a:p>
        </p:txBody>
      </p:sp>
      <p:pic>
        <p:nvPicPr>
          <p:cNvPr id="7" name="Picture 6" descr="Binomial.jpg"/>
          <p:cNvPicPr>
            <a:picLocks noChangeAspect="1"/>
          </p:cNvPicPr>
          <p:nvPr/>
        </p:nvPicPr>
        <p:blipFill>
          <a:blip r:embed="rId2" cstate="print"/>
          <a:stretch>
            <a:fillRect/>
          </a:stretch>
        </p:blipFill>
        <p:spPr>
          <a:xfrm>
            <a:off x="3707904" y="1988840"/>
            <a:ext cx="5320276" cy="3071881"/>
          </a:xfrm>
          <a:prstGeom prst="rect">
            <a:avLst/>
          </a:prstGeom>
        </p:spPr>
      </p:pic>
      <p:pic>
        <p:nvPicPr>
          <p:cNvPr id="8" name="Picture 7" descr="LinnaeusWeddingPortrait.jpg"/>
          <p:cNvPicPr>
            <a:picLocks noChangeAspect="1"/>
          </p:cNvPicPr>
          <p:nvPr/>
        </p:nvPicPr>
        <p:blipFill>
          <a:blip r:embed="rId3" cstate="print"/>
          <a:stretch>
            <a:fillRect/>
          </a:stretch>
        </p:blipFill>
        <p:spPr>
          <a:xfrm>
            <a:off x="539552" y="1412776"/>
            <a:ext cx="2448272" cy="3098212"/>
          </a:xfrm>
          <a:prstGeom prst="rect">
            <a:avLst/>
          </a:prstGeom>
        </p:spPr>
      </p:pic>
      <p:sp>
        <p:nvSpPr>
          <p:cNvPr id="9" name="TextBox 8"/>
          <p:cNvSpPr txBox="1"/>
          <p:nvPr/>
        </p:nvSpPr>
        <p:spPr>
          <a:xfrm>
            <a:off x="467544" y="5380672"/>
            <a:ext cx="8208912" cy="1477328"/>
          </a:xfrm>
          <a:prstGeom prst="rect">
            <a:avLst/>
          </a:prstGeom>
          <a:noFill/>
        </p:spPr>
        <p:txBody>
          <a:bodyPr wrap="square" rtlCol="0">
            <a:spAutoFit/>
          </a:bodyPr>
          <a:lstStyle/>
          <a:p>
            <a:r>
              <a:rPr lang="en-GB" dirty="0" smtClean="0"/>
              <a:t>The system of binomial nomenclature was developed by Carl </a:t>
            </a:r>
            <a:r>
              <a:rPr lang="en-GB" dirty="0" err="1" smtClean="0"/>
              <a:t>Linnæus</a:t>
            </a:r>
            <a:r>
              <a:rPr lang="en-GB" dirty="0" smtClean="0"/>
              <a:t> who learnt to speak Latin from a very young age. The names are in two parts (binomial), the first name being the name of the genus and the second the name of the species. Two organisms with the same genus name will be closely related. This is not so for the species name.</a:t>
            </a:r>
            <a:endParaRPr lang="en-GB"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787</TotalTime>
  <Words>983</Words>
  <Application>Microsoft Office PowerPoint</Application>
  <PresentationFormat>On-screen Show (4:3)</PresentationFormat>
  <Paragraphs>189</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Three Domains</vt:lpstr>
      <vt:lpstr>Three Domains</vt:lpstr>
      <vt:lpstr>Phylogenetic trees</vt:lpstr>
      <vt:lpstr>Evidence</vt:lpstr>
      <vt:lpstr>The Primates</vt:lpstr>
      <vt:lpstr>Questions</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dc:creator>
  <cp:lastModifiedBy>MannS3</cp:lastModifiedBy>
  <cp:revision>96</cp:revision>
  <dcterms:created xsi:type="dcterms:W3CDTF">2013-09-22T10:20:43Z</dcterms:created>
  <dcterms:modified xsi:type="dcterms:W3CDTF">2015-11-02T15:40:50Z</dcterms:modified>
</cp:coreProperties>
</file>