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45245-9181-4C1F-A8A2-1536E41C676E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7C64-7EE9-43CA-AF46-038324CCD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7BD3-8FC2-466B-96C7-54607FF97E40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38A7-550F-40E0-8F2D-27E06FDD8A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365104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FFFFCC"/>
                </a:solidFill>
              </a:rPr>
              <a:t>Counting Cells</a:t>
            </a:r>
            <a:endParaRPr lang="en-GB" sz="9600" dirty="0">
              <a:solidFill>
                <a:srgbClr val="FF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648072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Using a haemocytometer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>
                    <a:lumMod val="75000"/>
                  </a:schemeClr>
                </a:solidFill>
              </a:rPr>
              <a:t>Using a haemocytometer</a:t>
            </a:r>
            <a:endParaRPr lang="en-GB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2000px-Haemocytometer_sid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29600" cy="2588209"/>
          </a:xfrm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As the haemocytometer is of a known depth, the sample being studied is of a known volume.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The sample is drawn in using capillary action.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bg1">
                    <a:lumMod val="50000"/>
                  </a:schemeClr>
                </a:solidFill>
              </a:rPr>
              <a:t>Trypan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blue stains dead cells while live viable cells remain unstained.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solidFill>
                  <a:prstClr val="white">
                    <a:lumMod val="75000"/>
                  </a:prstClr>
                </a:solidFill>
              </a:rPr>
              <a:t>Using a haemocytometer</a:t>
            </a:r>
            <a:endParaRPr lang="en-GB" dirty="0"/>
          </a:p>
        </p:txBody>
      </p:sp>
      <p:pic>
        <p:nvPicPr>
          <p:cNvPr id="4" name="Content Placeholder 3" descr="yeastcou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60032" y="1412776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When viewed under the microscope, a grid is viewed.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grid will not be seen in its entirety.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Haemocytometers can differ in their specifications according to manufacturer and purpose but the principle is the same.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Exact procedures will differ from laboratory to laboratory.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Sometimes, only the corner 4x4 sections are used.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Any dilution factors due to staining need to be considered.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You are likely to use the entire grid in an examination question and the volume of the sample will be given.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>
                    <a:lumMod val="75000"/>
                  </a:schemeClr>
                </a:solidFill>
              </a:rPr>
              <a:t>Illustration</a:t>
            </a:r>
            <a:endParaRPr lang="en-GB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yeastcou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890049" cy="4525963"/>
          </a:xfrm>
        </p:spPr>
      </p:pic>
      <p:sp>
        <p:nvSpPr>
          <p:cNvPr id="5" name="TextBox 4"/>
          <p:cNvSpPr txBox="1"/>
          <p:nvPr/>
        </p:nvSpPr>
        <p:spPr>
          <a:xfrm>
            <a:off x="5292080" y="1484784"/>
            <a:ext cx="3851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Here, </a:t>
            </a:r>
            <a:r>
              <a:rPr lang="en-GB" sz="2200" b="1" dirty="0" err="1" smtClean="0">
                <a:solidFill>
                  <a:schemeClr val="bg1">
                    <a:lumMod val="50000"/>
                  </a:schemeClr>
                </a:solidFill>
              </a:rPr>
              <a:t>trypan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 blue has been added to yeast cells with a dilution factor of 2.</a:t>
            </a:r>
          </a:p>
          <a:p>
            <a:pPr>
              <a:buFont typeface="Wingdings" pitchFamily="2" charset="2"/>
              <a:buChar char="q"/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 Any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dead cells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appear dark blue while viable cells remain unstained.</a:t>
            </a:r>
          </a:p>
          <a:p>
            <a:pPr>
              <a:buFont typeface="Wingdings" pitchFamily="2" charset="2"/>
              <a:buChar char="q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Cells on the lines are counted for two of the cells, we will say top and right as they are visible in this image.</a:t>
            </a:r>
          </a:p>
          <a:p>
            <a:pPr>
              <a:buFont typeface="Wingdings" pitchFamily="2" charset="2"/>
              <a:buChar char="q"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# viable = 100 # dead = 30</a:t>
            </a:r>
            <a:endParaRPr lang="en-GB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>
                    <a:lumMod val="75000"/>
                  </a:schemeClr>
                </a:solidFill>
              </a:rPr>
              <a:t>Calculation</a:t>
            </a:r>
            <a:endParaRPr lang="en-GB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yeastcou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890049" cy="4525963"/>
          </a:xfrm>
        </p:spPr>
      </p:pic>
      <p:sp>
        <p:nvSpPr>
          <p:cNvPr id="5" name="TextBox 4"/>
          <p:cNvSpPr txBox="1"/>
          <p:nvPr/>
        </p:nvSpPr>
        <p:spPr>
          <a:xfrm>
            <a:off x="5292080" y="1484784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Step one: The sample has been diluted by a factor of 2 so we will double our values.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 # viable = 200 # dead = 60</a:t>
            </a:r>
          </a:p>
          <a:p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This will probably not be considered in an exam question, so it should be ignored.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>
                    <a:lumMod val="75000"/>
                  </a:schemeClr>
                </a:solidFill>
              </a:rPr>
              <a:t>Calculation</a:t>
            </a:r>
            <a:endParaRPr lang="en-GB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yeastcou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890049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76056" y="1484784"/>
            <a:ext cx="4067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# viable = 200 # dead = 60 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Step two: Here, the volume studied is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0.00011..ml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#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cells = </a:t>
            </a:r>
            <a:r>
              <a:rPr lang="en-GB" sz="2000" b="1" u="sng" dirty="0" smtClean="0">
                <a:solidFill>
                  <a:schemeClr val="bg1">
                    <a:lumMod val="50000"/>
                  </a:schemeClr>
                </a:solidFill>
              </a:rPr>
              <a:t>cells counted x 1ml</a:t>
            </a: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0.00011..ml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# viable = </a:t>
            </a:r>
            <a:r>
              <a:rPr lang="en-GB" sz="2000" b="1" u="sng" dirty="0" smtClean="0">
                <a:solidFill>
                  <a:schemeClr val="bg1">
                    <a:lumMod val="50000"/>
                  </a:schemeClr>
                </a:solidFill>
              </a:rPr>
              <a:t>200 </a:t>
            </a:r>
            <a:r>
              <a:rPr lang="en-GB" sz="2000" b="1" u="sng" dirty="0" smtClean="0">
                <a:solidFill>
                  <a:schemeClr val="bg1">
                    <a:lumMod val="50000"/>
                  </a:schemeClr>
                </a:solidFill>
              </a:rPr>
              <a:t> x  1ml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= 1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800 018/ml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0.00011..ml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Lets say 1.8 million/ml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# dead  = </a:t>
            </a:r>
            <a:r>
              <a:rPr lang="en-GB" sz="2000" b="1" u="sng" dirty="0" smtClean="0">
                <a:solidFill>
                  <a:schemeClr val="bg1">
                    <a:lumMod val="50000"/>
                  </a:schemeClr>
                </a:solidFill>
              </a:rPr>
              <a:t>60   x   1ml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545 455/ml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0.00011…ml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Lets say 0.5 million/ml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97923"/>
            <a:ext cx="5409821" cy="5409821"/>
          </a:xfrm>
        </p:spPr>
      </p:pic>
      <p:sp>
        <p:nvSpPr>
          <p:cNvPr id="7" name="Rectangle 6"/>
          <p:cNvSpPr/>
          <p:nvPr/>
        </p:nvSpPr>
        <p:spPr>
          <a:xfrm>
            <a:off x="251520" y="1196752"/>
            <a:ext cx="5472608" cy="5400600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1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GB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484784"/>
            <a:ext cx="3275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The cells have been stained with trypan blue: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   Viable cells</a:t>
            </a: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  Dead cells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The volume of the haemocytometer is 0.001ml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Determine the number of viable and dead cells per ml.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19" y="4574669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29444" y="469368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316063" y="347423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03114" y="5510773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686742" y="479907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04265" y="169434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03117" y="5011947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83416" y="609522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262784" y="230320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59530" y="1931658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183034" y="464248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610297" y="44568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03118" y="4406895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3943" y="417082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69964" y="564875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90577" y="5190212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216374" y="289603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05585" y="523766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453701" y="5295609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547511" y="429062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762199" y="289603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680009" y="3701890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926666" y="551077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95735" y="332077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571944" y="2524490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275855" y="316730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12764" y="250665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571999" y="4286637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563887" y="2371021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017564" y="493470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680010" y="510203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468834" y="19994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556754" y="389478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123553" y="225031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924743" y="289603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640332" y="510203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088756" y="464248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355975" y="493470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3995935" y="303166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2833845" y="457466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656708" y="382696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2611267" y="632450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508103" y="339781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399077" y="6248076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508104" y="2100876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60546" y="5801608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453700" y="639991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078434" y="26090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888764" y="252449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773634" y="23042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888764" y="2819609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97923"/>
            <a:ext cx="5409821" cy="5409821"/>
          </a:xfrm>
        </p:spPr>
      </p:pic>
      <p:sp>
        <p:nvSpPr>
          <p:cNvPr id="7" name="Rectangle 6"/>
          <p:cNvSpPr/>
          <p:nvPr/>
        </p:nvSpPr>
        <p:spPr>
          <a:xfrm>
            <a:off x="251520" y="1196752"/>
            <a:ext cx="5472608" cy="5400600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1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GB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484784"/>
            <a:ext cx="3275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The cells have been stained with trypan blue: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   Viable cells</a:t>
            </a: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  Dead cells</a:t>
            </a:r>
          </a:p>
          <a:p>
            <a:endParaRPr lang="en-GB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19" y="4574669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29444" y="469368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316063" y="347423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03114" y="5510773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686742" y="479907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04265" y="169434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03117" y="5011947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83416" y="609522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262784" y="230320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59530" y="1931658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183034" y="464248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610297" y="44568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03118" y="4406895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3943" y="417082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69964" y="564875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90577" y="5190212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216374" y="289603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05585" y="523766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453701" y="5295609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547511" y="429062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762199" y="289603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680009" y="3701890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926666" y="551077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195735" y="332077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571944" y="2524490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275855" y="316730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12764" y="250665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571999" y="4286637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563887" y="2371021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017564" y="493470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680010" y="510203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468834" y="19994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556754" y="389478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123553" y="225031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924743" y="2896037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640332" y="510203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088756" y="4642485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355975" y="493470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3995935" y="303166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2833845" y="457466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656708" y="3826969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2611267" y="6324503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508103" y="339781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399077" y="6248076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508104" y="2100876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60546" y="5801608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453700" y="6399911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078434" y="26090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888764" y="2524490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773634" y="2304274"/>
            <a:ext cx="109027" cy="152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888764" y="2819609"/>
            <a:ext cx="109027" cy="152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>
                    <a:lumMod val="75000"/>
                  </a:schemeClr>
                </a:solidFill>
              </a:rPr>
              <a:t>Applications</a:t>
            </a:r>
            <a:endParaRPr lang="en-GB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Blood counts: for patients with abnormal blood cells, where automated counters don't perform well.</a:t>
            </a:r>
          </a:p>
          <a:p>
            <a:pPr>
              <a:buFont typeface="Wingdings" pitchFamily="2" charset="2"/>
              <a:buChar char="q"/>
            </a:pP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Sperm counts</a:t>
            </a:r>
          </a:p>
          <a:p>
            <a:pPr>
              <a:buFont typeface="Wingdings" pitchFamily="2" charset="2"/>
              <a:buChar char="q"/>
            </a:pP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Cell culture: when sub-culturing or recording cell growth over time.</a:t>
            </a:r>
          </a:p>
          <a:p>
            <a:pPr>
              <a:buFont typeface="Wingdings" pitchFamily="2" charset="2"/>
              <a:buChar char="q"/>
            </a:pP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Beer brewing: for the preparation of the yeast.</a:t>
            </a:r>
          </a:p>
          <a:p>
            <a:pPr>
              <a:buFont typeface="Wingdings" pitchFamily="2" charset="2"/>
              <a:buChar char="q"/>
            </a:pP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Measurement of cell size: in a micrograph, the real cell size can be inferred by scaling it to the width of a </a:t>
            </a:r>
            <a:r>
              <a:rPr lang="en-GB" sz="3600" dirty="0" err="1" smtClean="0">
                <a:solidFill>
                  <a:schemeClr val="bg1">
                    <a:lumMod val="50000"/>
                  </a:schemeClr>
                </a:solidFill>
              </a:rPr>
              <a:t>hemocytometer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 square, which is known.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409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Counting Cells</vt:lpstr>
      <vt:lpstr>Using a haemocytometer</vt:lpstr>
      <vt:lpstr>Using a haemocytometer</vt:lpstr>
      <vt:lpstr>Illustration</vt:lpstr>
      <vt:lpstr>Calculation</vt:lpstr>
      <vt:lpstr>Calculation</vt:lpstr>
      <vt:lpstr>Problem</vt:lpstr>
      <vt:lpstr>Problem</vt:lpstr>
      <vt:lpstr>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Cells</dc:title>
  <dc:creator>Steve</dc:creator>
  <cp:lastModifiedBy>MannS3</cp:lastModifiedBy>
  <cp:revision>17</cp:revision>
  <dcterms:created xsi:type="dcterms:W3CDTF">2015-09-20T19:49:05Z</dcterms:created>
  <dcterms:modified xsi:type="dcterms:W3CDTF">2015-09-21T14:48:48Z</dcterms:modified>
</cp:coreProperties>
</file>