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57" r:id="rId4"/>
    <p:sldId id="282" r:id="rId5"/>
    <p:sldId id="285" r:id="rId6"/>
    <p:sldId id="286" r:id="rId7"/>
    <p:sldId id="287" r:id="rId8"/>
    <p:sldId id="288" r:id="rId9"/>
    <p:sldId id="289" r:id="rId10"/>
    <p:sldId id="290" r:id="rId11"/>
    <p:sldId id="291" r:id="rId12"/>
    <p:sldId id="292" r:id="rId13"/>
    <p:sldId id="293" r:id="rId14"/>
    <p:sldId id="294" r:id="rId15"/>
    <p:sldId id="29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7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635F02-1087-40D2-8208-0B271F094E1C}" type="datetimeFigureOut">
              <a:rPr lang="en-GB" smtClean="0"/>
              <a:pPr/>
              <a:t>11/05/2016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43E8D3-E45C-49DC-897E-00130CFA31C9}" type="slidenum">
              <a:rPr lang="en-GB" smtClean="0"/>
              <a:pPr/>
              <a:t>‹#›</a:t>
            </a:fld>
            <a:endParaRPr lang="en-GB"/>
          </a:p>
        </p:txBody>
      </p:sp>
    </p:spTree>
    <p:extLst>
      <p:ext uri="{BB962C8B-B14F-4D97-AF65-F5344CB8AC3E}">
        <p14:creationId xmlns:p14="http://schemas.microsoft.com/office/powerpoint/2010/main" val="360140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CFDCA4E-0E8C-4492-B556-B71501370E13}" type="datetimeFigureOut">
              <a:rPr lang="en-GB" smtClean="0"/>
              <a:pPr/>
              <a:t>11/05/2016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6DEEC6-1F73-4B6D-ACA9-858D6451F46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FDCA4E-0E8C-4492-B556-B71501370E13}" type="datetimeFigureOut">
              <a:rPr lang="en-GB" smtClean="0"/>
              <a:pPr/>
              <a:t>11/05/2016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6DEEC6-1F73-4B6D-ACA9-858D6451F46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FDCA4E-0E8C-4492-B556-B71501370E13}" type="datetimeFigureOut">
              <a:rPr lang="en-GB" smtClean="0"/>
              <a:pPr/>
              <a:t>11/05/2016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6DEEC6-1F73-4B6D-ACA9-858D6451F46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pPr/>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pPr/>
              <a:t>5/11/2016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pPr/>
              <a:t>5/11/2016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pPr/>
              <a:t>5/11/2016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4271A48-F18A-45B3-BC05-1E27DA3F88AF}" type="datetimeFigureOut">
              <a:rPr lang="en-US" dirty="0"/>
              <a:pPr/>
              <a:t>5/11/2016</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696464"/>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696464"/>
                </a:solidFill>
              </a:rPr>
              <a:pPr/>
              <a:t>‹#›</a:t>
            </a:fld>
            <a:endParaRPr lang="en-US" dirty="0">
              <a:solidFill>
                <a:srgbClr val="696464"/>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FDCA4E-0E8C-4492-B556-B71501370E13}" type="datetimeFigureOut">
              <a:rPr lang="en-GB" smtClean="0"/>
              <a:pPr/>
              <a:t>11/05/2016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6DEEC6-1F73-4B6D-ACA9-858D6451F465}"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pPr/>
              <a:t>5/11/2016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pPr/>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DCA4E-0E8C-4492-B556-B71501370E13}" type="datetimeFigureOut">
              <a:rPr lang="en-GB" smtClean="0"/>
              <a:pPr/>
              <a:t>11/05/2016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6DEEC6-1F73-4B6D-ACA9-858D6451F46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CFDCA4E-0E8C-4492-B556-B71501370E13}" type="datetimeFigureOut">
              <a:rPr lang="en-GB" smtClean="0"/>
              <a:pPr/>
              <a:t>11/05/2016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6DEEC6-1F73-4B6D-ACA9-858D6451F46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CFDCA4E-0E8C-4492-B556-B71501370E13}" type="datetimeFigureOut">
              <a:rPr lang="en-GB" smtClean="0"/>
              <a:pPr/>
              <a:t>11/05/2016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6DEEC6-1F73-4B6D-ACA9-858D6451F46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CFDCA4E-0E8C-4492-B556-B71501370E13}" type="datetimeFigureOut">
              <a:rPr lang="en-GB" smtClean="0"/>
              <a:pPr/>
              <a:t>11/05/2016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6DEEC6-1F73-4B6D-ACA9-858D6451F46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DCA4E-0E8C-4492-B556-B71501370E13}" type="datetimeFigureOut">
              <a:rPr lang="en-GB" smtClean="0"/>
              <a:pPr/>
              <a:t>11/05/2016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6DEEC6-1F73-4B6D-ACA9-858D6451F46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CA4E-0E8C-4492-B556-B71501370E13}" type="datetimeFigureOut">
              <a:rPr lang="en-GB" smtClean="0"/>
              <a:pPr/>
              <a:t>11/05/2016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6DEEC6-1F73-4B6D-ACA9-858D6451F46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CA4E-0E8C-4492-B556-B71501370E13}" type="datetimeFigureOut">
              <a:rPr lang="en-GB" smtClean="0"/>
              <a:pPr/>
              <a:t>11/05/2016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6DEEC6-1F73-4B6D-ACA9-858D6451F46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DCA4E-0E8C-4492-B556-B71501370E13}" type="datetimeFigureOut">
              <a:rPr lang="en-GB" smtClean="0"/>
              <a:pPr/>
              <a:t>11/05/2016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DEEC6-1F73-4B6D-ACA9-858D6451F46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457200"/>
            <a:fld id="{5DC5B261-8843-42D1-AAFC-05E20E2D9B97}" type="datetimeFigureOut">
              <a:rPr lang="en-US" dirty="0"/>
              <a:pPr defTabSz="457200"/>
              <a:t>5/11/2016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457200"/>
            <a:fld id="{4FAB73BC-B049-4115-A692-8D63A059BFB8}" type="slidenum">
              <a:rPr lang="en-US" dirty="0"/>
              <a:pPr defTabSz="45720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hyperlink" Target="http://www.youtube.com/watch?v=zWVw-j8eYSk" TargetMode="Externa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descr="Equine evolution.jpg"/>
          <p:cNvPicPr>
            <a:picLocks noChangeAspect="1"/>
          </p:cNvPicPr>
          <p:nvPr/>
        </p:nvPicPr>
        <p:blipFill>
          <a:blip r:embed="rId2" cstate="print"/>
          <a:stretch>
            <a:fillRect/>
          </a:stretch>
        </p:blipFill>
        <p:spPr>
          <a:xfrm>
            <a:off x="559198" y="0"/>
            <a:ext cx="8025603"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0457" y="286606"/>
            <a:ext cx="8586989" cy="1846250"/>
          </a:xfrm>
        </p:spPr>
        <p:txBody>
          <a:bodyPr>
            <a:normAutofit fontScale="90000"/>
          </a:bodyPr>
          <a:lstStyle/>
          <a:p>
            <a:r>
              <a:rPr lang="en-GB" dirty="0" smtClean="0"/>
              <a:t>This results in small changes at each generation, eventually leading to new species.</a:t>
            </a:r>
            <a:endParaRPr lang="en-GB"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99241" y="2308165"/>
            <a:ext cx="4191238" cy="3143428"/>
          </a:xfrm>
        </p:spPr>
      </p:pic>
      <p:grpSp>
        <p:nvGrpSpPr>
          <p:cNvPr id="3" name="Group 5"/>
          <p:cNvGrpSpPr/>
          <p:nvPr/>
        </p:nvGrpSpPr>
        <p:grpSpPr>
          <a:xfrm>
            <a:off x="0" y="6260126"/>
            <a:ext cx="9144000" cy="597877"/>
            <a:chOff x="0" y="6260123"/>
            <a:chExt cx="12192000" cy="597877"/>
          </a:xfrm>
        </p:grpSpPr>
        <p:sp>
          <p:nvSpPr>
            <p:cNvPr id="4" name="Rectangle 3"/>
            <p:cNvSpPr/>
            <p:nvPr/>
          </p:nvSpPr>
          <p:spPr>
            <a:xfrm>
              <a:off x="0" y="6260123"/>
              <a:ext cx="12192000" cy="59787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5" name="Rectangle 4"/>
            <p:cNvSpPr/>
            <p:nvPr/>
          </p:nvSpPr>
          <p:spPr>
            <a:xfrm>
              <a:off x="0" y="6344529"/>
              <a:ext cx="12192000" cy="513471"/>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grpSp>
    </p:spTree>
    <p:extLst>
      <p:ext uri="{BB962C8B-B14F-4D97-AF65-F5344CB8AC3E}">
        <p14:creationId xmlns:p14="http://schemas.microsoft.com/office/powerpoint/2010/main" val="941998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99241" y="2309641"/>
            <a:ext cx="4191238" cy="3140476"/>
          </a:xfrm>
        </p:spPr>
      </p:pic>
      <p:grpSp>
        <p:nvGrpSpPr>
          <p:cNvPr id="2" name="Group 5"/>
          <p:cNvGrpSpPr/>
          <p:nvPr/>
        </p:nvGrpSpPr>
        <p:grpSpPr>
          <a:xfrm>
            <a:off x="0" y="6260126"/>
            <a:ext cx="9144000" cy="597877"/>
            <a:chOff x="0" y="6260123"/>
            <a:chExt cx="12192000" cy="597877"/>
          </a:xfrm>
        </p:grpSpPr>
        <p:sp>
          <p:nvSpPr>
            <p:cNvPr id="4" name="Rectangle 3"/>
            <p:cNvSpPr/>
            <p:nvPr/>
          </p:nvSpPr>
          <p:spPr>
            <a:xfrm>
              <a:off x="0" y="6260123"/>
              <a:ext cx="12192000" cy="59787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5" name="Rectangle 4"/>
            <p:cNvSpPr/>
            <p:nvPr/>
          </p:nvSpPr>
          <p:spPr>
            <a:xfrm>
              <a:off x="0" y="6344529"/>
              <a:ext cx="12192000" cy="513471"/>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grpSp>
      <p:sp>
        <p:nvSpPr>
          <p:cNvPr id="3" name="TextBox 2"/>
          <p:cNvSpPr txBox="1"/>
          <p:nvPr/>
        </p:nvSpPr>
        <p:spPr>
          <a:xfrm>
            <a:off x="539552" y="188640"/>
            <a:ext cx="8352928" cy="1815882"/>
          </a:xfrm>
          <a:prstGeom prst="rect">
            <a:avLst/>
          </a:prstGeom>
          <a:noFill/>
        </p:spPr>
        <p:txBody>
          <a:bodyPr wrap="square" rtlCol="0">
            <a:spAutoFit/>
          </a:bodyPr>
          <a:lstStyle/>
          <a:p>
            <a:pPr defTabSz="457200"/>
            <a:r>
              <a:rPr lang="en-GB" sz="2800" dirty="0">
                <a:solidFill>
                  <a:prstClr val="black"/>
                </a:solidFill>
              </a:rPr>
              <a:t>In sexual selection (usually males), there is selection for those animals that either</a:t>
            </a:r>
            <a:r>
              <a:rPr lang="en-GB" sz="2800" dirty="0" smtClean="0">
                <a:solidFill>
                  <a:prstClr val="black"/>
                </a:solidFill>
              </a:rPr>
              <a:t>:</a:t>
            </a:r>
          </a:p>
          <a:p>
            <a:pPr marL="285750" indent="-285750" defTabSz="457200">
              <a:buFont typeface="Arial" panose="020B0604020202020204" pitchFamily="34" charset="0"/>
              <a:buChar char="•"/>
            </a:pPr>
            <a:r>
              <a:rPr lang="en-GB" sz="2800" dirty="0" smtClean="0">
                <a:solidFill>
                  <a:prstClr val="black"/>
                </a:solidFill>
              </a:rPr>
              <a:t>are </a:t>
            </a:r>
            <a:r>
              <a:rPr lang="en-GB" sz="2800" dirty="0">
                <a:solidFill>
                  <a:prstClr val="black"/>
                </a:solidFill>
              </a:rPr>
              <a:t>more </a:t>
            </a:r>
            <a:r>
              <a:rPr lang="en-GB" sz="2800" dirty="0" smtClean="0">
                <a:solidFill>
                  <a:prstClr val="black"/>
                </a:solidFill>
              </a:rPr>
              <a:t>attractive</a:t>
            </a:r>
          </a:p>
          <a:p>
            <a:pPr marL="285750" indent="-285750" defTabSz="457200">
              <a:buFont typeface="Arial" panose="020B0604020202020204" pitchFamily="34" charset="0"/>
              <a:buChar char="•"/>
            </a:pPr>
            <a:r>
              <a:rPr lang="en-GB" sz="2800" dirty="0" smtClean="0">
                <a:solidFill>
                  <a:prstClr val="black"/>
                </a:solidFill>
              </a:rPr>
              <a:t>more </a:t>
            </a:r>
            <a:r>
              <a:rPr lang="en-GB" sz="2800" dirty="0">
                <a:solidFill>
                  <a:prstClr val="black"/>
                </a:solidFill>
              </a:rPr>
              <a:t>successful at establishing it’s physical superiority</a:t>
            </a:r>
          </a:p>
        </p:txBody>
      </p:sp>
    </p:spTree>
    <p:extLst>
      <p:ext uri="{BB962C8B-B14F-4D97-AF65-F5344CB8AC3E}">
        <p14:creationId xmlns:p14="http://schemas.microsoft.com/office/powerpoint/2010/main" val="1570342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5"/>
          <p:cNvGrpSpPr/>
          <p:nvPr/>
        </p:nvGrpSpPr>
        <p:grpSpPr>
          <a:xfrm>
            <a:off x="0" y="6260126"/>
            <a:ext cx="9144000" cy="597877"/>
            <a:chOff x="0" y="6260123"/>
            <a:chExt cx="12192000" cy="597877"/>
          </a:xfrm>
        </p:grpSpPr>
        <p:sp>
          <p:nvSpPr>
            <p:cNvPr id="4" name="Rectangle 3"/>
            <p:cNvSpPr/>
            <p:nvPr/>
          </p:nvSpPr>
          <p:spPr>
            <a:xfrm>
              <a:off x="0" y="6260123"/>
              <a:ext cx="12192000" cy="59787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5" name="Rectangle 4"/>
            <p:cNvSpPr/>
            <p:nvPr/>
          </p:nvSpPr>
          <p:spPr>
            <a:xfrm>
              <a:off x="0" y="6344529"/>
              <a:ext cx="12192000" cy="513471"/>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grpSp>
      <p:sp>
        <p:nvSpPr>
          <p:cNvPr id="8" name="Title 1"/>
          <p:cNvSpPr>
            <a:spLocks noGrp="1"/>
          </p:cNvSpPr>
          <p:nvPr>
            <p:ph type="title"/>
          </p:nvPr>
        </p:nvSpPr>
        <p:spPr>
          <a:xfrm>
            <a:off x="822960" y="286604"/>
            <a:ext cx="7543800" cy="741740"/>
          </a:xfrm>
        </p:spPr>
        <p:txBody>
          <a:bodyPr>
            <a:normAutofit/>
          </a:bodyPr>
          <a:lstStyle/>
          <a:p>
            <a:r>
              <a:rPr lang="en-GB" dirty="0" smtClean="0"/>
              <a:t>Mechanisms of speciation</a:t>
            </a:r>
            <a:r>
              <a:rPr lang="en-GB" dirty="0"/>
              <a:t>	</a:t>
            </a:r>
          </a:p>
        </p:txBody>
      </p:sp>
      <p:pic>
        <p:nvPicPr>
          <p:cNvPr id="9" name="Content Placeholder 3" descr="Selection_Types_Chart.png"/>
          <p:cNvPicPr>
            <a:picLocks noGrp="1" noChangeAspect="1"/>
          </p:cNvPicPr>
          <p:nvPr/>
        </p:nvPicPr>
        <p:blipFill>
          <a:blip r:embed="rId2" cstate="print"/>
          <a:stretch>
            <a:fillRect/>
          </a:stretch>
        </p:blipFill>
        <p:spPr>
          <a:xfrm>
            <a:off x="1043608" y="1172358"/>
            <a:ext cx="2714120" cy="5007565"/>
          </a:xfrm>
          <a:prstGeom prst="rect">
            <a:avLst/>
          </a:prstGeom>
        </p:spPr>
      </p:pic>
      <p:sp>
        <p:nvSpPr>
          <p:cNvPr id="10" name="TextBox 4"/>
          <p:cNvSpPr txBox="1"/>
          <p:nvPr/>
        </p:nvSpPr>
        <p:spPr>
          <a:xfrm>
            <a:off x="3896924" y="1028344"/>
            <a:ext cx="5139572" cy="50783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solidFill>
                  <a:prstClr val="black"/>
                </a:solidFill>
              </a:rPr>
              <a:t>All the organisms on the left show variation.</a:t>
            </a:r>
          </a:p>
          <a:p>
            <a:endParaRPr lang="en-GB" dirty="0">
              <a:solidFill>
                <a:prstClr val="black"/>
              </a:solidFill>
            </a:endParaRPr>
          </a:p>
          <a:p>
            <a:r>
              <a:rPr lang="en-GB" dirty="0" smtClean="0">
                <a:solidFill>
                  <a:prstClr val="black"/>
                </a:solidFill>
              </a:rPr>
              <a:t>Selection can work in a number of ways.</a:t>
            </a:r>
          </a:p>
          <a:p>
            <a:endParaRPr lang="en-GB" dirty="0">
              <a:solidFill>
                <a:prstClr val="black"/>
              </a:solidFill>
            </a:endParaRPr>
          </a:p>
          <a:p>
            <a:pPr marL="342900" indent="-342900">
              <a:buFont typeface="+mj-lt"/>
              <a:buAutoNum type="arabicPeriod"/>
            </a:pPr>
            <a:r>
              <a:rPr lang="en-GB" dirty="0" smtClean="0">
                <a:solidFill>
                  <a:prstClr val="black"/>
                </a:solidFill>
              </a:rPr>
              <a:t>Those with extremes of colour are best camouflaged, perhaps depending on the seabed (sand or rock). This can result in two forms that eventually follow two evolutionary paths and form new sub-species and then species.</a:t>
            </a:r>
          </a:p>
          <a:p>
            <a:pPr marL="342900" indent="-342900">
              <a:buFont typeface="+mj-lt"/>
              <a:buAutoNum type="arabicPeriod"/>
            </a:pPr>
            <a:endParaRPr lang="en-GB" dirty="0">
              <a:solidFill>
                <a:prstClr val="black"/>
              </a:solidFill>
            </a:endParaRPr>
          </a:p>
          <a:p>
            <a:pPr marL="342900" indent="-342900">
              <a:buFont typeface="+mj-lt"/>
              <a:buAutoNum type="arabicPeriod"/>
            </a:pPr>
            <a:r>
              <a:rPr lang="en-GB" dirty="0" smtClean="0">
                <a:solidFill>
                  <a:prstClr val="black"/>
                </a:solidFill>
              </a:rPr>
              <a:t>Sometimes the average is best, providing optimum balance and therefore the most agile movement.</a:t>
            </a:r>
          </a:p>
          <a:p>
            <a:pPr marL="342900" indent="-342900">
              <a:buFont typeface="+mj-lt"/>
              <a:buAutoNum type="arabicPeriod"/>
            </a:pPr>
            <a:endParaRPr lang="en-GB" dirty="0">
              <a:solidFill>
                <a:prstClr val="black"/>
              </a:solidFill>
            </a:endParaRPr>
          </a:p>
          <a:p>
            <a:pPr marL="342900" indent="-342900">
              <a:buFont typeface="+mj-lt"/>
              <a:buAutoNum type="arabicPeriod"/>
            </a:pPr>
            <a:r>
              <a:rPr lang="en-GB" dirty="0" smtClean="0">
                <a:solidFill>
                  <a:prstClr val="black"/>
                </a:solidFill>
              </a:rPr>
              <a:t>For giraffes, having the longest necks is clearly an advantage when reaching for leaves. Sometimes the selection of extremes is due to mate selection such as with peacocks.</a:t>
            </a:r>
            <a:endParaRPr lang="en-GB" dirty="0">
              <a:solidFill>
                <a:prstClr val="black"/>
              </a:solidFill>
            </a:endParaRPr>
          </a:p>
        </p:txBody>
      </p:sp>
    </p:spTree>
    <p:extLst>
      <p:ext uri="{BB962C8B-B14F-4D97-AF65-F5344CB8AC3E}">
        <p14:creationId xmlns:p14="http://schemas.microsoft.com/office/powerpoint/2010/main" val="2071481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Evolution</a:t>
            </a:r>
            <a:endParaRPr lang="en-GB" dirty="0"/>
          </a:p>
        </p:txBody>
      </p:sp>
      <p:sp>
        <p:nvSpPr>
          <p:cNvPr id="3" name="Content Placeholder 2"/>
          <p:cNvSpPr>
            <a:spLocks noGrp="1"/>
          </p:cNvSpPr>
          <p:nvPr>
            <p:ph idx="1"/>
          </p:nvPr>
        </p:nvSpPr>
        <p:spPr/>
        <p:txBody>
          <a:bodyPr>
            <a:normAutofit/>
          </a:bodyPr>
          <a:lstStyle/>
          <a:p>
            <a:r>
              <a:rPr lang="en-GB" sz="4800" dirty="0" smtClean="0"/>
              <a:t>The frequency of a gene can change either due to natural selection of genetic drift.</a:t>
            </a:r>
            <a:endParaRPr lang="en-GB" sz="4800" dirty="0"/>
          </a:p>
        </p:txBody>
      </p:sp>
    </p:spTree>
    <p:extLst>
      <p:ext uri="{BB962C8B-B14F-4D97-AF65-F5344CB8AC3E}">
        <p14:creationId xmlns:p14="http://schemas.microsoft.com/office/powerpoint/2010/main" val="672944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solidFill>
                  <a:schemeClr val="accent6"/>
                </a:solidFill>
              </a:rPr>
              <a:t>Genetic Drift</a:t>
            </a:r>
            <a:endParaRPr lang="en-GB" dirty="0">
              <a:solidFill>
                <a:schemeClr val="accent6"/>
              </a:solidFill>
            </a:endParaRPr>
          </a:p>
        </p:txBody>
      </p:sp>
      <p:sp>
        <p:nvSpPr>
          <p:cNvPr id="3" name="Content Placeholder 2"/>
          <p:cNvSpPr>
            <a:spLocks noGrp="1"/>
          </p:cNvSpPr>
          <p:nvPr>
            <p:ph idx="1"/>
          </p:nvPr>
        </p:nvSpPr>
        <p:spPr>
          <a:xfrm>
            <a:off x="457200" y="1124744"/>
            <a:ext cx="8229600" cy="2448272"/>
          </a:xfrm>
          <a:solidFill>
            <a:schemeClr val="accent1">
              <a:lumMod val="20000"/>
              <a:lumOff val="80000"/>
            </a:schemeClr>
          </a:solidFill>
        </p:spPr>
        <p:txBody>
          <a:bodyPr>
            <a:noAutofit/>
          </a:bodyPr>
          <a:lstStyle/>
          <a:p>
            <a:r>
              <a:rPr lang="en-GB" sz="2800" b="1" dirty="0" smtClean="0"/>
              <a:t>Genetic drift</a:t>
            </a:r>
            <a:r>
              <a:rPr lang="en-GB" sz="2800" dirty="0" smtClean="0"/>
              <a:t> (or allelic </a:t>
            </a:r>
            <a:r>
              <a:rPr lang="en-GB" sz="2800" b="1" dirty="0" smtClean="0"/>
              <a:t>drift</a:t>
            </a:r>
            <a:r>
              <a:rPr lang="en-GB" sz="2800" dirty="0" smtClean="0"/>
              <a:t>) is the change in the frequency of a gene variant (allele) in a population due to random sampling of organisms. The alleles in the offspring are a sample of those in the parents, and chance has a role in determining whether a given individual survives and reproduces.</a:t>
            </a:r>
            <a:endParaRPr lang="en-GB" sz="2800" dirty="0"/>
          </a:p>
        </p:txBody>
      </p:sp>
      <p:pic>
        <p:nvPicPr>
          <p:cNvPr id="4" name="Picture 3" descr="2000px-Random_sampling_genetic_drift.svg.png"/>
          <p:cNvPicPr>
            <a:picLocks noChangeAspect="1"/>
          </p:cNvPicPr>
          <p:nvPr/>
        </p:nvPicPr>
        <p:blipFill>
          <a:blip r:embed="rId2" cstate="print"/>
          <a:stretch>
            <a:fillRect/>
          </a:stretch>
        </p:blipFill>
        <p:spPr>
          <a:xfrm>
            <a:off x="0" y="3573016"/>
            <a:ext cx="9144000" cy="2711196"/>
          </a:xfrm>
          <a:prstGeom prst="rect">
            <a:avLst/>
          </a:prstGeom>
        </p:spPr>
      </p:pic>
      <p:sp>
        <p:nvSpPr>
          <p:cNvPr id="5" name="TextBox 4"/>
          <p:cNvSpPr txBox="1"/>
          <p:nvPr/>
        </p:nvSpPr>
        <p:spPr>
          <a:xfrm>
            <a:off x="1331640" y="6381328"/>
            <a:ext cx="6599884" cy="369332"/>
          </a:xfrm>
          <a:prstGeom prst="rect">
            <a:avLst/>
          </a:prstGeom>
          <a:noFill/>
        </p:spPr>
        <p:txBody>
          <a:bodyPr wrap="none" rtlCol="0">
            <a:spAutoFit/>
          </a:bodyPr>
          <a:lstStyle/>
          <a:p>
            <a:r>
              <a:rPr lang="en-GB" dirty="0" smtClean="0"/>
              <a:t>The number of dots shows the number of times a bead was selected</a:t>
            </a:r>
            <a:endParaRPr lang="en-GB" dirty="0"/>
          </a:p>
        </p:txBody>
      </p:sp>
    </p:spTree>
    <p:extLst>
      <p:ext uri="{BB962C8B-B14F-4D97-AF65-F5344CB8AC3E}">
        <p14:creationId xmlns:p14="http://schemas.microsoft.com/office/powerpoint/2010/main" val="2352942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dirty="0">
                <a:solidFill>
                  <a:schemeClr val="accent6">
                    <a:lumMod val="75000"/>
                  </a:schemeClr>
                </a:solidFill>
              </a:rPr>
              <a:t>Define </a:t>
            </a:r>
            <a:r>
              <a:rPr lang="en-GB" i="1" dirty="0">
                <a:solidFill>
                  <a:schemeClr val="accent6">
                    <a:lumMod val="75000"/>
                  </a:schemeClr>
                </a:solidFill>
              </a:rPr>
              <a:t>evolution.</a:t>
            </a:r>
            <a:endParaRPr lang="en-GB" dirty="0">
              <a:solidFill>
                <a:schemeClr val="accent6">
                  <a:lumMod val="75000"/>
                </a:schemeClr>
              </a:solidFill>
            </a:endParaRPr>
          </a:p>
        </p:txBody>
      </p:sp>
      <p:sp>
        <p:nvSpPr>
          <p:cNvPr id="3" name="Content Placeholder 2"/>
          <p:cNvSpPr>
            <a:spLocks noGrp="1"/>
          </p:cNvSpPr>
          <p:nvPr>
            <p:ph idx="1"/>
          </p:nvPr>
        </p:nvSpPr>
        <p:spPr>
          <a:xfrm>
            <a:off x="251520" y="1268760"/>
            <a:ext cx="8640960" cy="5472608"/>
          </a:xfrm>
        </p:spPr>
        <p:txBody>
          <a:bodyPr>
            <a:normAutofit lnSpcReduction="10000"/>
          </a:bodyPr>
          <a:lstStyle/>
          <a:p>
            <a:pPr marL="0" indent="0">
              <a:buClr>
                <a:schemeClr val="accent6">
                  <a:lumMod val="75000"/>
                </a:schemeClr>
              </a:buClr>
              <a:buFont typeface="Wingdings" pitchFamily="2" charset="2"/>
              <a:buChar char="v"/>
            </a:pPr>
            <a:r>
              <a:rPr lang="en-GB" sz="2000" dirty="0" smtClean="0"/>
              <a:t> Evolution — the changes in organisms over generations as a result of genomic variations.. </a:t>
            </a:r>
          </a:p>
          <a:p>
            <a:pPr marL="0" indent="0">
              <a:buClr>
                <a:schemeClr val="accent6">
                  <a:lumMod val="75000"/>
                </a:schemeClr>
              </a:buClr>
              <a:buFont typeface="Wingdings" pitchFamily="2" charset="2"/>
              <a:buChar char="v"/>
            </a:pPr>
            <a:endParaRPr lang="en-GB" sz="2000" dirty="0"/>
          </a:p>
          <a:p>
            <a:pPr marL="0" indent="0">
              <a:buClr>
                <a:schemeClr val="accent6">
                  <a:lumMod val="75000"/>
                </a:schemeClr>
              </a:buClr>
              <a:buFont typeface="Wingdings" pitchFamily="2" charset="2"/>
              <a:buChar char="v"/>
            </a:pPr>
            <a:r>
              <a:rPr lang="en-GB" sz="2000" dirty="0" smtClean="0"/>
              <a:t> An important aspect of this is NATURAL SELECTION.</a:t>
            </a:r>
          </a:p>
          <a:p>
            <a:pPr marL="0" indent="0">
              <a:buClr>
                <a:schemeClr val="accent6">
                  <a:lumMod val="75000"/>
                </a:schemeClr>
              </a:buClr>
              <a:buFont typeface="Wingdings" pitchFamily="2" charset="2"/>
              <a:buChar char="v"/>
            </a:pPr>
            <a:r>
              <a:rPr lang="en-GB" sz="2000" dirty="0"/>
              <a:t> A</a:t>
            </a:r>
            <a:r>
              <a:rPr lang="en-GB" sz="2000" dirty="0" smtClean="0"/>
              <a:t> species produces more offspring than the resources can support.</a:t>
            </a:r>
          </a:p>
          <a:p>
            <a:pPr marL="0" indent="0">
              <a:buClr>
                <a:schemeClr val="accent6">
                  <a:lumMod val="75000"/>
                </a:schemeClr>
              </a:buClr>
              <a:buFont typeface="Wingdings" pitchFamily="2" charset="2"/>
              <a:buChar char="v"/>
            </a:pPr>
            <a:r>
              <a:rPr lang="en-GB" sz="2000" dirty="0"/>
              <a:t> </a:t>
            </a:r>
            <a:r>
              <a:rPr lang="en-GB" sz="2000" dirty="0" smtClean="0"/>
              <a:t>This leads to competition within a species as well as between species.</a:t>
            </a:r>
          </a:p>
          <a:p>
            <a:pPr marL="0" indent="0">
              <a:buClr>
                <a:schemeClr val="accent6">
                  <a:lumMod val="75000"/>
                </a:schemeClr>
              </a:buClr>
              <a:buFont typeface="Wingdings" pitchFamily="2" charset="2"/>
              <a:buChar char="v"/>
            </a:pPr>
            <a:r>
              <a:rPr lang="en-GB" sz="2000" dirty="0"/>
              <a:t> </a:t>
            </a:r>
            <a:r>
              <a:rPr lang="en-GB" sz="2000" dirty="0" smtClean="0"/>
              <a:t>Some individuals have an advantage when it comes to evading predators.</a:t>
            </a:r>
          </a:p>
          <a:p>
            <a:pPr marL="0" indent="0">
              <a:buClr>
                <a:schemeClr val="accent6">
                  <a:lumMod val="75000"/>
                </a:schemeClr>
              </a:buClr>
              <a:buFont typeface="Wingdings" pitchFamily="2" charset="2"/>
              <a:buChar char="v"/>
            </a:pPr>
            <a:r>
              <a:rPr lang="en-GB" sz="2000" dirty="0"/>
              <a:t> </a:t>
            </a:r>
            <a:r>
              <a:rPr lang="en-GB" sz="2000" dirty="0" smtClean="0"/>
              <a:t>Only those that survive are able to pass their genes on to future generations.</a:t>
            </a:r>
          </a:p>
          <a:p>
            <a:pPr marL="0" indent="0">
              <a:buClr>
                <a:schemeClr val="accent6">
                  <a:lumMod val="75000"/>
                </a:schemeClr>
              </a:buClr>
              <a:buFont typeface="Wingdings" pitchFamily="2" charset="2"/>
              <a:buChar char="v"/>
            </a:pPr>
            <a:endParaRPr lang="en-GB" sz="2000" dirty="0"/>
          </a:p>
          <a:p>
            <a:pPr marL="0" indent="0">
              <a:buClr>
                <a:schemeClr val="accent6">
                  <a:lumMod val="75000"/>
                </a:schemeClr>
              </a:buClr>
              <a:buFont typeface="Wingdings" pitchFamily="2" charset="2"/>
              <a:buChar char="v"/>
            </a:pPr>
            <a:r>
              <a:rPr lang="en-GB" sz="2000" dirty="0" smtClean="0"/>
              <a:t> It is important to realise that evolution does not take place along a single path but that populations of a species can diverge along different paths rather like the branches of a tree.</a:t>
            </a:r>
          </a:p>
          <a:p>
            <a:pPr marL="0" indent="0">
              <a:buClr>
                <a:schemeClr val="accent6">
                  <a:lumMod val="75000"/>
                </a:schemeClr>
              </a:buClr>
              <a:buFont typeface="Wingdings" pitchFamily="2" charset="2"/>
              <a:buChar char="v"/>
            </a:pPr>
            <a:r>
              <a:rPr lang="en-GB" sz="2000" dirty="0"/>
              <a:t> </a:t>
            </a:r>
            <a:r>
              <a:rPr lang="en-GB" sz="2000" dirty="0" smtClean="0"/>
              <a:t>Some of these branches terminate as a species becomes extinct.</a:t>
            </a:r>
          </a:p>
          <a:p>
            <a:pPr marL="0" indent="0">
              <a:buClr>
                <a:schemeClr val="accent6">
                  <a:lumMod val="75000"/>
                </a:schemeClr>
              </a:buClr>
              <a:buFont typeface="Wingdings" pitchFamily="2" charset="2"/>
              <a:buChar char="v"/>
            </a:pPr>
            <a:endParaRPr lang="en-GB" sz="2000" dirty="0"/>
          </a:p>
          <a:p>
            <a:pPr marL="0" indent="0">
              <a:buClr>
                <a:schemeClr val="accent6">
                  <a:lumMod val="75000"/>
                </a:schemeClr>
              </a:buClr>
              <a:buFont typeface="Wingdings" pitchFamily="2" charset="2"/>
              <a:buChar char="v"/>
            </a:pPr>
            <a:r>
              <a:rPr lang="en-GB" sz="2000" dirty="0" smtClean="0"/>
              <a:t> Evolution suggests a common ancestry supported by the fact that DNA is universal – that is DNA is the genetic material found in all living things.</a:t>
            </a:r>
            <a:endParaRPr lang="en-GB" sz="2000" dirty="0"/>
          </a:p>
        </p:txBody>
      </p:sp>
      <p:pic>
        <p:nvPicPr>
          <p:cNvPr id="21506" name="Picture 2" descr="http://www.heritagedaily.com/wp-content/uploads/2014/10/PSM_V21_D154_Charles_Darwin.png"/>
          <p:cNvPicPr>
            <a:picLocks noChangeAspect="1" noChangeArrowheads="1"/>
          </p:cNvPicPr>
          <p:nvPr/>
        </p:nvPicPr>
        <p:blipFill>
          <a:blip r:embed="rId2" cstate="print"/>
          <a:srcRect/>
          <a:stretch>
            <a:fillRect/>
          </a:stretch>
        </p:blipFill>
        <p:spPr bwMode="auto">
          <a:xfrm>
            <a:off x="179512" y="188640"/>
            <a:ext cx="752027" cy="936104"/>
          </a:xfrm>
          <a:prstGeom prst="rect">
            <a:avLst/>
          </a:prstGeom>
          <a:noFill/>
        </p:spPr>
      </p:pic>
      <p:sp>
        <p:nvSpPr>
          <p:cNvPr id="6" name="Oval 5"/>
          <p:cNvSpPr/>
          <p:nvPr/>
        </p:nvSpPr>
        <p:spPr>
          <a:xfrm>
            <a:off x="7452320" y="332656"/>
            <a:ext cx="1368152"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7a</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440160"/>
          </a:xfrm>
        </p:spPr>
        <p:txBody>
          <a:bodyPr>
            <a:noAutofit/>
          </a:bodyPr>
          <a:lstStyle/>
          <a:p>
            <a:r>
              <a:rPr lang="en-GB" sz="6600" dirty="0" smtClean="0">
                <a:solidFill>
                  <a:schemeClr val="accent6">
                    <a:lumMod val="75000"/>
                  </a:schemeClr>
                </a:solidFill>
              </a:rPr>
              <a:t>Natural selection</a:t>
            </a:r>
            <a:endParaRPr lang="en-GB" sz="6600" dirty="0">
              <a:solidFill>
                <a:schemeClr val="accent6">
                  <a:lumMod val="75000"/>
                </a:schemeClr>
              </a:solidFill>
            </a:endParaRPr>
          </a:p>
        </p:txBody>
      </p:sp>
      <p:sp>
        <p:nvSpPr>
          <p:cNvPr id="3" name="Content Placeholder 2"/>
          <p:cNvSpPr>
            <a:spLocks noGrp="1"/>
          </p:cNvSpPr>
          <p:nvPr>
            <p:ph idx="1"/>
          </p:nvPr>
        </p:nvSpPr>
        <p:spPr>
          <a:xfrm>
            <a:off x="457200" y="1772816"/>
            <a:ext cx="5626968" cy="4680520"/>
          </a:xfrm>
        </p:spPr>
        <p:txBody>
          <a:bodyPr>
            <a:normAutofit fontScale="77500" lnSpcReduction="20000"/>
          </a:bodyPr>
          <a:lstStyle/>
          <a:p>
            <a:pPr>
              <a:buClr>
                <a:schemeClr val="accent6">
                  <a:lumMod val="75000"/>
                </a:schemeClr>
              </a:buClr>
              <a:buFont typeface="Courier New" pitchFamily="49" charset="0"/>
              <a:buChar char="o"/>
            </a:pPr>
            <a:r>
              <a:rPr lang="en-GB" dirty="0"/>
              <a:t>Population growth produces more offspring than the carrying capacity of an environment can support</a:t>
            </a:r>
            <a:r>
              <a:rPr lang="en-GB" dirty="0" smtClean="0"/>
              <a:t>.</a:t>
            </a:r>
          </a:p>
          <a:p>
            <a:pPr>
              <a:buClr>
                <a:schemeClr val="accent6">
                  <a:lumMod val="75000"/>
                </a:schemeClr>
              </a:buClr>
              <a:buFont typeface="Courier New" pitchFamily="49" charset="0"/>
              <a:buChar char="o"/>
            </a:pPr>
            <a:r>
              <a:rPr lang="en-GB" dirty="0"/>
              <a:t>If there is an over production of offspring this will result in a struggle for survival within the species as the resources become scarce and individuals in the population will start to compete for these</a:t>
            </a:r>
            <a:r>
              <a:rPr lang="en-GB" dirty="0" smtClean="0"/>
              <a:t>.</a:t>
            </a:r>
          </a:p>
          <a:p>
            <a:pPr>
              <a:buClr>
                <a:schemeClr val="accent6">
                  <a:lumMod val="75000"/>
                </a:schemeClr>
              </a:buClr>
              <a:buFont typeface="Courier New" pitchFamily="49" charset="0"/>
              <a:buChar char="o"/>
            </a:pPr>
            <a:r>
              <a:rPr lang="en-GB" dirty="0"/>
              <a:t>This results in an increase in mortality rate as the weaker individuals in the population will lose out on these vital resources that are essential for their survival</a:t>
            </a:r>
            <a:r>
              <a:rPr lang="en-GB" dirty="0" smtClean="0"/>
              <a:t>. Hence “survival of the fittest”.</a:t>
            </a:r>
            <a:endParaRPr lang="en-GB" dirty="0"/>
          </a:p>
        </p:txBody>
      </p:sp>
      <p:pic>
        <p:nvPicPr>
          <p:cNvPr id="4" name="Picture 2" descr="http://www.heritagedaily.com/wp-content/uploads/2014/10/PSM_V21_D154_Charles_Darwin.png"/>
          <p:cNvPicPr>
            <a:picLocks noChangeAspect="1" noChangeArrowheads="1"/>
          </p:cNvPicPr>
          <p:nvPr/>
        </p:nvPicPr>
        <p:blipFill>
          <a:blip r:embed="rId2" cstate="print"/>
          <a:srcRect/>
          <a:stretch>
            <a:fillRect/>
          </a:stretch>
        </p:blipFill>
        <p:spPr bwMode="auto">
          <a:xfrm>
            <a:off x="179512" y="188640"/>
            <a:ext cx="752027" cy="936104"/>
          </a:xfrm>
          <a:prstGeom prst="rect">
            <a:avLst/>
          </a:prstGeom>
          <a:noFill/>
        </p:spPr>
      </p:pic>
      <p:sp>
        <p:nvSpPr>
          <p:cNvPr id="5" name="Oval 4"/>
          <p:cNvSpPr/>
          <p:nvPr/>
        </p:nvSpPr>
        <p:spPr>
          <a:xfrm>
            <a:off x="7452320" y="332656"/>
            <a:ext cx="1368152" cy="64807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7c</a:t>
            </a:r>
            <a:endParaRPr lang="en-GB" dirty="0"/>
          </a:p>
        </p:txBody>
      </p:sp>
      <p:pic>
        <p:nvPicPr>
          <p:cNvPr id="6" name="Picture 5" descr="main-qimg-9645630483efae0fabac0c411f73b5ce.gif"/>
          <p:cNvPicPr>
            <a:picLocks noChangeAspect="1"/>
          </p:cNvPicPr>
          <p:nvPr/>
        </p:nvPicPr>
        <p:blipFill>
          <a:blip r:embed="rId3" cstate="print"/>
          <a:stretch>
            <a:fillRect/>
          </a:stretch>
        </p:blipFill>
        <p:spPr>
          <a:xfrm>
            <a:off x="6291501" y="1561555"/>
            <a:ext cx="2646778" cy="46757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Populations </a:t>
            </a:r>
            <a:r>
              <a:rPr lang="en-GB" dirty="0"/>
              <a:t>produce more offspring than can survive	</a:t>
            </a:r>
          </a:p>
        </p:txBody>
      </p:sp>
      <p:pic>
        <p:nvPicPr>
          <p:cNvPr id="7" name="Content Placeholder 6">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90354" y="5409445"/>
            <a:ext cx="1276406" cy="678604"/>
          </a:xfrm>
        </p:spPr>
      </p:pic>
      <p:grpSp>
        <p:nvGrpSpPr>
          <p:cNvPr id="6" name="Group 5"/>
          <p:cNvGrpSpPr/>
          <p:nvPr/>
        </p:nvGrpSpPr>
        <p:grpSpPr>
          <a:xfrm>
            <a:off x="0" y="6260126"/>
            <a:ext cx="9144000" cy="597877"/>
            <a:chOff x="0" y="6260123"/>
            <a:chExt cx="12192000" cy="597877"/>
          </a:xfrm>
        </p:grpSpPr>
        <p:sp>
          <p:nvSpPr>
            <p:cNvPr id="4" name="Rectangle 3"/>
            <p:cNvSpPr/>
            <p:nvPr/>
          </p:nvSpPr>
          <p:spPr>
            <a:xfrm>
              <a:off x="0" y="6260123"/>
              <a:ext cx="12192000" cy="59787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5" name="Rectangle 4"/>
            <p:cNvSpPr/>
            <p:nvPr/>
          </p:nvSpPr>
          <p:spPr>
            <a:xfrm>
              <a:off x="0" y="6344529"/>
              <a:ext cx="12192000" cy="513471"/>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0750" y="1821766"/>
            <a:ext cx="4762500" cy="3733800"/>
          </a:xfrm>
          <a:prstGeom prst="rect">
            <a:avLst/>
          </a:prstGeom>
        </p:spPr>
      </p:pic>
    </p:spTree>
    <p:extLst>
      <p:ext uri="{BB962C8B-B14F-4D97-AF65-F5344CB8AC3E}">
        <p14:creationId xmlns:p14="http://schemas.microsoft.com/office/powerpoint/2010/main" val="2338420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86604"/>
            <a:ext cx="8640960" cy="1702236"/>
          </a:xfrm>
        </p:spPr>
        <p:txBody>
          <a:bodyPr>
            <a:normAutofit fontScale="90000"/>
          </a:bodyPr>
          <a:lstStyle/>
          <a:p>
            <a:r>
              <a:rPr lang="en-GB" dirty="0" smtClean="0"/>
              <a:t>Within a population, there is variation (size, colour, resistance to disease </a:t>
            </a:r>
            <a:r>
              <a:rPr lang="en-GB" dirty="0" err="1" smtClean="0"/>
              <a:t>etc</a:t>
            </a:r>
            <a:r>
              <a:rPr lang="en-GB" dirty="0" smtClean="0"/>
              <a:t>)</a:t>
            </a:r>
            <a:endParaRPr lang="en-GB"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64666" y="2009106"/>
            <a:ext cx="5860388" cy="3741553"/>
          </a:xfrm>
        </p:spPr>
      </p:pic>
      <p:grpSp>
        <p:nvGrpSpPr>
          <p:cNvPr id="3" name="Group 5"/>
          <p:cNvGrpSpPr/>
          <p:nvPr/>
        </p:nvGrpSpPr>
        <p:grpSpPr>
          <a:xfrm>
            <a:off x="0" y="6260126"/>
            <a:ext cx="9144000" cy="597877"/>
            <a:chOff x="0" y="6260123"/>
            <a:chExt cx="12192000" cy="597877"/>
          </a:xfrm>
        </p:grpSpPr>
        <p:sp>
          <p:nvSpPr>
            <p:cNvPr id="4" name="Rectangle 3"/>
            <p:cNvSpPr/>
            <p:nvPr/>
          </p:nvSpPr>
          <p:spPr>
            <a:xfrm>
              <a:off x="0" y="6260123"/>
              <a:ext cx="12192000" cy="59787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5" name="Rectangle 4"/>
            <p:cNvSpPr/>
            <p:nvPr/>
          </p:nvSpPr>
          <p:spPr>
            <a:xfrm>
              <a:off x="0" y="6344529"/>
              <a:ext cx="12192000" cy="513471"/>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grpSp>
    </p:spTree>
    <p:extLst>
      <p:ext uri="{BB962C8B-B14F-4D97-AF65-F5344CB8AC3E}">
        <p14:creationId xmlns:p14="http://schemas.microsoft.com/office/powerpoint/2010/main" val="3510864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Limited resources creates a struggle for survival.</a:t>
            </a:r>
            <a:endParaRPr lang="en-GB"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68978" y="2009106"/>
            <a:ext cx="4251764" cy="3741553"/>
          </a:xfrm>
        </p:spPr>
      </p:pic>
      <p:grpSp>
        <p:nvGrpSpPr>
          <p:cNvPr id="3" name="Group 5"/>
          <p:cNvGrpSpPr/>
          <p:nvPr/>
        </p:nvGrpSpPr>
        <p:grpSpPr>
          <a:xfrm>
            <a:off x="0" y="6260126"/>
            <a:ext cx="9144000" cy="597877"/>
            <a:chOff x="0" y="6260123"/>
            <a:chExt cx="12192000" cy="597877"/>
          </a:xfrm>
        </p:grpSpPr>
        <p:sp>
          <p:nvSpPr>
            <p:cNvPr id="4" name="Rectangle 3"/>
            <p:cNvSpPr/>
            <p:nvPr/>
          </p:nvSpPr>
          <p:spPr>
            <a:xfrm>
              <a:off x="0" y="6260123"/>
              <a:ext cx="12192000" cy="59787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5" name="Rectangle 4"/>
            <p:cNvSpPr/>
            <p:nvPr/>
          </p:nvSpPr>
          <p:spPr>
            <a:xfrm>
              <a:off x="0" y="6344529"/>
              <a:ext cx="12192000" cy="513471"/>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grpSp>
    </p:spTree>
    <p:extLst>
      <p:ext uri="{BB962C8B-B14F-4D97-AF65-F5344CB8AC3E}">
        <p14:creationId xmlns:p14="http://schemas.microsoft.com/office/powerpoint/2010/main" val="2266415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0457" y="286606"/>
            <a:ext cx="8586989" cy="1702234"/>
          </a:xfrm>
        </p:spPr>
        <p:txBody>
          <a:bodyPr>
            <a:normAutofit fontScale="90000"/>
          </a:bodyPr>
          <a:lstStyle/>
          <a:p>
            <a:r>
              <a:rPr lang="en-GB" dirty="0"/>
              <a:t>Some are better adapted to their </a:t>
            </a:r>
            <a:r>
              <a:rPr lang="en-GB" dirty="0" smtClean="0"/>
              <a:t>environment (including drought or extreme cold) </a:t>
            </a:r>
            <a:r>
              <a:rPr lang="en-GB" dirty="0"/>
              <a:t>and survive.</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90236" y="2009106"/>
            <a:ext cx="4209247" cy="3741553"/>
          </a:xfrm>
        </p:spPr>
      </p:pic>
      <p:grpSp>
        <p:nvGrpSpPr>
          <p:cNvPr id="3" name="Group 5"/>
          <p:cNvGrpSpPr/>
          <p:nvPr/>
        </p:nvGrpSpPr>
        <p:grpSpPr>
          <a:xfrm>
            <a:off x="0" y="6260126"/>
            <a:ext cx="9144000" cy="597877"/>
            <a:chOff x="0" y="6260123"/>
            <a:chExt cx="12192000" cy="597877"/>
          </a:xfrm>
        </p:grpSpPr>
        <p:sp>
          <p:nvSpPr>
            <p:cNvPr id="4" name="Rectangle 3"/>
            <p:cNvSpPr/>
            <p:nvPr/>
          </p:nvSpPr>
          <p:spPr>
            <a:xfrm>
              <a:off x="0" y="6260123"/>
              <a:ext cx="12192000" cy="59787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5" name="Rectangle 4"/>
            <p:cNvSpPr/>
            <p:nvPr/>
          </p:nvSpPr>
          <p:spPr>
            <a:xfrm>
              <a:off x="0" y="6344529"/>
              <a:ext cx="12192000" cy="513471"/>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grpSp>
    </p:spTree>
    <p:extLst>
      <p:ext uri="{BB962C8B-B14F-4D97-AF65-F5344CB8AC3E}">
        <p14:creationId xmlns:p14="http://schemas.microsoft.com/office/powerpoint/2010/main" val="1831149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0457" y="286606"/>
            <a:ext cx="8586989" cy="1558218"/>
          </a:xfrm>
        </p:spPr>
        <p:txBody>
          <a:bodyPr>
            <a:normAutofit fontScale="90000"/>
          </a:bodyPr>
          <a:lstStyle/>
          <a:p>
            <a:r>
              <a:rPr lang="en-GB" dirty="0" smtClean="0"/>
              <a:t>The best adapted individuals survive and pass on their genes.</a:t>
            </a:r>
            <a:endParaRPr lang="en-GB"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99241" y="2009106"/>
            <a:ext cx="4191238" cy="3741553"/>
          </a:xfrm>
        </p:spPr>
      </p:pic>
      <p:grpSp>
        <p:nvGrpSpPr>
          <p:cNvPr id="3" name="Group 5"/>
          <p:cNvGrpSpPr/>
          <p:nvPr/>
        </p:nvGrpSpPr>
        <p:grpSpPr>
          <a:xfrm>
            <a:off x="0" y="6260126"/>
            <a:ext cx="9144000" cy="597877"/>
            <a:chOff x="0" y="6260123"/>
            <a:chExt cx="12192000" cy="597877"/>
          </a:xfrm>
        </p:grpSpPr>
        <p:sp>
          <p:nvSpPr>
            <p:cNvPr id="4" name="Rectangle 3"/>
            <p:cNvSpPr/>
            <p:nvPr/>
          </p:nvSpPr>
          <p:spPr>
            <a:xfrm>
              <a:off x="0" y="6260123"/>
              <a:ext cx="12192000" cy="59787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5" name="Rectangle 4"/>
            <p:cNvSpPr/>
            <p:nvPr/>
          </p:nvSpPr>
          <p:spPr>
            <a:xfrm>
              <a:off x="0" y="6344529"/>
              <a:ext cx="12192000" cy="513471"/>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grpSp>
    </p:spTree>
    <p:extLst>
      <p:ext uri="{BB962C8B-B14F-4D97-AF65-F5344CB8AC3E}">
        <p14:creationId xmlns:p14="http://schemas.microsoft.com/office/powerpoint/2010/main" val="3070046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0457" y="286606"/>
            <a:ext cx="8586989" cy="1846250"/>
          </a:xfrm>
        </p:spPr>
        <p:txBody>
          <a:bodyPr>
            <a:normAutofit fontScale="90000"/>
          </a:bodyPr>
          <a:lstStyle/>
          <a:p>
            <a:r>
              <a:rPr lang="en-GB" dirty="0" smtClean="0"/>
              <a:t>Over time, the characteristic that helped individuals to survive increases in the population.</a:t>
            </a:r>
            <a:endParaRPr lang="en-GB"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99241" y="2308165"/>
            <a:ext cx="4191238" cy="3143428"/>
          </a:xfrm>
        </p:spPr>
      </p:pic>
      <p:grpSp>
        <p:nvGrpSpPr>
          <p:cNvPr id="3" name="Group 5"/>
          <p:cNvGrpSpPr/>
          <p:nvPr/>
        </p:nvGrpSpPr>
        <p:grpSpPr>
          <a:xfrm>
            <a:off x="0" y="6260126"/>
            <a:ext cx="9144000" cy="597877"/>
            <a:chOff x="0" y="6260123"/>
            <a:chExt cx="12192000" cy="597877"/>
          </a:xfrm>
        </p:grpSpPr>
        <p:sp>
          <p:nvSpPr>
            <p:cNvPr id="4" name="Rectangle 3"/>
            <p:cNvSpPr/>
            <p:nvPr/>
          </p:nvSpPr>
          <p:spPr>
            <a:xfrm>
              <a:off x="0" y="6260123"/>
              <a:ext cx="12192000" cy="59787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5" name="Rectangle 4"/>
            <p:cNvSpPr/>
            <p:nvPr/>
          </p:nvSpPr>
          <p:spPr>
            <a:xfrm>
              <a:off x="0" y="6344529"/>
              <a:ext cx="12192000" cy="513471"/>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grpSp>
    </p:spTree>
    <p:extLst>
      <p:ext uri="{BB962C8B-B14F-4D97-AF65-F5344CB8AC3E}">
        <p14:creationId xmlns:p14="http://schemas.microsoft.com/office/powerpoint/2010/main" val="590302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02006FA4-1611-4B07-AF7F-85CF6D20EB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2131</TotalTime>
  <Words>507</Words>
  <Application>Microsoft Office PowerPoint</Application>
  <PresentationFormat>On-screen Show (4:3)</PresentationFormat>
  <Paragraphs>44</Paragraphs>
  <Slides>14</Slides>
  <Notes>0</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Retrospect</vt:lpstr>
      <vt:lpstr>PowerPoint Presentation</vt:lpstr>
      <vt:lpstr>Define evolution.</vt:lpstr>
      <vt:lpstr>Natural selection</vt:lpstr>
      <vt:lpstr>Populations produce more offspring than can survive </vt:lpstr>
      <vt:lpstr>Within a population, there is variation (size, colour, resistance to disease etc)</vt:lpstr>
      <vt:lpstr>Limited resources creates a struggle for survival.</vt:lpstr>
      <vt:lpstr>Some are better adapted to their environment (including drought or extreme cold) and survive.</vt:lpstr>
      <vt:lpstr>The best adapted individuals survive and pass on their genes.</vt:lpstr>
      <vt:lpstr>Over time, the characteristic that helped individuals to survive increases in the population.</vt:lpstr>
      <vt:lpstr>This results in small changes at each generation, eventually leading to new species.</vt:lpstr>
      <vt:lpstr>PowerPoint Presentation</vt:lpstr>
      <vt:lpstr>Mechanisms of speciation </vt:lpstr>
      <vt:lpstr>Evolution</vt:lpstr>
      <vt:lpstr>Genetic Drift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dc:creator>
  <cp:lastModifiedBy>manns3</cp:lastModifiedBy>
  <cp:revision>170</cp:revision>
  <dcterms:created xsi:type="dcterms:W3CDTF">2013-09-15T15:21:47Z</dcterms:created>
  <dcterms:modified xsi:type="dcterms:W3CDTF">2016-05-11T08:36:21Z</dcterms:modified>
</cp:coreProperties>
</file>