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71" r:id="rId8"/>
    <p:sldId id="272" r:id="rId9"/>
    <p:sldId id="262" r:id="rId10"/>
    <p:sldId id="263" r:id="rId11"/>
    <p:sldId id="264" r:id="rId12"/>
    <p:sldId id="265" r:id="rId13"/>
    <p:sldId id="266" r:id="rId14"/>
    <p:sldId id="267" r:id="rId15"/>
    <p:sldId id="268" r:id="rId16"/>
    <p:sldId id="269" r:id="rId17"/>
    <p:sldId id="270" r:id="rId18"/>
    <p:sldId id="273" r:id="rId19"/>
    <p:sldId id="274" r:id="rId20"/>
    <p:sldId id="276"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58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3BCC64-A4E3-45FC-B2B5-D3504543935E}" type="datetimeFigureOut">
              <a:rPr lang="en-GB" smtClean="0"/>
              <a:t>22/02/2016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97D589-69DB-4334-B41E-F7172E9F7010}" type="slidenum">
              <a:rPr lang="en-GB" smtClean="0"/>
              <a:t>‹#›</a:t>
            </a:fld>
            <a:endParaRPr lang="en-GB"/>
          </a:p>
        </p:txBody>
      </p:sp>
    </p:spTree>
    <p:extLst>
      <p:ext uri="{BB962C8B-B14F-4D97-AF65-F5344CB8AC3E}">
        <p14:creationId xmlns:p14="http://schemas.microsoft.com/office/powerpoint/2010/main" val="2853024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2/22/2016 10:19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425B896-EF43-4426-B9FB-4E6FE4049FD6}" type="datetimeFigureOut">
              <a:rPr lang="en-GB" smtClean="0"/>
              <a:t>22/02/2016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D01E1A-0A43-4B4C-BAC0-F1ABD88D9A1D}" type="slidenum">
              <a:rPr lang="en-GB" smtClean="0"/>
              <a:t>‹#›</a:t>
            </a:fld>
            <a:endParaRPr lang="en-GB"/>
          </a:p>
        </p:txBody>
      </p:sp>
    </p:spTree>
    <p:extLst>
      <p:ext uri="{BB962C8B-B14F-4D97-AF65-F5344CB8AC3E}">
        <p14:creationId xmlns:p14="http://schemas.microsoft.com/office/powerpoint/2010/main" val="685252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25B896-EF43-4426-B9FB-4E6FE4049FD6}" type="datetimeFigureOut">
              <a:rPr lang="en-GB" smtClean="0"/>
              <a:t>22/02/2016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D01E1A-0A43-4B4C-BAC0-F1ABD88D9A1D}" type="slidenum">
              <a:rPr lang="en-GB" smtClean="0"/>
              <a:t>‹#›</a:t>
            </a:fld>
            <a:endParaRPr lang="en-GB"/>
          </a:p>
        </p:txBody>
      </p:sp>
    </p:spTree>
    <p:extLst>
      <p:ext uri="{BB962C8B-B14F-4D97-AF65-F5344CB8AC3E}">
        <p14:creationId xmlns:p14="http://schemas.microsoft.com/office/powerpoint/2010/main" val="733176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25B896-EF43-4426-B9FB-4E6FE4049FD6}" type="datetimeFigureOut">
              <a:rPr lang="en-GB" smtClean="0"/>
              <a:t>22/02/2016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D01E1A-0A43-4B4C-BAC0-F1ABD88D9A1D}" type="slidenum">
              <a:rPr lang="en-GB" smtClean="0"/>
              <a:t>‹#›</a:t>
            </a:fld>
            <a:endParaRPr lang="en-GB"/>
          </a:p>
        </p:txBody>
      </p:sp>
    </p:spTree>
    <p:extLst>
      <p:ext uri="{BB962C8B-B14F-4D97-AF65-F5344CB8AC3E}">
        <p14:creationId xmlns:p14="http://schemas.microsoft.com/office/powerpoint/2010/main" val="2477338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7844787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25B896-EF43-4426-B9FB-4E6FE4049FD6}" type="datetimeFigureOut">
              <a:rPr lang="en-GB" smtClean="0"/>
              <a:t>22/02/2016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D01E1A-0A43-4B4C-BAC0-F1ABD88D9A1D}" type="slidenum">
              <a:rPr lang="en-GB" smtClean="0"/>
              <a:t>‹#›</a:t>
            </a:fld>
            <a:endParaRPr lang="en-GB"/>
          </a:p>
        </p:txBody>
      </p:sp>
    </p:spTree>
    <p:extLst>
      <p:ext uri="{BB962C8B-B14F-4D97-AF65-F5344CB8AC3E}">
        <p14:creationId xmlns:p14="http://schemas.microsoft.com/office/powerpoint/2010/main" val="3172120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5B896-EF43-4426-B9FB-4E6FE4049FD6}" type="datetimeFigureOut">
              <a:rPr lang="en-GB" smtClean="0"/>
              <a:t>22/02/2016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D01E1A-0A43-4B4C-BAC0-F1ABD88D9A1D}" type="slidenum">
              <a:rPr lang="en-GB" smtClean="0"/>
              <a:t>‹#›</a:t>
            </a:fld>
            <a:endParaRPr lang="en-GB"/>
          </a:p>
        </p:txBody>
      </p:sp>
    </p:spTree>
    <p:extLst>
      <p:ext uri="{BB962C8B-B14F-4D97-AF65-F5344CB8AC3E}">
        <p14:creationId xmlns:p14="http://schemas.microsoft.com/office/powerpoint/2010/main" val="3233738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425B896-EF43-4426-B9FB-4E6FE4049FD6}" type="datetimeFigureOut">
              <a:rPr lang="en-GB" smtClean="0"/>
              <a:t>22/02/2016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D01E1A-0A43-4B4C-BAC0-F1ABD88D9A1D}" type="slidenum">
              <a:rPr lang="en-GB" smtClean="0"/>
              <a:t>‹#›</a:t>
            </a:fld>
            <a:endParaRPr lang="en-GB"/>
          </a:p>
        </p:txBody>
      </p:sp>
    </p:spTree>
    <p:extLst>
      <p:ext uri="{BB962C8B-B14F-4D97-AF65-F5344CB8AC3E}">
        <p14:creationId xmlns:p14="http://schemas.microsoft.com/office/powerpoint/2010/main" val="288716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425B896-EF43-4426-B9FB-4E6FE4049FD6}" type="datetimeFigureOut">
              <a:rPr lang="en-GB" smtClean="0"/>
              <a:t>22/02/2016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D01E1A-0A43-4B4C-BAC0-F1ABD88D9A1D}" type="slidenum">
              <a:rPr lang="en-GB" smtClean="0"/>
              <a:t>‹#›</a:t>
            </a:fld>
            <a:endParaRPr lang="en-GB"/>
          </a:p>
        </p:txBody>
      </p:sp>
    </p:spTree>
    <p:extLst>
      <p:ext uri="{BB962C8B-B14F-4D97-AF65-F5344CB8AC3E}">
        <p14:creationId xmlns:p14="http://schemas.microsoft.com/office/powerpoint/2010/main" val="414642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425B896-EF43-4426-B9FB-4E6FE4049FD6}" type="datetimeFigureOut">
              <a:rPr lang="en-GB" smtClean="0"/>
              <a:t>22/02/2016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D01E1A-0A43-4B4C-BAC0-F1ABD88D9A1D}" type="slidenum">
              <a:rPr lang="en-GB" smtClean="0"/>
              <a:t>‹#›</a:t>
            </a:fld>
            <a:endParaRPr lang="en-GB"/>
          </a:p>
        </p:txBody>
      </p:sp>
    </p:spTree>
    <p:extLst>
      <p:ext uri="{BB962C8B-B14F-4D97-AF65-F5344CB8AC3E}">
        <p14:creationId xmlns:p14="http://schemas.microsoft.com/office/powerpoint/2010/main" val="3282685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5B896-EF43-4426-B9FB-4E6FE4049FD6}" type="datetimeFigureOut">
              <a:rPr lang="en-GB" smtClean="0"/>
              <a:t>22/02/2016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D01E1A-0A43-4B4C-BAC0-F1ABD88D9A1D}" type="slidenum">
              <a:rPr lang="en-GB" smtClean="0"/>
              <a:t>‹#›</a:t>
            </a:fld>
            <a:endParaRPr lang="en-GB"/>
          </a:p>
        </p:txBody>
      </p:sp>
    </p:spTree>
    <p:extLst>
      <p:ext uri="{BB962C8B-B14F-4D97-AF65-F5344CB8AC3E}">
        <p14:creationId xmlns:p14="http://schemas.microsoft.com/office/powerpoint/2010/main" val="1523735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5B896-EF43-4426-B9FB-4E6FE4049FD6}" type="datetimeFigureOut">
              <a:rPr lang="en-GB" smtClean="0"/>
              <a:t>22/02/2016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D01E1A-0A43-4B4C-BAC0-F1ABD88D9A1D}" type="slidenum">
              <a:rPr lang="en-GB" smtClean="0"/>
              <a:t>‹#›</a:t>
            </a:fld>
            <a:endParaRPr lang="en-GB"/>
          </a:p>
        </p:txBody>
      </p:sp>
    </p:spTree>
    <p:extLst>
      <p:ext uri="{BB962C8B-B14F-4D97-AF65-F5344CB8AC3E}">
        <p14:creationId xmlns:p14="http://schemas.microsoft.com/office/powerpoint/2010/main" val="3519862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5B896-EF43-4426-B9FB-4E6FE4049FD6}" type="datetimeFigureOut">
              <a:rPr lang="en-GB" smtClean="0"/>
              <a:t>22/02/2016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D01E1A-0A43-4B4C-BAC0-F1ABD88D9A1D}" type="slidenum">
              <a:rPr lang="en-GB" smtClean="0"/>
              <a:t>‹#›</a:t>
            </a:fld>
            <a:endParaRPr lang="en-GB"/>
          </a:p>
        </p:txBody>
      </p:sp>
    </p:spTree>
    <p:extLst>
      <p:ext uri="{BB962C8B-B14F-4D97-AF65-F5344CB8AC3E}">
        <p14:creationId xmlns:p14="http://schemas.microsoft.com/office/powerpoint/2010/main" val="496912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5B896-EF43-4426-B9FB-4E6FE4049FD6}" type="datetimeFigureOut">
              <a:rPr lang="en-GB" smtClean="0"/>
              <a:t>22/02/2016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D01E1A-0A43-4B4C-BAC0-F1ABD88D9A1D}" type="slidenum">
              <a:rPr lang="en-GB" smtClean="0"/>
              <a:t>‹#›</a:t>
            </a:fld>
            <a:endParaRPr lang="en-GB"/>
          </a:p>
        </p:txBody>
      </p:sp>
    </p:spTree>
    <p:extLst>
      <p:ext uri="{BB962C8B-B14F-4D97-AF65-F5344CB8AC3E}">
        <p14:creationId xmlns:p14="http://schemas.microsoft.com/office/powerpoint/2010/main" val="2055685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5949280"/>
            <a:ext cx="7772400" cy="875297"/>
          </a:xfrm>
        </p:spPr>
        <p:txBody>
          <a:bodyPr/>
          <a:lstStyle/>
          <a:p>
            <a:r>
              <a:rPr lang="en-GB" dirty="0" smtClean="0">
                <a:solidFill>
                  <a:schemeClr val="bg2">
                    <a:lumMod val="75000"/>
                  </a:schemeClr>
                </a:solidFill>
              </a:rPr>
              <a:t>Scientific Principles and Process</a:t>
            </a:r>
            <a:endParaRPr lang="en-GB" dirty="0">
              <a:solidFill>
                <a:schemeClr val="bg2">
                  <a:lumMod val="75000"/>
                </a:schemeClr>
              </a:solidFill>
            </a:endParaRPr>
          </a:p>
        </p:txBody>
      </p:sp>
      <p:sp>
        <p:nvSpPr>
          <p:cNvPr id="3" name="Subtitle 2"/>
          <p:cNvSpPr>
            <a:spLocks noGrp="1"/>
          </p:cNvSpPr>
          <p:nvPr>
            <p:ph type="subTitle" idx="1"/>
          </p:nvPr>
        </p:nvSpPr>
        <p:spPr>
          <a:xfrm>
            <a:off x="1403648" y="0"/>
            <a:ext cx="6400800" cy="1752600"/>
          </a:xfrm>
        </p:spPr>
        <p:txBody>
          <a:bodyPr/>
          <a:lstStyle/>
          <a:p>
            <a:r>
              <a:rPr lang="en-GB" dirty="0" smtClean="0"/>
              <a:t>ADVANCED HIGHER BIOLOGY</a:t>
            </a:r>
            <a:endParaRPr lang="en-GB" dirty="0"/>
          </a:p>
        </p:txBody>
      </p:sp>
    </p:spTree>
    <p:extLst>
      <p:ext uri="{BB962C8B-B14F-4D97-AF65-F5344CB8AC3E}">
        <p14:creationId xmlns:p14="http://schemas.microsoft.com/office/powerpoint/2010/main" val="2317799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971600" y="548680"/>
            <a:ext cx="0" cy="5760640"/>
          </a:xfrm>
          <a:prstGeom prst="line">
            <a:avLst/>
          </a:prstGeom>
          <a:ln w="254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71600" y="548680"/>
            <a:ext cx="432048" cy="0"/>
          </a:xfrm>
          <a:prstGeom prst="line">
            <a:avLst/>
          </a:prstGeom>
          <a:ln w="254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71600" y="1268760"/>
            <a:ext cx="432048" cy="0"/>
          </a:xfrm>
          <a:prstGeom prst="line">
            <a:avLst/>
          </a:prstGeom>
          <a:ln w="254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71600" y="1988840"/>
            <a:ext cx="432048" cy="0"/>
          </a:xfrm>
          <a:prstGeom prst="line">
            <a:avLst/>
          </a:prstGeom>
          <a:ln w="254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71600" y="2708920"/>
            <a:ext cx="432048" cy="0"/>
          </a:xfrm>
          <a:prstGeom prst="line">
            <a:avLst/>
          </a:prstGeom>
          <a:ln w="254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71600" y="6309320"/>
            <a:ext cx="432048" cy="0"/>
          </a:xfrm>
          <a:prstGeom prst="line">
            <a:avLst/>
          </a:prstGeom>
          <a:ln w="254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71600" y="5589240"/>
            <a:ext cx="432048" cy="0"/>
          </a:xfrm>
          <a:prstGeom prst="line">
            <a:avLst/>
          </a:prstGeom>
          <a:ln w="254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71600" y="4869160"/>
            <a:ext cx="432048" cy="0"/>
          </a:xfrm>
          <a:prstGeom prst="line">
            <a:avLst/>
          </a:prstGeom>
          <a:ln w="254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71600" y="4149080"/>
            <a:ext cx="432048" cy="0"/>
          </a:xfrm>
          <a:prstGeom prst="line">
            <a:avLst/>
          </a:prstGeom>
          <a:ln w="254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71600" y="3429000"/>
            <a:ext cx="432048" cy="0"/>
          </a:xfrm>
          <a:prstGeom prst="line">
            <a:avLst/>
          </a:prstGeom>
          <a:ln w="254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051720" y="620688"/>
            <a:ext cx="6624736" cy="6001643"/>
          </a:xfrm>
          <a:prstGeom prst="rect">
            <a:avLst/>
          </a:prstGeom>
        </p:spPr>
        <p:txBody>
          <a:bodyPr wrap="square">
            <a:spAutoFit/>
          </a:bodyPr>
          <a:lstStyle/>
          <a:p>
            <a:r>
              <a:rPr lang="en-GB" sz="1600" dirty="0" err="1" smtClean="0">
                <a:solidFill>
                  <a:schemeClr val="bg2">
                    <a:lumMod val="75000"/>
                  </a:schemeClr>
                </a:solidFill>
              </a:rPr>
              <a:t>Gorter</a:t>
            </a:r>
            <a:r>
              <a:rPr lang="en-GB" sz="1600" dirty="0" smtClean="0">
                <a:solidFill>
                  <a:schemeClr val="bg2">
                    <a:lumMod val="75000"/>
                  </a:schemeClr>
                </a:solidFill>
              </a:rPr>
              <a:t> and </a:t>
            </a:r>
            <a:r>
              <a:rPr lang="en-GB" sz="1600" dirty="0" err="1" smtClean="0">
                <a:solidFill>
                  <a:schemeClr val="bg2">
                    <a:lumMod val="75000"/>
                  </a:schemeClr>
                </a:solidFill>
              </a:rPr>
              <a:t>Grendel</a:t>
            </a:r>
            <a:r>
              <a:rPr lang="en-GB" sz="1600" dirty="0" smtClean="0">
                <a:solidFill>
                  <a:schemeClr val="bg2">
                    <a:lumMod val="75000"/>
                  </a:schemeClr>
                </a:solidFill>
              </a:rPr>
              <a:t> publish their paper indicating the possibility of a </a:t>
            </a:r>
            <a:r>
              <a:rPr lang="en-GB" sz="1600" dirty="0" err="1" smtClean="0">
                <a:solidFill>
                  <a:schemeClr val="bg2">
                    <a:lumMod val="75000"/>
                  </a:schemeClr>
                </a:solidFill>
              </a:rPr>
              <a:t>bilayerof</a:t>
            </a:r>
            <a:r>
              <a:rPr lang="en-GB" sz="1600" dirty="0" smtClean="0">
                <a:solidFill>
                  <a:schemeClr val="bg2">
                    <a:lumMod val="75000"/>
                  </a:schemeClr>
                </a:solidFill>
              </a:rPr>
              <a:t> lipids (1924)</a:t>
            </a:r>
          </a:p>
          <a:p>
            <a:endParaRPr lang="en-GB" sz="1600" dirty="0" smtClean="0">
              <a:solidFill>
                <a:schemeClr val="bg2">
                  <a:lumMod val="75000"/>
                </a:schemeClr>
              </a:solidFill>
            </a:endParaRPr>
          </a:p>
          <a:p>
            <a:r>
              <a:rPr lang="en-GB" sz="1600" dirty="0" err="1" smtClean="0">
                <a:solidFill>
                  <a:schemeClr val="bg2">
                    <a:lumMod val="75000"/>
                  </a:schemeClr>
                </a:solidFill>
              </a:rPr>
              <a:t>Danielli</a:t>
            </a:r>
            <a:r>
              <a:rPr lang="en-GB" sz="1600" dirty="0" smtClean="0">
                <a:solidFill>
                  <a:schemeClr val="bg2">
                    <a:lumMod val="75000"/>
                  </a:schemeClr>
                </a:solidFill>
              </a:rPr>
              <a:t> and </a:t>
            </a:r>
            <a:r>
              <a:rPr lang="en-GB" sz="1600" dirty="0" err="1" smtClean="0">
                <a:solidFill>
                  <a:schemeClr val="bg2">
                    <a:lumMod val="75000"/>
                  </a:schemeClr>
                </a:solidFill>
              </a:rPr>
              <a:t>Davson</a:t>
            </a:r>
            <a:r>
              <a:rPr lang="en-GB" sz="1600" dirty="0" smtClean="0">
                <a:solidFill>
                  <a:schemeClr val="bg2">
                    <a:lumMod val="75000"/>
                  </a:schemeClr>
                </a:solidFill>
              </a:rPr>
              <a:t> propose their original model of the membrane (1935)</a:t>
            </a:r>
          </a:p>
          <a:p>
            <a:endParaRPr lang="en-GB" sz="1600" dirty="0" smtClean="0">
              <a:solidFill>
                <a:schemeClr val="bg2">
                  <a:lumMod val="75000"/>
                </a:schemeClr>
              </a:solidFill>
            </a:endParaRPr>
          </a:p>
          <a:p>
            <a:r>
              <a:rPr lang="en-GB" sz="1600" dirty="0" smtClean="0">
                <a:solidFill>
                  <a:schemeClr val="bg2">
                    <a:lumMod val="75000"/>
                  </a:schemeClr>
                </a:solidFill>
              </a:rPr>
              <a:t>First </a:t>
            </a:r>
            <a:r>
              <a:rPr lang="en-GB" sz="1600" dirty="0" err="1" smtClean="0">
                <a:solidFill>
                  <a:schemeClr val="bg2">
                    <a:lumMod val="75000"/>
                  </a:schemeClr>
                </a:solidFill>
              </a:rPr>
              <a:t>electronmicroscope</a:t>
            </a:r>
            <a:r>
              <a:rPr lang="en-GB" sz="1600" dirty="0" smtClean="0">
                <a:solidFill>
                  <a:schemeClr val="bg2">
                    <a:lumMod val="75000"/>
                  </a:schemeClr>
                </a:solidFill>
              </a:rPr>
              <a:t> images of cell membranes produced</a:t>
            </a:r>
          </a:p>
          <a:p>
            <a:endParaRPr lang="en-GB" sz="1600" dirty="0" smtClean="0">
              <a:solidFill>
                <a:schemeClr val="bg2">
                  <a:lumMod val="75000"/>
                </a:schemeClr>
              </a:solidFill>
            </a:endParaRPr>
          </a:p>
          <a:p>
            <a:endParaRPr lang="en-GB" sz="1600" dirty="0" smtClean="0">
              <a:solidFill>
                <a:schemeClr val="bg2">
                  <a:lumMod val="75000"/>
                </a:schemeClr>
              </a:solidFill>
            </a:endParaRPr>
          </a:p>
          <a:p>
            <a:endParaRPr lang="en-GB" sz="1600" dirty="0" smtClean="0">
              <a:solidFill>
                <a:schemeClr val="bg2">
                  <a:lumMod val="75000"/>
                </a:schemeClr>
              </a:solidFill>
            </a:endParaRPr>
          </a:p>
          <a:p>
            <a:r>
              <a:rPr lang="en-GB" sz="1600" dirty="0" err="1" smtClean="0">
                <a:solidFill>
                  <a:schemeClr val="bg2">
                    <a:lumMod val="75000"/>
                  </a:schemeClr>
                </a:solidFill>
              </a:rPr>
              <a:t>Danielli</a:t>
            </a:r>
            <a:r>
              <a:rPr lang="en-GB" sz="1600" dirty="0" smtClean="0">
                <a:solidFill>
                  <a:schemeClr val="bg2">
                    <a:lumMod val="75000"/>
                  </a:schemeClr>
                </a:solidFill>
              </a:rPr>
              <a:t> and </a:t>
            </a:r>
            <a:r>
              <a:rPr lang="en-GB" sz="1600" dirty="0" err="1" smtClean="0">
                <a:solidFill>
                  <a:schemeClr val="bg2">
                    <a:lumMod val="75000"/>
                  </a:schemeClr>
                </a:solidFill>
              </a:rPr>
              <a:t>Davson</a:t>
            </a:r>
            <a:r>
              <a:rPr lang="en-GB" sz="1600" dirty="0" smtClean="0">
                <a:solidFill>
                  <a:schemeClr val="bg2">
                    <a:lumMod val="75000"/>
                  </a:schemeClr>
                </a:solidFill>
              </a:rPr>
              <a:t> publish a revised version of their model (1954)</a:t>
            </a:r>
          </a:p>
          <a:p>
            <a:endParaRPr lang="en-GB" sz="1600" dirty="0" smtClean="0">
              <a:solidFill>
                <a:schemeClr val="bg2">
                  <a:lumMod val="75000"/>
                </a:schemeClr>
              </a:solidFill>
            </a:endParaRPr>
          </a:p>
          <a:p>
            <a:endParaRPr lang="en-GB" sz="1600" dirty="0" smtClean="0">
              <a:solidFill>
                <a:schemeClr val="bg2">
                  <a:lumMod val="75000"/>
                </a:schemeClr>
              </a:solidFill>
            </a:endParaRPr>
          </a:p>
          <a:p>
            <a:endParaRPr lang="en-GB" sz="1600" dirty="0" smtClean="0">
              <a:solidFill>
                <a:schemeClr val="bg2">
                  <a:lumMod val="75000"/>
                </a:schemeClr>
              </a:solidFill>
            </a:endParaRPr>
          </a:p>
          <a:p>
            <a:r>
              <a:rPr lang="en-GB" sz="1600" dirty="0" smtClean="0">
                <a:solidFill>
                  <a:schemeClr val="bg2">
                    <a:lumMod val="75000"/>
                  </a:schemeClr>
                </a:solidFill>
              </a:rPr>
              <a:t>Freeze etching techniques developed giving images of membrane faces</a:t>
            </a:r>
          </a:p>
          <a:p>
            <a:endParaRPr lang="en-GB" sz="800" dirty="0" smtClean="0">
              <a:solidFill>
                <a:schemeClr val="bg2">
                  <a:lumMod val="75000"/>
                </a:schemeClr>
              </a:solidFill>
            </a:endParaRPr>
          </a:p>
          <a:p>
            <a:r>
              <a:rPr lang="en-GB" sz="1600" dirty="0" smtClean="0">
                <a:solidFill>
                  <a:schemeClr val="bg2">
                    <a:lumMod val="75000"/>
                  </a:schemeClr>
                </a:solidFill>
              </a:rPr>
              <a:t>Singer and Nicholson publish fluid mosaic model (1972)</a:t>
            </a:r>
          </a:p>
          <a:p>
            <a:endParaRPr lang="en-GB" sz="800" dirty="0" smtClean="0">
              <a:solidFill>
                <a:schemeClr val="bg2">
                  <a:lumMod val="75000"/>
                </a:schemeClr>
              </a:solidFill>
            </a:endParaRPr>
          </a:p>
          <a:p>
            <a:r>
              <a:rPr lang="en-GB" sz="1600" dirty="0" smtClean="0">
                <a:solidFill>
                  <a:schemeClr val="bg2">
                    <a:lumMod val="75000"/>
                  </a:schemeClr>
                </a:solidFill>
              </a:rPr>
              <a:t>NMR and X-ray diffraction techniques are developed sufficiently to provide evidence about the movement of lipids in the membrane</a:t>
            </a:r>
          </a:p>
          <a:p>
            <a:endParaRPr lang="en-GB" sz="1600" dirty="0" smtClean="0">
              <a:solidFill>
                <a:schemeClr val="bg2">
                  <a:lumMod val="75000"/>
                </a:schemeClr>
              </a:solidFill>
            </a:endParaRPr>
          </a:p>
          <a:p>
            <a:endParaRPr lang="en-GB" sz="1600" dirty="0" smtClean="0">
              <a:solidFill>
                <a:schemeClr val="bg2">
                  <a:lumMod val="75000"/>
                </a:schemeClr>
              </a:solidFill>
            </a:endParaRPr>
          </a:p>
          <a:p>
            <a:endParaRPr lang="en-GB" sz="1600" dirty="0" smtClean="0">
              <a:solidFill>
                <a:schemeClr val="bg2">
                  <a:lumMod val="75000"/>
                </a:schemeClr>
              </a:solidFill>
            </a:endParaRPr>
          </a:p>
          <a:p>
            <a:endParaRPr lang="en-GB" sz="1600" dirty="0" smtClean="0">
              <a:solidFill>
                <a:schemeClr val="bg2">
                  <a:lumMod val="75000"/>
                </a:schemeClr>
              </a:solidFill>
            </a:endParaRPr>
          </a:p>
          <a:p>
            <a:r>
              <a:rPr lang="en-GB" sz="1600" dirty="0" err="1" smtClean="0">
                <a:solidFill>
                  <a:schemeClr val="bg2">
                    <a:lumMod val="75000"/>
                  </a:schemeClr>
                </a:solidFill>
              </a:rPr>
              <a:t>Gunther</a:t>
            </a:r>
            <a:r>
              <a:rPr lang="en-GB" sz="1600" dirty="0" smtClean="0">
                <a:solidFill>
                  <a:schemeClr val="bg2">
                    <a:lumMod val="75000"/>
                  </a:schemeClr>
                </a:solidFill>
              </a:rPr>
              <a:t> </a:t>
            </a:r>
            <a:r>
              <a:rPr lang="en-GB" sz="1600" dirty="0" err="1" smtClean="0">
                <a:solidFill>
                  <a:schemeClr val="bg2">
                    <a:lumMod val="75000"/>
                  </a:schemeClr>
                </a:solidFill>
              </a:rPr>
              <a:t>Blobel</a:t>
            </a:r>
            <a:r>
              <a:rPr lang="en-GB" sz="1600" dirty="0" smtClean="0">
                <a:solidFill>
                  <a:schemeClr val="bg2">
                    <a:lumMod val="75000"/>
                  </a:schemeClr>
                </a:solidFill>
              </a:rPr>
              <a:t> receives a Nobel Prize for his pioneering work on the mechanisms by which proteins integrate with the membrane (1999)</a:t>
            </a:r>
            <a:endParaRPr lang="en-GB" sz="1600" dirty="0">
              <a:solidFill>
                <a:schemeClr val="bg2">
                  <a:lumMod val="75000"/>
                </a:schemeClr>
              </a:solidFill>
            </a:endParaRPr>
          </a:p>
        </p:txBody>
      </p:sp>
      <p:sp>
        <p:nvSpPr>
          <p:cNvPr id="19" name="TextBox 18"/>
          <p:cNvSpPr txBox="1"/>
          <p:nvPr/>
        </p:nvSpPr>
        <p:spPr>
          <a:xfrm>
            <a:off x="179512" y="332656"/>
            <a:ext cx="798682" cy="6170920"/>
          </a:xfrm>
          <a:prstGeom prst="rect">
            <a:avLst/>
          </a:prstGeom>
          <a:noFill/>
        </p:spPr>
        <p:txBody>
          <a:bodyPr wrap="square" rtlCol="0">
            <a:spAutoFit/>
          </a:bodyPr>
          <a:lstStyle/>
          <a:p>
            <a:r>
              <a:rPr lang="en-GB" sz="2000" dirty="0" smtClean="0">
                <a:solidFill>
                  <a:schemeClr val="bg2">
                    <a:lumMod val="75000"/>
                  </a:schemeClr>
                </a:solidFill>
              </a:rPr>
              <a:t>1920</a:t>
            </a:r>
            <a:endParaRPr lang="en-GB" sz="800" dirty="0" smtClean="0">
              <a:solidFill>
                <a:schemeClr val="bg2">
                  <a:lumMod val="75000"/>
                </a:schemeClr>
              </a:solidFill>
            </a:endParaRPr>
          </a:p>
          <a:p>
            <a:endParaRPr lang="en-GB" sz="500" dirty="0" smtClean="0">
              <a:solidFill>
                <a:schemeClr val="bg2">
                  <a:lumMod val="75000"/>
                </a:schemeClr>
              </a:solidFill>
            </a:endParaRPr>
          </a:p>
          <a:p>
            <a:endParaRPr lang="en-GB" sz="500" dirty="0" smtClean="0">
              <a:solidFill>
                <a:schemeClr val="bg2">
                  <a:lumMod val="75000"/>
                </a:schemeClr>
              </a:solidFill>
            </a:endParaRPr>
          </a:p>
          <a:p>
            <a:endParaRPr lang="en-GB" sz="500" dirty="0" smtClean="0">
              <a:solidFill>
                <a:schemeClr val="bg2">
                  <a:lumMod val="75000"/>
                </a:schemeClr>
              </a:solidFill>
            </a:endParaRPr>
          </a:p>
          <a:p>
            <a:endParaRPr lang="en-GB" sz="500" dirty="0" smtClean="0">
              <a:solidFill>
                <a:schemeClr val="bg2">
                  <a:lumMod val="75000"/>
                </a:schemeClr>
              </a:solidFill>
            </a:endParaRPr>
          </a:p>
          <a:p>
            <a:endParaRPr lang="en-GB" sz="500" dirty="0" smtClean="0">
              <a:solidFill>
                <a:schemeClr val="bg2">
                  <a:lumMod val="75000"/>
                </a:schemeClr>
              </a:solidFill>
            </a:endParaRPr>
          </a:p>
          <a:p>
            <a:r>
              <a:rPr lang="en-GB" sz="2000" dirty="0" smtClean="0">
                <a:solidFill>
                  <a:schemeClr val="bg2">
                    <a:lumMod val="75000"/>
                  </a:schemeClr>
                </a:solidFill>
              </a:rPr>
              <a:t>1930</a:t>
            </a:r>
          </a:p>
          <a:p>
            <a:endParaRPr lang="en-GB" sz="500" dirty="0" smtClean="0">
              <a:solidFill>
                <a:schemeClr val="bg2">
                  <a:lumMod val="75000"/>
                </a:schemeClr>
              </a:solidFill>
            </a:endParaRPr>
          </a:p>
          <a:p>
            <a:endParaRPr lang="en-GB" sz="500" dirty="0" smtClean="0">
              <a:solidFill>
                <a:schemeClr val="bg2">
                  <a:lumMod val="75000"/>
                </a:schemeClr>
              </a:solidFill>
            </a:endParaRPr>
          </a:p>
          <a:p>
            <a:endParaRPr lang="en-GB" sz="500" dirty="0" smtClean="0">
              <a:solidFill>
                <a:schemeClr val="bg2">
                  <a:lumMod val="75000"/>
                </a:schemeClr>
              </a:solidFill>
            </a:endParaRPr>
          </a:p>
          <a:p>
            <a:endParaRPr lang="en-GB" sz="500" dirty="0" smtClean="0">
              <a:solidFill>
                <a:schemeClr val="bg2">
                  <a:lumMod val="75000"/>
                </a:schemeClr>
              </a:solidFill>
            </a:endParaRPr>
          </a:p>
          <a:p>
            <a:endParaRPr lang="en-GB" sz="500" dirty="0" smtClean="0">
              <a:solidFill>
                <a:schemeClr val="bg2">
                  <a:lumMod val="75000"/>
                </a:schemeClr>
              </a:solidFill>
            </a:endParaRPr>
          </a:p>
          <a:p>
            <a:endParaRPr lang="en-GB" sz="500" dirty="0" smtClean="0">
              <a:solidFill>
                <a:schemeClr val="bg2">
                  <a:lumMod val="75000"/>
                </a:schemeClr>
              </a:solidFill>
            </a:endParaRPr>
          </a:p>
          <a:p>
            <a:r>
              <a:rPr lang="en-GB" sz="2000" dirty="0" smtClean="0">
                <a:solidFill>
                  <a:schemeClr val="bg2">
                    <a:lumMod val="75000"/>
                  </a:schemeClr>
                </a:solidFill>
              </a:rPr>
              <a:t>1940</a:t>
            </a:r>
          </a:p>
          <a:p>
            <a:endParaRPr lang="en-GB" sz="500" dirty="0" smtClean="0">
              <a:solidFill>
                <a:schemeClr val="bg2">
                  <a:lumMod val="75000"/>
                </a:schemeClr>
              </a:solidFill>
            </a:endParaRPr>
          </a:p>
          <a:p>
            <a:endParaRPr lang="en-GB" sz="500" dirty="0" smtClean="0">
              <a:solidFill>
                <a:schemeClr val="bg2">
                  <a:lumMod val="75000"/>
                </a:schemeClr>
              </a:solidFill>
            </a:endParaRPr>
          </a:p>
          <a:p>
            <a:endParaRPr lang="en-GB" sz="500" dirty="0" smtClean="0">
              <a:solidFill>
                <a:schemeClr val="bg2">
                  <a:lumMod val="75000"/>
                </a:schemeClr>
              </a:solidFill>
            </a:endParaRPr>
          </a:p>
          <a:p>
            <a:endParaRPr lang="en-GB" sz="500" dirty="0" smtClean="0">
              <a:solidFill>
                <a:schemeClr val="bg2">
                  <a:lumMod val="75000"/>
                </a:schemeClr>
              </a:solidFill>
            </a:endParaRPr>
          </a:p>
          <a:p>
            <a:endParaRPr lang="en-GB" sz="500" dirty="0" smtClean="0">
              <a:solidFill>
                <a:schemeClr val="bg2">
                  <a:lumMod val="75000"/>
                </a:schemeClr>
              </a:solidFill>
            </a:endParaRPr>
          </a:p>
          <a:p>
            <a:r>
              <a:rPr lang="en-GB" sz="2000" dirty="0" smtClean="0">
                <a:solidFill>
                  <a:schemeClr val="bg2">
                    <a:lumMod val="75000"/>
                  </a:schemeClr>
                </a:solidFill>
              </a:rPr>
              <a:t>1950</a:t>
            </a:r>
          </a:p>
          <a:p>
            <a:endParaRPr lang="en-GB" sz="500" dirty="0" smtClean="0">
              <a:solidFill>
                <a:schemeClr val="bg2">
                  <a:lumMod val="75000"/>
                </a:schemeClr>
              </a:solidFill>
            </a:endParaRPr>
          </a:p>
          <a:p>
            <a:endParaRPr lang="en-GB" sz="500" dirty="0" smtClean="0">
              <a:solidFill>
                <a:schemeClr val="bg2">
                  <a:lumMod val="75000"/>
                </a:schemeClr>
              </a:solidFill>
            </a:endParaRPr>
          </a:p>
          <a:p>
            <a:endParaRPr lang="en-GB" sz="500" dirty="0" smtClean="0">
              <a:solidFill>
                <a:schemeClr val="bg2">
                  <a:lumMod val="75000"/>
                </a:schemeClr>
              </a:solidFill>
            </a:endParaRPr>
          </a:p>
          <a:p>
            <a:endParaRPr lang="en-GB" sz="500" dirty="0" smtClean="0">
              <a:solidFill>
                <a:schemeClr val="bg2">
                  <a:lumMod val="75000"/>
                </a:schemeClr>
              </a:solidFill>
            </a:endParaRPr>
          </a:p>
          <a:p>
            <a:endParaRPr lang="en-GB" sz="500" dirty="0" smtClean="0">
              <a:solidFill>
                <a:schemeClr val="bg2">
                  <a:lumMod val="75000"/>
                </a:schemeClr>
              </a:solidFill>
            </a:endParaRPr>
          </a:p>
          <a:p>
            <a:endParaRPr lang="en-GB" sz="500" dirty="0" smtClean="0">
              <a:solidFill>
                <a:schemeClr val="bg2">
                  <a:lumMod val="75000"/>
                </a:schemeClr>
              </a:solidFill>
            </a:endParaRPr>
          </a:p>
          <a:p>
            <a:r>
              <a:rPr lang="en-GB" sz="2000" dirty="0" smtClean="0">
                <a:solidFill>
                  <a:schemeClr val="bg2">
                    <a:lumMod val="75000"/>
                  </a:schemeClr>
                </a:solidFill>
              </a:rPr>
              <a:t>1960</a:t>
            </a:r>
          </a:p>
          <a:p>
            <a:endParaRPr lang="en-GB" sz="500" dirty="0" smtClean="0">
              <a:solidFill>
                <a:schemeClr val="bg2">
                  <a:lumMod val="75000"/>
                </a:schemeClr>
              </a:solidFill>
            </a:endParaRPr>
          </a:p>
          <a:p>
            <a:endParaRPr lang="en-GB" sz="500" dirty="0" smtClean="0">
              <a:solidFill>
                <a:schemeClr val="bg2">
                  <a:lumMod val="75000"/>
                </a:schemeClr>
              </a:solidFill>
            </a:endParaRPr>
          </a:p>
          <a:p>
            <a:endParaRPr lang="en-GB" sz="500" dirty="0" smtClean="0">
              <a:solidFill>
                <a:schemeClr val="bg2">
                  <a:lumMod val="75000"/>
                </a:schemeClr>
              </a:solidFill>
            </a:endParaRPr>
          </a:p>
          <a:p>
            <a:endParaRPr lang="en-GB" sz="500" dirty="0" smtClean="0">
              <a:solidFill>
                <a:schemeClr val="bg2">
                  <a:lumMod val="75000"/>
                </a:schemeClr>
              </a:solidFill>
            </a:endParaRPr>
          </a:p>
          <a:p>
            <a:endParaRPr lang="en-GB" sz="500" dirty="0" smtClean="0">
              <a:solidFill>
                <a:schemeClr val="bg2">
                  <a:lumMod val="75000"/>
                </a:schemeClr>
              </a:solidFill>
            </a:endParaRPr>
          </a:p>
          <a:p>
            <a:r>
              <a:rPr lang="en-GB" sz="2000" dirty="0" smtClean="0">
                <a:solidFill>
                  <a:schemeClr val="bg2">
                    <a:lumMod val="75000"/>
                  </a:schemeClr>
                </a:solidFill>
              </a:rPr>
              <a:t>1970</a:t>
            </a:r>
          </a:p>
          <a:p>
            <a:endParaRPr lang="en-GB" sz="500" dirty="0" smtClean="0">
              <a:solidFill>
                <a:schemeClr val="bg2">
                  <a:lumMod val="75000"/>
                </a:schemeClr>
              </a:solidFill>
            </a:endParaRPr>
          </a:p>
          <a:p>
            <a:endParaRPr lang="en-GB" sz="500" dirty="0" smtClean="0">
              <a:solidFill>
                <a:schemeClr val="bg2">
                  <a:lumMod val="75000"/>
                </a:schemeClr>
              </a:solidFill>
            </a:endParaRPr>
          </a:p>
          <a:p>
            <a:endParaRPr lang="en-GB" sz="500" dirty="0" smtClean="0">
              <a:solidFill>
                <a:schemeClr val="bg2">
                  <a:lumMod val="75000"/>
                </a:schemeClr>
              </a:solidFill>
            </a:endParaRPr>
          </a:p>
          <a:p>
            <a:endParaRPr lang="en-GB" sz="500" dirty="0" smtClean="0">
              <a:solidFill>
                <a:schemeClr val="bg2">
                  <a:lumMod val="75000"/>
                </a:schemeClr>
              </a:solidFill>
            </a:endParaRPr>
          </a:p>
          <a:p>
            <a:endParaRPr lang="en-GB" sz="500" dirty="0" smtClean="0">
              <a:solidFill>
                <a:schemeClr val="bg2">
                  <a:lumMod val="75000"/>
                </a:schemeClr>
              </a:solidFill>
            </a:endParaRPr>
          </a:p>
          <a:p>
            <a:endParaRPr lang="en-GB" sz="500" dirty="0" smtClean="0">
              <a:solidFill>
                <a:schemeClr val="bg2">
                  <a:lumMod val="75000"/>
                </a:schemeClr>
              </a:solidFill>
            </a:endParaRPr>
          </a:p>
          <a:p>
            <a:r>
              <a:rPr lang="en-GB" sz="2000" dirty="0" smtClean="0">
                <a:solidFill>
                  <a:schemeClr val="bg2">
                    <a:lumMod val="75000"/>
                  </a:schemeClr>
                </a:solidFill>
              </a:rPr>
              <a:t>1980</a:t>
            </a:r>
          </a:p>
          <a:p>
            <a:endParaRPr lang="en-GB" sz="500" dirty="0" smtClean="0">
              <a:solidFill>
                <a:schemeClr val="bg2">
                  <a:lumMod val="75000"/>
                </a:schemeClr>
              </a:solidFill>
            </a:endParaRPr>
          </a:p>
          <a:p>
            <a:endParaRPr lang="en-GB" sz="500" dirty="0" smtClean="0">
              <a:solidFill>
                <a:schemeClr val="bg2">
                  <a:lumMod val="75000"/>
                </a:schemeClr>
              </a:solidFill>
            </a:endParaRPr>
          </a:p>
          <a:p>
            <a:endParaRPr lang="en-GB" sz="500" dirty="0" smtClean="0">
              <a:solidFill>
                <a:schemeClr val="bg2">
                  <a:lumMod val="75000"/>
                </a:schemeClr>
              </a:solidFill>
            </a:endParaRPr>
          </a:p>
          <a:p>
            <a:endParaRPr lang="en-GB" sz="500" dirty="0" smtClean="0">
              <a:solidFill>
                <a:schemeClr val="bg2">
                  <a:lumMod val="75000"/>
                </a:schemeClr>
              </a:solidFill>
            </a:endParaRPr>
          </a:p>
          <a:p>
            <a:endParaRPr lang="en-GB" sz="500" dirty="0" smtClean="0">
              <a:solidFill>
                <a:schemeClr val="bg2">
                  <a:lumMod val="75000"/>
                </a:schemeClr>
              </a:solidFill>
            </a:endParaRPr>
          </a:p>
          <a:p>
            <a:r>
              <a:rPr lang="en-GB" sz="2000" dirty="0" smtClean="0">
                <a:solidFill>
                  <a:schemeClr val="bg2">
                    <a:lumMod val="75000"/>
                  </a:schemeClr>
                </a:solidFill>
              </a:rPr>
              <a:t>1990</a:t>
            </a:r>
          </a:p>
          <a:p>
            <a:endParaRPr lang="en-GB" sz="500" dirty="0" smtClean="0">
              <a:solidFill>
                <a:schemeClr val="bg2">
                  <a:lumMod val="75000"/>
                </a:schemeClr>
              </a:solidFill>
            </a:endParaRPr>
          </a:p>
          <a:p>
            <a:endParaRPr lang="en-GB" sz="500" dirty="0" smtClean="0">
              <a:solidFill>
                <a:schemeClr val="bg2">
                  <a:lumMod val="75000"/>
                </a:schemeClr>
              </a:solidFill>
            </a:endParaRPr>
          </a:p>
          <a:p>
            <a:endParaRPr lang="en-GB" sz="500" dirty="0" smtClean="0">
              <a:solidFill>
                <a:schemeClr val="bg2">
                  <a:lumMod val="75000"/>
                </a:schemeClr>
              </a:solidFill>
            </a:endParaRPr>
          </a:p>
          <a:p>
            <a:endParaRPr lang="en-GB" sz="500" dirty="0" smtClean="0">
              <a:solidFill>
                <a:schemeClr val="bg2">
                  <a:lumMod val="75000"/>
                </a:schemeClr>
              </a:solidFill>
            </a:endParaRPr>
          </a:p>
          <a:p>
            <a:endParaRPr lang="en-GB" sz="500" dirty="0" smtClean="0">
              <a:solidFill>
                <a:schemeClr val="bg2">
                  <a:lumMod val="75000"/>
                </a:schemeClr>
              </a:solidFill>
            </a:endParaRPr>
          </a:p>
          <a:p>
            <a:r>
              <a:rPr lang="en-GB" sz="2000" dirty="0" smtClean="0">
                <a:solidFill>
                  <a:schemeClr val="bg2">
                    <a:lumMod val="75000"/>
                  </a:schemeClr>
                </a:solidFill>
              </a:rPr>
              <a:t>2000</a:t>
            </a:r>
          </a:p>
        </p:txBody>
      </p:sp>
    </p:spTree>
    <p:extLst>
      <p:ext uri="{BB962C8B-B14F-4D97-AF65-F5344CB8AC3E}">
        <p14:creationId xmlns:p14="http://schemas.microsoft.com/office/powerpoint/2010/main" val="40244579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20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2" end="2"/>
                                            </p:txEl>
                                          </p:spTgt>
                                        </p:tgtEl>
                                        <p:attrNameLst>
                                          <p:attrName>style.visibility</p:attrName>
                                        </p:attrNameLst>
                                      </p:cBhvr>
                                      <p:to>
                                        <p:strVal val="visible"/>
                                      </p:to>
                                    </p:set>
                                    <p:animEffect transition="in" filter="fade">
                                      <p:cBhvr>
                                        <p:cTn id="12" dur="2000"/>
                                        <p:tgtEl>
                                          <p:spTgt spid="1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xEl>
                                              <p:pRg st="4" end="4"/>
                                            </p:txEl>
                                          </p:spTgt>
                                        </p:tgtEl>
                                        <p:attrNameLst>
                                          <p:attrName>style.visibility</p:attrName>
                                        </p:attrNameLst>
                                      </p:cBhvr>
                                      <p:to>
                                        <p:strVal val="visible"/>
                                      </p:to>
                                    </p:set>
                                    <p:animEffect transition="in" filter="fade">
                                      <p:cBhvr>
                                        <p:cTn id="17" dur="2000"/>
                                        <p:tgtEl>
                                          <p:spTgt spid="1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xEl>
                                              <p:pRg st="8" end="8"/>
                                            </p:txEl>
                                          </p:spTgt>
                                        </p:tgtEl>
                                        <p:attrNameLst>
                                          <p:attrName>style.visibility</p:attrName>
                                        </p:attrNameLst>
                                      </p:cBhvr>
                                      <p:to>
                                        <p:strVal val="visible"/>
                                      </p:to>
                                    </p:set>
                                    <p:animEffect transition="in" filter="fade">
                                      <p:cBhvr>
                                        <p:cTn id="22" dur="2000"/>
                                        <p:tgtEl>
                                          <p:spTgt spid="18">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xEl>
                                              <p:pRg st="12" end="12"/>
                                            </p:txEl>
                                          </p:spTgt>
                                        </p:tgtEl>
                                        <p:attrNameLst>
                                          <p:attrName>style.visibility</p:attrName>
                                        </p:attrNameLst>
                                      </p:cBhvr>
                                      <p:to>
                                        <p:strVal val="visible"/>
                                      </p:to>
                                    </p:set>
                                    <p:animEffect transition="in" filter="fade">
                                      <p:cBhvr>
                                        <p:cTn id="27" dur="2000"/>
                                        <p:tgtEl>
                                          <p:spTgt spid="18">
                                            <p:txEl>
                                              <p:pRg st="12" end="1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xEl>
                                              <p:pRg st="14" end="14"/>
                                            </p:txEl>
                                          </p:spTgt>
                                        </p:tgtEl>
                                        <p:attrNameLst>
                                          <p:attrName>style.visibility</p:attrName>
                                        </p:attrNameLst>
                                      </p:cBhvr>
                                      <p:to>
                                        <p:strVal val="visible"/>
                                      </p:to>
                                    </p:set>
                                    <p:animEffect transition="in" filter="fade">
                                      <p:cBhvr>
                                        <p:cTn id="32" dur="2000"/>
                                        <p:tgtEl>
                                          <p:spTgt spid="18">
                                            <p:txEl>
                                              <p:pRg st="14" end="1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xEl>
                                              <p:pRg st="16" end="16"/>
                                            </p:txEl>
                                          </p:spTgt>
                                        </p:tgtEl>
                                        <p:attrNameLst>
                                          <p:attrName>style.visibility</p:attrName>
                                        </p:attrNameLst>
                                      </p:cBhvr>
                                      <p:to>
                                        <p:strVal val="visible"/>
                                      </p:to>
                                    </p:set>
                                    <p:animEffect transition="in" filter="fade">
                                      <p:cBhvr>
                                        <p:cTn id="37" dur="2000"/>
                                        <p:tgtEl>
                                          <p:spTgt spid="18">
                                            <p:txEl>
                                              <p:pRg st="16" end="1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xEl>
                                              <p:pRg st="21" end="21"/>
                                            </p:txEl>
                                          </p:spTgt>
                                        </p:tgtEl>
                                        <p:attrNameLst>
                                          <p:attrName>style.visibility</p:attrName>
                                        </p:attrNameLst>
                                      </p:cBhvr>
                                      <p:to>
                                        <p:strVal val="visible"/>
                                      </p:to>
                                    </p:set>
                                    <p:animEffect transition="in" filter="fade">
                                      <p:cBhvr>
                                        <p:cTn id="42" dur="2000"/>
                                        <p:tgtEl>
                                          <p:spTgt spid="18">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83568" y="188640"/>
            <a:ext cx="7318327" cy="648072"/>
          </a:xfrm>
        </p:spPr>
        <p:txBody>
          <a:bodyPr>
            <a:normAutofit fontScale="90000"/>
          </a:bodyPr>
          <a:lstStyle/>
          <a:p>
            <a:r>
              <a:rPr lang="en-GB" dirty="0" err="1" smtClean="0">
                <a:solidFill>
                  <a:schemeClr val="bg2">
                    <a:lumMod val="75000"/>
                  </a:schemeClr>
                </a:solidFill>
              </a:rPr>
              <a:t>Gorter</a:t>
            </a:r>
            <a:r>
              <a:rPr lang="en-GB" dirty="0" smtClean="0">
                <a:solidFill>
                  <a:schemeClr val="bg2">
                    <a:lumMod val="75000"/>
                  </a:schemeClr>
                </a:solidFill>
              </a:rPr>
              <a:t> &amp; </a:t>
            </a:r>
            <a:r>
              <a:rPr lang="en-GB" dirty="0" err="1" smtClean="0">
                <a:solidFill>
                  <a:schemeClr val="bg2">
                    <a:lumMod val="75000"/>
                  </a:schemeClr>
                </a:solidFill>
              </a:rPr>
              <a:t>Grendel</a:t>
            </a:r>
            <a:endParaRPr lang="en-GB" dirty="0">
              <a:solidFill>
                <a:schemeClr val="bg2">
                  <a:lumMod val="75000"/>
                </a:schemeClr>
              </a:solidFill>
            </a:endParaRPr>
          </a:p>
        </p:txBody>
      </p:sp>
      <p:sp>
        <p:nvSpPr>
          <p:cNvPr id="3" name="TextBox 2"/>
          <p:cNvSpPr txBox="1"/>
          <p:nvPr/>
        </p:nvSpPr>
        <p:spPr>
          <a:xfrm>
            <a:off x="683568" y="836712"/>
            <a:ext cx="8064896" cy="1200329"/>
          </a:xfrm>
          <a:prstGeom prst="rect">
            <a:avLst/>
          </a:prstGeom>
          <a:noFill/>
        </p:spPr>
        <p:txBody>
          <a:bodyPr wrap="square" rtlCol="0">
            <a:spAutoFit/>
          </a:bodyPr>
          <a:lstStyle/>
          <a:p>
            <a:r>
              <a:rPr lang="en-GB" dirty="0" err="1" smtClean="0">
                <a:solidFill>
                  <a:schemeClr val="bg2">
                    <a:lumMod val="75000"/>
                  </a:schemeClr>
                </a:solidFill>
              </a:rPr>
              <a:t>Gorter</a:t>
            </a:r>
            <a:r>
              <a:rPr lang="en-GB" dirty="0" smtClean="0">
                <a:solidFill>
                  <a:schemeClr val="bg2">
                    <a:lumMod val="75000"/>
                  </a:schemeClr>
                </a:solidFill>
              </a:rPr>
              <a:t> and </a:t>
            </a:r>
            <a:r>
              <a:rPr lang="en-GB" dirty="0" err="1" smtClean="0">
                <a:solidFill>
                  <a:schemeClr val="bg2">
                    <a:lumMod val="75000"/>
                  </a:schemeClr>
                </a:solidFill>
              </a:rPr>
              <a:t>Grendel</a:t>
            </a:r>
            <a:r>
              <a:rPr lang="en-GB" dirty="0" smtClean="0">
                <a:solidFill>
                  <a:schemeClr val="bg2">
                    <a:lumMod val="75000"/>
                  </a:schemeClr>
                </a:solidFill>
              </a:rPr>
              <a:t> obtained the membranes of red blood cells. They calculated the </a:t>
            </a:r>
            <a:r>
              <a:rPr lang="en-GB" b="1" dirty="0" smtClean="0">
                <a:solidFill>
                  <a:schemeClr val="bg2">
                    <a:lumMod val="75000"/>
                  </a:schemeClr>
                </a:solidFill>
              </a:rPr>
              <a:t>area of the red blood cell membrane and then extracted the lipids that were present. These were dissolved in </a:t>
            </a:r>
            <a:r>
              <a:rPr lang="en-GB" dirty="0" smtClean="0">
                <a:solidFill>
                  <a:schemeClr val="bg2">
                    <a:lumMod val="75000"/>
                  </a:schemeClr>
                </a:solidFill>
              </a:rPr>
              <a:t>petroleum ether and allowed to spread into a layer one molecule thick on a surface of water and </a:t>
            </a:r>
            <a:r>
              <a:rPr lang="en-GB" b="1" dirty="0" smtClean="0">
                <a:solidFill>
                  <a:schemeClr val="bg2">
                    <a:lumMod val="75000"/>
                  </a:schemeClr>
                </a:solidFill>
              </a:rPr>
              <a:t>the area was measured.</a:t>
            </a:r>
            <a:endParaRPr lang="en-GB" dirty="0">
              <a:solidFill>
                <a:schemeClr val="bg2">
                  <a:lumMod val="75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626906281"/>
              </p:ext>
            </p:extLst>
          </p:nvPr>
        </p:nvGraphicFramePr>
        <p:xfrm>
          <a:off x="683568" y="2132856"/>
          <a:ext cx="8064896" cy="3042920"/>
        </p:xfrm>
        <a:graphic>
          <a:graphicData uri="http://schemas.openxmlformats.org/drawingml/2006/table">
            <a:tbl>
              <a:tblPr firstRow="1" bandRow="1">
                <a:tableStyleId>{5C22544A-7EE6-4342-B048-85BDC9FD1C3A}</a:tableStyleId>
              </a:tblPr>
              <a:tblGrid>
                <a:gridCol w="2016224"/>
                <a:gridCol w="2016224"/>
                <a:gridCol w="2016224"/>
                <a:gridCol w="2016224"/>
              </a:tblGrid>
              <a:tr h="370840">
                <a:tc>
                  <a:txBody>
                    <a:bodyPr/>
                    <a:lstStyle/>
                    <a:p>
                      <a:r>
                        <a:rPr lang="en-GB" dirty="0" smtClean="0"/>
                        <a:t>Animal</a:t>
                      </a:r>
                      <a:endParaRPr lang="en-GB" dirty="0"/>
                    </a:p>
                  </a:txBody>
                  <a:tcPr>
                    <a:solidFill>
                      <a:schemeClr val="accent2">
                        <a:lumMod val="40000"/>
                        <a:lumOff val="60000"/>
                        <a:alpha val="1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kern="1200" baseline="0" dirty="0" smtClean="0">
                          <a:solidFill>
                            <a:schemeClr val="lt1"/>
                          </a:solidFill>
                          <a:latin typeface="+mn-lt"/>
                          <a:ea typeface="+mn-ea"/>
                          <a:cs typeface="+mn-cs"/>
                        </a:rPr>
                        <a:t>Total surface area of the red blood cell membrane (A) </a:t>
                      </a:r>
                      <a:r>
                        <a:rPr lang="en-GB" sz="1800" baseline="0" dirty="0" smtClean="0">
                          <a:latin typeface="Symbol"/>
                          <a:sym typeface="Symbol"/>
                        </a:rPr>
                        <a:t></a:t>
                      </a:r>
                      <a:r>
                        <a:rPr lang="en-GB" sz="1800" baseline="0" dirty="0" smtClean="0">
                          <a:latin typeface="+mn-lt"/>
                          <a:sym typeface="Symbol"/>
                        </a:rPr>
                        <a:t>m</a:t>
                      </a:r>
                      <a:r>
                        <a:rPr lang="en-GB" sz="1800" baseline="30000" dirty="0" smtClean="0">
                          <a:latin typeface="+mn-lt"/>
                          <a:sym typeface="Symbol"/>
                        </a:rPr>
                        <a:t>2</a:t>
                      </a:r>
                      <a:endParaRPr lang="en-GB" baseline="30000" dirty="0">
                        <a:latin typeface="+mn-lt"/>
                      </a:endParaRPr>
                    </a:p>
                  </a:txBody>
                  <a:tcPr>
                    <a:solidFill>
                      <a:schemeClr val="accent2">
                        <a:lumMod val="40000"/>
                        <a:lumOff val="60000"/>
                        <a:alpha val="10000"/>
                      </a:schemeClr>
                    </a:solidFill>
                  </a:tcPr>
                </a:tc>
                <a:tc>
                  <a:txBody>
                    <a:bodyPr/>
                    <a:lstStyle/>
                    <a:p>
                      <a:r>
                        <a:rPr lang="en-GB" sz="1800" b="1" kern="1200" baseline="0" dirty="0" smtClean="0">
                          <a:solidFill>
                            <a:schemeClr val="lt1"/>
                          </a:solidFill>
                          <a:latin typeface="+mn-lt"/>
                          <a:ea typeface="+mn-ea"/>
                          <a:cs typeface="+mn-cs"/>
                        </a:rPr>
                        <a:t>Surface area</a:t>
                      </a:r>
                    </a:p>
                    <a:p>
                      <a:r>
                        <a:rPr lang="en-GB" sz="1800" b="1" kern="1200" baseline="0" dirty="0" smtClean="0">
                          <a:solidFill>
                            <a:schemeClr val="lt1"/>
                          </a:solidFill>
                          <a:latin typeface="+mn-lt"/>
                          <a:ea typeface="+mn-ea"/>
                          <a:cs typeface="+mn-cs"/>
                        </a:rPr>
                        <a:t>occupied by the</a:t>
                      </a:r>
                    </a:p>
                    <a:p>
                      <a:r>
                        <a:rPr lang="en-GB" sz="1800" b="1" kern="1200" baseline="0" dirty="0" smtClean="0">
                          <a:solidFill>
                            <a:schemeClr val="lt1"/>
                          </a:solidFill>
                          <a:latin typeface="+mn-lt"/>
                          <a:ea typeface="+mn-ea"/>
                          <a:cs typeface="+mn-cs"/>
                        </a:rPr>
                        <a:t>lipids extracted (B)</a:t>
                      </a:r>
                      <a:r>
                        <a:rPr lang="en-GB" sz="1800" baseline="0" dirty="0" smtClean="0">
                          <a:latin typeface="Symbol"/>
                          <a:sym typeface="Symbol"/>
                        </a:rPr>
                        <a:t> </a:t>
                      </a:r>
                      <a:r>
                        <a:rPr lang="en-GB" sz="1800" baseline="0" dirty="0" smtClean="0">
                          <a:latin typeface="+mn-lt"/>
                          <a:sym typeface="Symbol"/>
                        </a:rPr>
                        <a:t>m</a:t>
                      </a:r>
                      <a:r>
                        <a:rPr lang="en-GB" sz="1800" baseline="30000" dirty="0" smtClean="0">
                          <a:latin typeface="+mn-lt"/>
                          <a:sym typeface="Symbol"/>
                        </a:rPr>
                        <a:t>2</a:t>
                      </a:r>
                      <a:endParaRPr lang="en-GB" dirty="0"/>
                    </a:p>
                  </a:txBody>
                  <a:tcPr>
                    <a:solidFill>
                      <a:schemeClr val="accent2">
                        <a:lumMod val="40000"/>
                        <a:lumOff val="60000"/>
                        <a:alpha val="10000"/>
                      </a:schemeClr>
                    </a:solidFill>
                  </a:tcPr>
                </a:tc>
                <a:tc>
                  <a:txBody>
                    <a:bodyPr/>
                    <a:lstStyle/>
                    <a:p>
                      <a:r>
                        <a:rPr lang="en-GB" sz="1800" b="1" kern="1200" baseline="0" dirty="0" smtClean="0">
                          <a:solidFill>
                            <a:schemeClr val="lt1"/>
                          </a:solidFill>
                          <a:latin typeface="+mn-lt"/>
                          <a:ea typeface="+mn-ea"/>
                          <a:cs typeface="+mn-cs"/>
                        </a:rPr>
                        <a:t>Factor</a:t>
                      </a:r>
                    </a:p>
                    <a:p>
                      <a:r>
                        <a:rPr lang="en-GB" sz="1800" b="1" kern="1200" baseline="0" dirty="0" smtClean="0">
                          <a:solidFill>
                            <a:schemeClr val="lt1"/>
                          </a:solidFill>
                          <a:latin typeface="+mn-lt"/>
                          <a:ea typeface="+mn-ea"/>
                          <a:cs typeface="+mn-cs"/>
                        </a:rPr>
                        <a:t>B/A</a:t>
                      </a:r>
                      <a:endParaRPr lang="en-GB" dirty="0"/>
                    </a:p>
                  </a:txBody>
                  <a:tcPr>
                    <a:solidFill>
                      <a:schemeClr val="accent2">
                        <a:lumMod val="40000"/>
                        <a:lumOff val="60000"/>
                        <a:alpha val="10000"/>
                      </a:schemeClr>
                    </a:solidFill>
                  </a:tcPr>
                </a:tc>
              </a:tr>
              <a:tr h="370840">
                <a:tc>
                  <a:txBody>
                    <a:bodyPr/>
                    <a:lstStyle/>
                    <a:p>
                      <a:r>
                        <a:rPr lang="en-GB" dirty="0" smtClean="0">
                          <a:solidFill>
                            <a:schemeClr val="bg2">
                              <a:lumMod val="75000"/>
                            </a:schemeClr>
                          </a:solidFill>
                        </a:rPr>
                        <a:t>Dog</a:t>
                      </a:r>
                      <a:endParaRPr lang="en-GB" dirty="0">
                        <a:solidFill>
                          <a:schemeClr val="bg2">
                            <a:lumMod val="75000"/>
                          </a:schemeClr>
                        </a:solidFill>
                      </a:endParaRPr>
                    </a:p>
                  </a:txBody>
                  <a:tcPr>
                    <a:solidFill>
                      <a:schemeClr val="accent2">
                        <a:lumMod val="40000"/>
                        <a:lumOff val="60000"/>
                        <a:alpha val="10000"/>
                      </a:schemeClr>
                    </a:solidFill>
                  </a:tcPr>
                </a:tc>
                <a:tc>
                  <a:txBody>
                    <a:bodyPr/>
                    <a:lstStyle/>
                    <a:p>
                      <a:r>
                        <a:rPr lang="en-GB" sz="1800" kern="1200" baseline="0" dirty="0" smtClean="0">
                          <a:solidFill>
                            <a:schemeClr val="bg2">
                              <a:lumMod val="75000"/>
                            </a:schemeClr>
                          </a:solidFill>
                          <a:latin typeface="+mn-lt"/>
                          <a:ea typeface="+mn-ea"/>
                          <a:cs typeface="+mn-cs"/>
                        </a:rPr>
                        <a:t>6.2</a:t>
                      </a:r>
                      <a:endParaRPr lang="en-GB" dirty="0">
                        <a:solidFill>
                          <a:schemeClr val="bg2">
                            <a:lumMod val="75000"/>
                          </a:schemeClr>
                        </a:solidFill>
                      </a:endParaRPr>
                    </a:p>
                  </a:txBody>
                  <a:tcPr>
                    <a:solidFill>
                      <a:schemeClr val="accent2">
                        <a:lumMod val="40000"/>
                        <a:lumOff val="60000"/>
                        <a:alpha val="10000"/>
                      </a:schemeClr>
                    </a:solidFill>
                  </a:tcPr>
                </a:tc>
                <a:tc>
                  <a:txBody>
                    <a:bodyPr/>
                    <a:lstStyle/>
                    <a:p>
                      <a:r>
                        <a:rPr lang="en-GB" dirty="0" smtClean="0">
                          <a:solidFill>
                            <a:schemeClr val="bg2">
                              <a:lumMod val="75000"/>
                            </a:schemeClr>
                          </a:solidFill>
                        </a:rPr>
                        <a:t>12.2</a:t>
                      </a:r>
                      <a:endParaRPr lang="en-GB" dirty="0">
                        <a:solidFill>
                          <a:schemeClr val="bg2">
                            <a:lumMod val="75000"/>
                          </a:schemeClr>
                        </a:solidFill>
                      </a:endParaRPr>
                    </a:p>
                  </a:txBody>
                  <a:tcPr>
                    <a:solidFill>
                      <a:schemeClr val="accent2">
                        <a:lumMod val="40000"/>
                        <a:lumOff val="60000"/>
                        <a:alpha val="10000"/>
                      </a:schemeClr>
                    </a:solidFill>
                  </a:tcPr>
                </a:tc>
                <a:tc>
                  <a:txBody>
                    <a:bodyPr/>
                    <a:lstStyle/>
                    <a:p>
                      <a:r>
                        <a:rPr lang="en-GB" dirty="0" smtClean="0">
                          <a:solidFill>
                            <a:schemeClr val="bg2">
                              <a:lumMod val="75000"/>
                            </a:schemeClr>
                          </a:solidFill>
                        </a:rPr>
                        <a:t>2</a:t>
                      </a:r>
                      <a:endParaRPr lang="en-GB" dirty="0">
                        <a:solidFill>
                          <a:schemeClr val="bg2">
                            <a:lumMod val="75000"/>
                          </a:schemeClr>
                        </a:solidFill>
                      </a:endParaRPr>
                    </a:p>
                  </a:txBody>
                  <a:tcPr>
                    <a:solidFill>
                      <a:schemeClr val="accent2">
                        <a:lumMod val="40000"/>
                        <a:lumOff val="60000"/>
                        <a:alpha val="10000"/>
                      </a:schemeClr>
                    </a:solidFill>
                  </a:tcPr>
                </a:tc>
              </a:tr>
              <a:tr h="370840">
                <a:tc>
                  <a:txBody>
                    <a:bodyPr/>
                    <a:lstStyle/>
                    <a:p>
                      <a:r>
                        <a:rPr lang="en-GB" dirty="0" smtClean="0">
                          <a:solidFill>
                            <a:schemeClr val="bg2">
                              <a:lumMod val="75000"/>
                            </a:schemeClr>
                          </a:solidFill>
                        </a:rPr>
                        <a:t>Rabbit</a:t>
                      </a:r>
                      <a:endParaRPr lang="en-GB" dirty="0">
                        <a:solidFill>
                          <a:schemeClr val="bg2">
                            <a:lumMod val="75000"/>
                          </a:schemeClr>
                        </a:solidFill>
                      </a:endParaRPr>
                    </a:p>
                  </a:txBody>
                  <a:tcPr>
                    <a:solidFill>
                      <a:schemeClr val="accent2">
                        <a:lumMod val="40000"/>
                        <a:lumOff val="60000"/>
                        <a:alpha val="10000"/>
                      </a:schemeClr>
                    </a:solidFill>
                  </a:tcPr>
                </a:tc>
                <a:tc>
                  <a:txBody>
                    <a:bodyPr/>
                    <a:lstStyle/>
                    <a:p>
                      <a:r>
                        <a:rPr lang="en-GB" sz="1800" kern="1200" baseline="0" dirty="0" smtClean="0">
                          <a:solidFill>
                            <a:schemeClr val="bg2">
                              <a:lumMod val="75000"/>
                            </a:schemeClr>
                          </a:solidFill>
                          <a:latin typeface="+mn-lt"/>
                          <a:ea typeface="+mn-ea"/>
                          <a:cs typeface="+mn-cs"/>
                        </a:rPr>
                        <a:t>4.9</a:t>
                      </a:r>
                      <a:endParaRPr lang="en-GB" dirty="0">
                        <a:solidFill>
                          <a:schemeClr val="bg2">
                            <a:lumMod val="75000"/>
                          </a:schemeClr>
                        </a:solidFill>
                      </a:endParaRPr>
                    </a:p>
                  </a:txBody>
                  <a:tcPr>
                    <a:solidFill>
                      <a:schemeClr val="accent2">
                        <a:lumMod val="40000"/>
                        <a:lumOff val="60000"/>
                        <a:alpha val="10000"/>
                      </a:schemeClr>
                    </a:solidFill>
                  </a:tcPr>
                </a:tc>
                <a:tc>
                  <a:txBody>
                    <a:bodyPr/>
                    <a:lstStyle/>
                    <a:p>
                      <a:r>
                        <a:rPr lang="en-GB" dirty="0" smtClean="0">
                          <a:solidFill>
                            <a:schemeClr val="bg2">
                              <a:lumMod val="75000"/>
                            </a:schemeClr>
                          </a:solidFill>
                        </a:rPr>
                        <a:t>8.8</a:t>
                      </a:r>
                      <a:endParaRPr lang="en-GB" dirty="0">
                        <a:solidFill>
                          <a:schemeClr val="bg2">
                            <a:lumMod val="75000"/>
                          </a:schemeClr>
                        </a:solidFill>
                      </a:endParaRPr>
                    </a:p>
                  </a:txBody>
                  <a:tcPr>
                    <a:solidFill>
                      <a:schemeClr val="accent2">
                        <a:lumMod val="40000"/>
                        <a:lumOff val="60000"/>
                        <a:alpha val="10000"/>
                      </a:schemeClr>
                    </a:solidFill>
                  </a:tcPr>
                </a:tc>
                <a:tc>
                  <a:txBody>
                    <a:bodyPr/>
                    <a:lstStyle/>
                    <a:p>
                      <a:r>
                        <a:rPr lang="en-GB" dirty="0" smtClean="0">
                          <a:solidFill>
                            <a:schemeClr val="bg2">
                              <a:lumMod val="75000"/>
                            </a:schemeClr>
                          </a:solidFill>
                        </a:rPr>
                        <a:t>2</a:t>
                      </a:r>
                      <a:endParaRPr lang="en-GB" dirty="0">
                        <a:solidFill>
                          <a:schemeClr val="bg2">
                            <a:lumMod val="75000"/>
                          </a:schemeClr>
                        </a:solidFill>
                      </a:endParaRPr>
                    </a:p>
                  </a:txBody>
                  <a:tcPr>
                    <a:solidFill>
                      <a:schemeClr val="accent2">
                        <a:lumMod val="40000"/>
                        <a:lumOff val="60000"/>
                        <a:alpha val="10000"/>
                      </a:schemeClr>
                    </a:solidFill>
                  </a:tcPr>
                </a:tc>
              </a:tr>
              <a:tr h="370840">
                <a:tc>
                  <a:txBody>
                    <a:bodyPr/>
                    <a:lstStyle/>
                    <a:p>
                      <a:r>
                        <a:rPr lang="en-GB" dirty="0" smtClean="0">
                          <a:solidFill>
                            <a:schemeClr val="bg2">
                              <a:lumMod val="75000"/>
                            </a:schemeClr>
                          </a:solidFill>
                        </a:rPr>
                        <a:t>Guinea Pig</a:t>
                      </a:r>
                      <a:endParaRPr lang="en-GB" dirty="0">
                        <a:solidFill>
                          <a:schemeClr val="bg2">
                            <a:lumMod val="75000"/>
                          </a:schemeClr>
                        </a:solidFill>
                      </a:endParaRPr>
                    </a:p>
                  </a:txBody>
                  <a:tcPr>
                    <a:solidFill>
                      <a:schemeClr val="accent2">
                        <a:lumMod val="40000"/>
                        <a:lumOff val="60000"/>
                        <a:alpha val="10000"/>
                      </a:schemeClr>
                    </a:solidFill>
                  </a:tcPr>
                </a:tc>
                <a:tc>
                  <a:txBody>
                    <a:bodyPr/>
                    <a:lstStyle/>
                    <a:p>
                      <a:r>
                        <a:rPr lang="en-GB" dirty="0" smtClean="0">
                          <a:solidFill>
                            <a:schemeClr val="bg2">
                              <a:lumMod val="75000"/>
                            </a:schemeClr>
                          </a:solidFill>
                        </a:rPr>
                        <a:t>0.52</a:t>
                      </a:r>
                      <a:endParaRPr lang="en-GB" dirty="0">
                        <a:solidFill>
                          <a:schemeClr val="bg2">
                            <a:lumMod val="75000"/>
                          </a:schemeClr>
                        </a:solidFill>
                      </a:endParaRPr>
                    </a:p>
                  </a:txBody>
                  <a:tcPr>
                    <a:solidFill>
                      <a:schemeClr val="accent2">
                        <a:lumMod val="40000"/>
                        <a:lumOff val="60000"/>
                        <a:alpha val="10000"/>
                      </a:schemeClr>
                    </a:solidFill>
                  </a:tcPr>
                </a:tc>
                <a:tc>
                  <a:txBody>
                    <a:bodyPr/>
                    <a:lstStyle/>
                    <a:p>
                      <a:r>
                        <a:rPr lang="en-GB" dirty="0" smtClean="0">
                          <a:solidFill>
                            <a:schemeClr val="bg2">
                              <a:lumMod val="75000"/>
                            </a:schemeClr>
                          </a:solidFill>
                        </a:rPr>
                        <a:t>1.02</a:t>
                      </a:r>
                      <a:endParaRPr lang="en-GB" dirty="0">
                        <a:solidFill>
                          <a:schemeClr val="bg2">
                            <a:lumMod val="75000"/>
                          </a:schemeClr>
                        </a:solidFill>
                      </a:endParaRPr>
                    </a:p>
                  </a:txBody>
                  <a:tcPr>
                    <a:solidFill>
                      <a:schemeClr val="accent2">
                        <a:lumMod val="40000"/>
                        <a:lumOff val="60000"/>
                        <a:alpha val="10000"/>
                      </a:schemeClr>
                    </a:solidFill>
                  </a:tcPr>
                </a:tc>
                <a:tc>
                  <a:txBody>
                    <a:bodyPr/>
                    <a:lstStyle/>
                    <a:p>
                      <a:r>
                        <a:rPr lang="en-GB" dirty="0" smtClean="0">
                          <a:solidFill>
                            <a:schemeClr val="bg2">
                              <a:lumMod val="75000"/>
                            </a:schemeClr>
                          </a:solidFill>
                        </a:rPr>
                        <a:t>2</a:t>
                      </a:r>
                      <a:endParaRPr lang="en-GB" dirty="0">
                        <a:solidFill>
                          <a:schemeClr val="bg2">
                            <a:lumMod val="75000"/>
                          </a:schemeClr>
                        </a:solidFill>
                      </a:endParaRPr>
                    </a:p>
                  </a:txBody>
                  <a:tcPr>
                    <a:solidFill>
                      <a:schemeClr val="accent2">
                        <a:lumMod val="40000"/>
                        <a:lumOff val="60000"/>
                        <a:alpha val="10000"/>
                      </a:schemeClr>
                    </a:solidFill>
                  </a:tcPr>
                </a:tc>
              </a:tr>
              <a:tr h="370840">
                <a:tc>
                  <a:txBody>
                    <a:bodyPr/>
                    <a:lstStyle/>
                    <a:p>
                      <a:r>
                        <a:rPr lang="en-GB" dirty="0" smtClean="0">
                          <a:solidFill>
                            <a:schemeClr val="bg2">
                              <a:lumMod val="75000"/>
                            </a:schemeClr>
                          </a:solidFill>
                        </a:rPr>
                        <a:t>Goat</a:t>
                      </a:r>
                      <a:endParaRPr lang="en-GB" dirty="0">
                        <a:solidFill>
                          <a:schemeClr val="bg2">
                            <a:lumMod val="75000"/>
                          </a:schemeClr>
                        </a:solidFill>
                      </a:endParaRPr>
                    </a:p>
                  </a:txBody>
                  <a:tcPr>
                    <a:solidFill>
                      <a:schemeClr val="accent2">
                        <a:lumMod val="40000"/>
                        <a:lumOff val="60000"/>
                        <a:alpha val="10000"/>
                      </a:schemeClr>
                    </a:solidFill>
                  </a:tcPr>
                </a:tc>
                <a:tc>
                  <a:txBody>
                    <a:bodyPr/>
                    <a:lstStyle/>
                    <a:p>
                      <a:r>
                        <a:rPr lang="en-GB" dirty="0" smtClean="0">
                          <a:solidFill>
                            <a:schemeClr val="bg2">
                              <a:lumMod val="75000"/>
                            </a:schemeClr>
                          </a:solidFill>
                        </a:rPr>
                        <a:t>0.33</a:t>
                      </a:r>
                      <a:endParaRPr lang="en-GB" dirty="0">
                        <a:solidFill>
                          <a:schemeClr val="bg2">
                            <a:lumMod val="75000"/>
                          </a:schemeClr>
                        </a:solidFill>
                      </a:endParaRPr>
                    </a:p>
                  </a:txBody>
                  <a:tcPr>
                    <a:solidFill>
                      <a:schemeClr val="accent2">
                        <a:lumMod val="40000"/>
                        <a:lumOff val="60000"/>
                        <a:alpha val="10000"/>
                      </a:schemeClr>
                    </a:solidFill>
                  </a:tcPr>
                </a:tc>
                <a:tc>
                  <a:txBody>
                    <a:bodyPr/>
                    <a:lstStyle/>
                    <a:p>
                      <a:r>
                        <a:rPr lang="en-GB" dirty="0" smtClean="0">
                          <a:solidFill>
                            <a:schemeClr val="bg2">
                              <a:lumMod val="75000"/>
                            </a:schemeClr>
                          </a:solidFill>
                        </a:rPr>
                        <a:t>0.66</a:t>
                      </a:r>
                      <a:endParaRPr lang="en-GB" dirty="0">
                        <a:solidFill>
                          <a:schemeClr val="bg2">
                            <a:lumMod val="75000"/>
                          </a:schemeClr>
                        </a:solidFill>
                      </a:endParaRPr>
                    </a:p>
                  </a:txBody>
                  <a:tcPr>
                    <a:solidFill>
                      <a:schemeClr val="accent2">
                        <a:lumMod val="40000"/>
                        <a:lumOff val="60000"/>
                        <a:alpha val="10000"/>
                      </a:schemeClr>
                    </a:solidFill>
                  </a:tcPr>
                </a:tc>
                <a:tc>
                  <a:txBody>
                    <a:bodyPr/>
                    <a:lstStyle/>
                    <a:p>
                      <a:r>
                        <a:rPr lang="en-GB" dirty="0" smtClean="0">
                          <a:solidFill>
                            <a:schemeClr val="bg2">
                              <a:lumMod val="75000"/>
                            </a:schemeClr>
                          </a:solidFill>
                        </a:rPr>
                        <a:t>2</a:t>
                      </a:r>
                      <a:endParaRPr lang="en-GB" dirty="0">
                        <a:solidFill>
                          <a:schemeClr val="bg2">
                            <a:lumMod val="75000"/>
                          </a:schemeClr>
                        </a:solidFill>
                      </a:endParaRPr>
                    </a:p>
                  </a:txBody>
                  <a:tcPr>
                    <a:solidFill>
                      <a:schemeClr val="accent2">
                        <a:lumMod val="40000"/>
                        <a:lumOff val="60000"/>
                        <a:alpha val="10000"/>
                      </a:schemeClr>
                    </a:solidFill>
                  </a:tcPr>
                </a:tc>
              </a:tr>
              <a:tr h="370840">
                <a:tc>
                  <a:txBody>
                    <a:bodyPr/>
                    <a:lstStyle/>
                    <a:p>
                      <a:r>
                        <a:rPr lang="en-GB" dirty="0" smtClean="0">
                          <a:solidFill>
                            <a:schemeClr val="bg2">
                              <a:lumMod val="75000"/>
                            </a:schemeClr>
                          </a:solidFill>
                        </a:rPr>
                        <a:t>Man</a:t>
                      </a:r>
                      <a:endParaRPr lang="en-GB" dirty="0">
                        <a:solidFill>
                          <a:schemeClr val="bg2">
                            <a:lumMod val="75000"/>
                          </a:schemeClr>
                        </a:solidFill>
                      </a:endParaRPr>
                    </a:p>
                  </a:txBody>
                  <a:tcPr>
                    <a:solidFill>
                      <a:schemeClr val="accent2">
                        <a:lumMod val="40000"/>
                        <a:lumOff val="60000"/>
                        <a:alpha val="10000"/>
                      </a:schemeClr>
                    </a:solidFill>
                  </a:tcPr>
                </a:tc>
                <a:tc>
                  <a:txBody>
                    <a:bodyPr/>
                    <a:lstStyle/>
                    <a:p>
                      <a:r>
                        <a:rPr lang="en-GB" dirty="0" smtClean="0">
                          <a:solidFill>
                            <a:schemeClr val="bg2">
                              <a:lumMod val="75000"/>
                            </a:schemeClr>
                          </a:solidFill>
                        </a:rPr>
                        <a:t>0.47</a:t>
                      </a:r>
                      <a:endParaRPr lang="en-GB" dirty="0">
                        <a:solidFill>
                          <a:schemeClr val="bg2">
                            <a:lumMod val="75000"/>
                          </a:schemeClr>
                        </a:solidFill>
                      </a:endParaRPr>
                    </a:p>
                  </a:txBody>
                  <a:tcPr>
                    <a:solidFill>
                      <a:schemeClr val="accent2">
                        <a:lumMod val="40000"/>
                        <a:lumOff val="60000"/>
                        <a:alpha val="10000"/>
                      </a:schemeClr>
                    </a:solidFill>
                  </a:tcPr>
                </a:tc>
                <a:tc>
                  <a:txBody>
                    <a:bodyPr/>
                    <a:lstStyle/>
                    <a:p>
                      <a:r>
                        <a:rPr lang="en-GB" dirty="0" smtClean="0">
                          <a:solidFill>
                            <a:schemeClr val="bg2">
                              <a:lumMod val="75000"/>
                            </a:schemeClr>
                          </a:solidFill>
                        </a:rPr>
                        <a:t>0.92</a:t>
                      </a:r>
                      <a:endParaRPr lang="en-GB" dirty="0">
                        <a:solidFill>
                          <a:schemeClr val="bg2">
                            <a:lumMod val="75000"/>
                          </a:schemeClr>
                        </a:solidFill>
                      </a:endParaRPr>
                    </a:p>
                  </a:txBody>
                  <a:tcPr>
                    <a:solidFill>
                      <a:schemeClr val="accent2">
                        <a:lumMod val="40000"/>
                        <a:lumOff val="60000"/>
                        <a:alpha val="10000"/>
                      </a:schemeClr>
                    </a:solidFill>
                  </a:tcPr>
                </a:tc>
                <a:tc>
                  <a:txBody>
                    <a:bodyPr/>
                    <a:lstStyle/>
                    <a:p>
                      <a:r>
                        <a:rPr lang="en-GB" dirty="0" smtClean="0">
                          <a:solidFill>
                            <a:schemeClr val="bg2">
                              <a:lumMod val="75000"/>
                            </a:schemeClr>
                          </a:solidFill>
                        </a:rPr>
                        <a:t>2</a:t>
                      </a:r>
                      <a:endParaRPr lang="en-GB" dirty="0">
                        <a:solidFill>
                          <a:schemeClr val="bg2">
                            <a:lumMod val="75000"/>
                          </a:schemeClr>
                        </a:solidFill>
                      </a:endParaRPr>
                    </a:p>
                  </a:txBody>
                  <a:tcPr>
                    <a:solidFill>
                      <a:schemeClr val="accent2">
                        <a:lumMod val="40000"/>
                        <a:lumOff val="60000"/>
                        <a:alpha val="10000"/>
                      </a:schemeClr>
                    </a:solidFill>
                  </a:tcPr>
                </a:tc>
              </a:tr>
            </a:tbl>
          </a:graphicData>
        </a:graphic>
      </p:graphicFrame>
      <p:sp>
        <p:nvSpPr>
          <p:cNvPr id="6" name="TextBox 5"/>
          <p:cNvSpPr txBox="1"/>
          <p:nvPr/>
        </p:nvSpPr>
        <p:spPr>
          <a:xfrm>
            <a:off x="683568" y="5380672"/>
            <a:ext cx="8208912" cy="1477328"/>
          </a:xfrm>
          <a:prstGeom prst="rect">
            <a:avLst/>
          </a:prstGeom>
          <a:noFill/>
        </p:spPr>
        <p:txBody>
          <a:bodyPr wrap="square" rtlCol="0">
            <a:spAutoFit/>
          </a:bodyPr>
          <a:lstStyle/>
          <a:p>
            <a:r>
              <a:rPr lang="en-GB" dirty="0" smtClean="0">
                <a:solidFill>
                  <a:schemeClr val="bg2">
                    <a:lumMod val="75000"/>
                  </a:schemeClr>
                </a:solidFill>
              </a:rPr>
              <a:t>Conclusion: ‘It is clear that all our results fit in well with the supposition that the erythrocytes </a:t>
            </a:r>
            <a:r>
              <a:rPr lang="en-GB" i="1" dirty="0" smtClean="0">
                <a:solidFill>
                  <a:schemeClr val="bg2">
                    <a:lumMod val="75000"/>
                  </a:schemeClr>
                </a:solidFill>
              </a:rPr>
              <a:t>(red blood cells)</a:t>
            </a:r>
          </a:p>
          <a:p>
            <a:r>
              <a:rPr lang="en-GB" dirty="0" smtClean="0">
                <a:solidFill>
                  <a:schemeClr val="bg2">
                    <a:lumMod val="75000"/>
                  </a:schemeClr>
                </a:solidFill>
              </a:rPr>
              <a:t>are covered by a layer of fatty substances that is </a:t>
            </a:r>
            <a:r>
              <a:rPr lang="en-GB" b="1" dirty="0" smtClean="0">
                <a:solidFill>
                  <a:schemeClr val="bg2">
                    <a:lumMod val="75000"/>
                  </a:schemeClr>
                </a:solidFill>
              </a:rPr>
              <a:t>two molecules thick.’</a:t>
            </a:r>
          </a:p>
          <a:p>
            <a:r>
              <a:rPr lang="en-GB" dirty="0" smtClean="0">
                <a:solidFill>
                  <a:schemeClr val="bg2">
                    <a:lumMod val="75000"/>
                  </a:schemeClr>
                </a:solidFill>
              </a:rPr>
              <a:t>(From </a:t>
            </a:r>
            <a:r>
              <a:rPr lang="en-GB" dirty="0" err="1" smtClean="0">
                <a:solidFill>
                  <a:schemeClr val="bg2">
                    <a:lumMod val="75000"/>
                  </a:schemeClr>
                </a:solidFill>
              </a:rPr>
              <a:t>Gorter</a:t>
            </a:r>
            <a:r>
              <a:rPr lang="en-GB" dirty="0" smtClean="0">
                <a:solidFill>
                  <a:schemeClr val="bg2">
                    <a:lumMod val="75000"/>
                  </a:schemeClr>
                </a:solidFill>
              </a:rPr>
              <a:t>. E. and </a:t>
            </a:r>
            <a:r>
              <a:rPr lang="en-GB" dirty="0" err="1" smtClean="0">
                <a:solidFill>
                  <a:schemeClr val="bg2">
                    <a:lumMod val="75000"/>
                  </a:schemeClr>
                </a:solidFill>
              </a:rPr>
              <a:t>Grendel</a:t>
            </a:r>
            <a:r>
              <a:rPr lang="en-GB" dirty="0" smtClean="0">
                <a:solidFill>
                  <a:schemeClr val="bg2">
                    <a:lumMod val="75000"/>
                  </a:schemeClr>
                </a:solidFill>
              </a:rPr>
              <a:t>. F. </a:t>
            </a:r>
            <a:r>
              <a:rPr lang="en-GB" i="1" dirty="0" smtClean="0">
                <a:solidFill>
                  <a:schemeClr val="bg2">
                    <a:lumMod val="75000"/>
                  </a:schemeClr>
                </a:solidFill>
              </a:rPr>
              <a:t>Bimolecular layers of lipoids on the </a:t>
            </a:r>
            <a:r>
              <a:rPr lang="en-GB" i="1" dirty="0" err="1" smtClean="0">
                <a:solidFill>
                  <a:schemeClr val="bg2">
                    <a:lumMod val="75000"/>
                  </a:schemeClr>
                </a:solidFill>
              </a:rPr>
              <a:t>chromocytes</a:t>
            </a:r>
            <a:r>
              <a:rPr lang="en-GB" i="1" dirty="0" smtClean="0">
                <a:solidFill>
                  <a:schemeClr val="bg2">
                    <a:lumMod val="75000"/>
                  </a:schemeClr>
                </a:solidFill>
              </a:rPr>
              <a:t> of the blood, 1924.)</a:t>
            </a:r>
            <a:endParaRPr lang="en-GB" dirty="0">
              <a:solidFill>
                <a:schemeClr val="bg2">
                  <a:lumMod val="75000"/>
                </a:schemeClr>
              </a:solidFill>
            </a:endParaRPr>
          </a:p>
        </p:txBody>
      </p:sp>
    </p:spTree>
    <p:extLst>
      <p:ext uri="{BB962C8B-B14F-4D97-AF65-F5344CB8AC3E}">
        <p14:creationId xmlns:p14="http://schemas.microsoft.com/office/powerpoint/2010/main" val="1012812542"/>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568952" cy="908720"/>
          </a:xfrm>
        </p:spPr>
        <p:txBody>
          <a:bodyPr/>
          <a:lstStyle/>
          <a:p>
            <a:r>
              <a:rPr lang="en-GB" b="1" dirty="0" smtClean="0">
                <a:solidFill>
                  <a:schemeClr val="bg2">
                    <a:lumMod val="75000"/>
                  </a:schemeClr>
                </a:solidFill>
              </a:rPr>
              <a:t>ELECTRONMICROGRAPH EVIDENCE</a:t>
            </a:r>
            <a:endParaRPr lang="en-GB" dirty="0">
              <a:solidFill>
                <a:schemeClr val="bg2">
                  <a:lumMod val="75000"/>
                </a:schemeClr>
              </a:solidFill>
            </a:endParaRPr>
          </a:p>
        </p:txBody>
      </p:sp>
      <p:pic>
        <p:nvPicPr>
          <p:cNvPr id="3" name="Picture 2" descr="plasma_memb.gif"/>
          <p:cNvPicPr>
            <a:picLocks noChangeAspect="1"/>
          </p:cNvPicPr>
          <p:nvPr/>
        </p:nvPicPr>
        <p:blipFill>
          <a:blip r:embed="rId2" cstate="print"/>
          <a:stretch>
            <a:fillRect/>
          </a:stretch>
        </p:blipFill>
        <p:spPr>
          <a:xfrm>
            <a:off x="251520" y="4149080"/>
            <a:ext cx="3347864" cy="2602964"/>
          </a:xfrm>
          <a:prstGeom prst="rect">
            <a:avLst/>
          </a:prstGeom>
        </p:spPr>
      </p:pic>
      <p:sp>
        <p:nvSpPr>
          <p:cNvPr id="4" name="TextBox 3"/>
          <p:cNvSpPr txBox="1"/>
          <p:nvPr/>
        </p:nvSpPr>
        <p:spPr>
          <a:xfrm>
            <a:off x="251521" y="908720"/>
            <a:ext cx="8640960" cy="2862322"/>
          </a:xfrm>
          <a:prstGeom prst="rect">
            <a:avLst/>
          </a:prstGeom>
          <a:noFill/>
        </p:spPr>
        <p:txBody>
          <a:bodyPr wrap="square" rtlCol="0">
            <a:spAutoFit/>
          </a:bodyPr>
          <a:lstStyle/>
          <a:p>
            <a:r>
              <a:rPr lang="en-GB" dirty="0" smtClean="0">
                <a:solidFill>
                  <a:schemeClr val="bg2">
                    <a:lumMod val="75000"/>
                  </a:schemeClr>
                </a:solidFill>
              </a:rPr>
              <a:t>During the late 1930s and early 1940s, </a:t>
            </a:r>
            <a:r>
              <a:rPr lang="en-GB" dirty="0" err="1" smtClean="0">
                <a:solidFill>
                  <a:schemeClr val="bg2">
                    <a:lumMod val="75000"/>
                  </a:schemeClr>
                </a:solidFill>
              </a:rPr>
              <a:t>electronmicroscopy</a:t>
            </a:r>
            <a:r>
              <a:rPr lang="en-GB" dirty="0" smtClean="0">
                <a:solidFill>
                  <a:schemeClr val="bg2">
                    <a:lumMod val="75000"/>
                  </a:schemeClr>
                </a:solidFill>
              </a:rPr>
              <a:t> techniques were developed</a:t>
            </a:r>
          </a:p>
          <a:p>
            <a:r>
              <a:rPr lang="en-GB" dirty="0" smtClean="0">
                <a:solidFill>
                  <a:schemeClr val="bg2">
                    <a:lumMod val="75000"/>
                  </a:schemeClr>
                </a:solidFill>
              </a:rPr>
              <a:t>which provided much more detailed resolution of the structure of a cell. Early micrographs</a:t>
            </a:r>
          </a:p>
          <a:p>
            <a:r>
              <a:rPr lang="en-GB" dirty="0" smtClean="0">
                <a:solidFill>
                  <a:schemeClr val="bg2">
                    <a:lumMod val="75000"/>
                  </a:schemeClr>
                </a:solidFill>
              </a:rPr>
              <a:t>were obtained by staining a very thin section of tissue with heavy metal salts. These are</a:t>
            </a:r>
          </a:p>
          <a:p>
            <a:r>
              <a:rPr lang="en-GB" dirty="0" smtClean="0">
                <a:solidFill>
                  <a:schemeClr val="bg2">
                    <a:lumMod val="75000"/>
                  </a:schemeClr>
                </a:solidFill>
              </a:rPr>
              <a:t>absorbed in different amounts by different parts of the cell, giving contrasting degrees of</a:t>
            </a:r>
          </a:p>
          <a:p>
            <a:r>
              <a:rPr lang="en-GB" dirty="0" smtClean="0">
                <a:solidFill>
                  <a:schemeClr val="bg2">
                    <a:lumMod val="75000"/>
                  </a:schemeClr>
                </a:solidFill>
              </a:rPr>
              <a:t>electron scattering. The parts that take up the most stain appear the darkest on the image.</a:t>
            </a:r>
          </a:p>
          <a:p>
            <a:endParaRPr lang="en-GB" dirty="0" smtClean="0">
              <a:solidFill>
                <a:schemeClr val="bg2">
                  <a:lumMod val="75000"/>
                </a:schemeClr>
              </a:solidFill>
            </a:endParaRPr>
          </a:p>
          <a:p>
            <a:r>
              <a:rPr lang="en-GB" dirty="0" smtClean="0">
                <a:solidFill>
                  <a:schemeClr val="bg2">
                    <a:lumMod val="75000"/>
                  </a:schemeClr>
                </a:solidFill>
              </a:rPr>
              <a:t>These early micrographs showed the cell membrane as two dark lines with a lighter  inner core. N.B. Both these images show the membranes of two adjacent cells with the intercellular space in between.</a:t>
            </a:r>
          </a:p>
          <a:p>
            <a:endParaRPr lang="en-GB" dirty="0"/>
          </a:p>
        </p:txBody>
      </p:sp>
      <p:pic>
        <p:nvPicPr>
          <p:cNvPr id="6" name="Picture 5" descr="membr1.jpg"/>
          <p:cNvPicPr>
            <a:picLocks noChangeAspect="1"/>
          </p:cNvPicPr>
          <p:nvPr/>
        </p:nvPicPr>
        <p:blipFill>
          <a:blip r:embed="rId3" cstate="print"/>
          <a:stretch>
            <a:fillRect/>
          </a:stretch>
        </p:blipFill>
        <p:spPr>
          <a:xfrm>
            <a:off x="3707904" y="4149080"/>
            <a:ext cx="5354670" cy="2204864"/>
          </a:xfrm>
          <a:prstGeom prst="rect">
            <a:avLst/>
          </a:prstGeom>
        </p:spPr>
      </p:pic>
    </p:spTree>
    <p:extLst>
      <p:ext uri="{BB962C8B-B14F-4D97-AF65-F5344CB8AC3E}">
        <p14:creationId xmlns:p14="http://schemas.microsoft.com/office/powerpoint/2010/main" val="314605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381000"/>
            <a:ext cx="8496944" cy="887760"/>
          </a:xfrm>
        </p:spPr>
        <p:txBody>
          <a:bodyPr/>
          <a:lstStyle/>
          <a:p>
            <a:r>
              <a:rPr lang="en-GB" b="1" dirty="0" smtClean="0"/>
              <a:t>DANIELLI AND DAVSON MODEL</a:t>
            </a:r>
            <a:endParaRPr lang="en-GB" dirty="0"/>
          </a:p>
        </p:txBody>
      </p:sp>
      <p:sp>
        <p:nvSpPr>
          <p:cNvPr id="4" name="TextBox 3"/>
          <p:cNvSpPr txBox="1"/>
          <p:nvPr/>
        </p:nvSpPr>
        <p:spPr>
          <a:xfrm>
            <a:off x="323528" y="1412776"/>
            <a:ext cx="8568952" cy="338554"/>
          </a:xfrm>
          <a:prstGeom prst="rect">
            <a:avLst/>
          </a:prstGeom>
          <a:noFill/>
        </p:spPr>
        <p:txBody>
          <a:bodyPr wrap="square" rtlCol="0">
            <a:spAutoFit/>
          </a:bodyPr>
          <a:lstStyle/>
          <a:p>
            <a:r>
              <a:rPr lang="en-GB" sz="1600" dirty="0" err="1" smtClean="0"/>
              <a:t>Danielli</a:t>
            </a:r>
            <a:r>
              <a:rPr lang="en-GB" sz="1600" dirty="0" smtClean="0"/>
              <a:t> and </a:t>
            </a:r>
            <a:r>
              <a:rPr lang="en-GB" sz="1600" dirty="0" err="1" smtClean="0"/>
              <a:t>Davson</a:t>
            </a:r>
            <a:r>
              <a:rPr lang="en-GB" sz="1600" dirty="0" smtClean="0"/>
              <a:t> proposed their initial model in 1935 and refined it to the diagram below in 1954.</a:t>
            </a:r>
            <a:endParaRPr lang="en-GB" sz="1600" dirty="0"/>
          </a:p>
        </p:txBody>
      </p:sp>
      <p:pic>
        <p:nvPicPr>
          <p:cNvPr id="5" name="Picture 4" descr="Clip_36.jpg"/>
          <p:cNvPicPr>
            <a:picLocks noChangeAspect="1"/>
          </p:cNvPicPr>
          <p:nvPr/>
        </p:nvPicPr>
        <p:blipFill>
          <a:blip r:embed="rId2" cstate="print">
            <a:clrChange>
              <a:clrFrom>
                <a:srgbClr val="FEFEFE"/>
              </a:clrFrom>
              <a:clrTo>
                <a:srgbClr val="FEFEFE">
                  <a:alpha val="0"/>
                </a:srgbClr>
              </a:clrTo>
            </a:clrChange>
          </a:blip>
          <a:stretch>
            <a:fillRect/>
          </a:stretch>
        </p:blipFill>
        <p:spPr>
          <a:xfrm>
            <a:off x="251520" y="2132856"/>
            <a:ext cx="4828838" cy="2818345"/>
          </a:xfrm>
          <a:prstGeom prst="rect">
            <a:avLst/>
          </a:prstGeom>
        </p:spPr>
      </p:pic>
      <p:sp>
        <p:nvSpPr>
          <p:cNvPr id="6" name="TextBox 5"/>
          <p:cNvSpPr txBox="1"/>
          <p:nvPr/>
        </p:nvSpPr>
        <p:spPr>
          <a:xfrm>
            <a:off x="5171113" y="2132856"/>
            <a:ext cx="3779912" cy="1323439"/>
          </a:xfrm>
          <a:prstGeom prst="rect">
            <a:avLst/>
          </a:prstGeom>
          <a:noFill/>
        </p:spPr>
        <p:txBody>
          <a:bodyPr wrap="square" rtlCol="0">
            <a:spAutoFit/>
          </a:bodyPr>
          <a:lstStyle/>
          <a:p>
            <a:r>
              <a:rPr lang="en-GB" sz="2000" dirty="0" smtClean="0"/>
              <a:t>This did not explain how water soluble/polar substances including water were able to pass through membranes! </a:t>
            </a:r>
            <a:endParaRPr lang="en-GB" sz="2000" dirty="0"/>
          </a:p>
        </p:txBody>
      </p:sp>
      <p:sp>
        <p:nvSpPr>
          <p:cNvPr id="7" name="TextBox 6"/>
          <p:cNvSpPr txBox="1"/>
          <p:nvPr/>
        </p:nvSpPr>
        <p:spPr>
          <a:xfrm>
            <a:off x="251520" y="4990703"/>
            <a:ext cx="4536504" cy="1938992"/>
          </a:xfrm>
          <a:prstGeom prst="rect">
            <a:avLst/>
          </a:prstGeom>
          <a:noFill/>
        </p:spPr>
        <p:txBody>
          <a:bodyPr wrap="square" rtlCol="0">
            <a:spAutoFit/>
          </a:bodyPr>
          <a:lstStyle/>
          <a:p>
            <a:r>
              <a:rPr lang="en-GB" sz="2000" dirty="0" smtClean="0"/>
              <a:t>The model was further revised to the one on the right. This is the model I learnt at school some ten years after Singer and Nicholson proposed their fluid mosaic model. It often takes time for new ideas to filter down to school level!</a:t>
            </a:r>
            <a:endParaRPr lang="en-GB" sz="2000" dirty="0"/>
          </a:p>
        </p:txBody>
      </p:sp>
      <p:pic>
        <p:nvPicPr>
          <p:cNvPr id="3" name="Picture 2" descr="modelo Davidson Danielli original.png"/>
          <p:cNvPicPr>
            <a:picLocks noChangeAspect="1"/>
          </p:cNvPicPr>
          <p:nvPr/>
        </p:nvPicPr>
        <p:blipFill>
          <a:blip r:embed="rId3" cstate="print">
            <a:clrChange>
              <a:clrFrom>
                <a:srgbClr val="FFFFFF"/>
              </a:clrFrom>
              <a:clrTo>
                <a:srgbClr val="FFFFFF">
                  <a:alpha val="0"/>
                </a:srgbClr>
              </a:clrTo>
            </a:clrChange>
          </a:blip>
          <a:stretch>
            <a:fillRect/>
          </a:stretch>
        </p:blipFill>
        <p:spPr>
          <a:xfrm>
            <a:off x="4788024" y="3861048"/>
            <a:ext cx="4067944" cy="2796712"/>
          </a:xfrm>
          <a:prstGeom prst="rect">
            <a:avLst/>
          </a:prstGeom>
        </p:spPr>
      </p:pic>
      <p:sp>
        <p:nvSpPr>
          <p:cNvPr id="8" name="Rectangle 7"/>
          <p:cNvSpPr/>
          <p:nvPr/>
        </p:nvSpPr>
        <p:spPr>
          <a:xfrm>
            <a:off x="4608004" y="6438820"/>
            <a:ext cx="576064" cy="2880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825585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568952" cy="1080120"/>
          </a:xfrm>
        </p:spPr>
        <p:txBody>
          <a:bodyPr>
            <a:normAutofit fontScale="90000"/>
          </a:bodyPr>
          <a:lstStyle/>
          <a:p>
            <a:r>
              <a:rPr lang="en-GB" b="1" dirty="0" smtClean="0">
                <a:solidFill>
                  <a:schemeClr val="bg2"/>
                </a:solidFill>
              </a:rPr>
              <a:t>FREEZE FRACTURE ELECTRONMICROGRAPH EVIDENCE</a:t>
            </a:r>
            <a:endParaRPr lang="en-GB" b="1" dirty="0">
              <a:solidFill>
                <a:schemeClr val="bg2"/>
              </a:solidFill>
            </a:endParaRPr>
          </a:p>
        </p:txBody>
      </p:sp>
      <p:pic>
        <p:nvPicPr>
          <p:cNvPr id="3" name="Picture 2" descr="Clip_37.jpg"/>
          <p:cNvPicPr>
            <a:picLocks noChangeAspect="1"/>
          </p:cNvPicPr>
          <p:nvPr/>
        </p:nvPicPr>
        <p:blipFill>
          <a:blip r:embed="rId2" cstate="print"/>
          <a:stretch>
            <a:fillRect/>
          </a:stretch>
        </p:blipFill>
        <p:spPr>
          <a:xfrm>
            <a:off x="755576" y="2348880"/>
            <a:ext cx="7463769" cy="4353865"/>
          </a:xfrm>
          <a:prstGeom prst="rect">
            <a:avLst/>
          </a:prstGeom>
        </p:spPr>
      </p:pic>
      <p:sp>
        <p:nvSpPr>
          <p:cNvPr id="4" name="TextBox 3"/>
          <p:cNvSpPr txBox="1"/>
          <p:nvPr/>
        </p:nvSpPr>
        <p:spPr>
          <a:xfrm>
            <a:off x="251520" y="1412776"/>
            <a:ext cx="8640960" cy="923330"/>
          </a:xfrm>
          <a:prstGeom prst="rect">
            <a:avLst/>
          </a:prstGeom>
          <a:noFill/>
        </p:spPr>
        <p:txBody>
          <a:bodyPr wrap="square" rtlCol="0">
            <a:spAutoFit/>
          </a:bodyPr>
          <a:lstStyle/>
          <a:p>
            <a:r>
              <a:rPr lang="en-GB" dirty="0" smtClean="0">
                <a:solidFill>
                  <a:schemeClr val="bg2"/>
                </a:solidFill>
              </a:rPr>
              <a:t>In the freeze fracture technique, the sample is frozen and then cut with a microtome knife to split the cell. This exposes the membrane’s layered structure showing the </a:t>
            </a:r>
            <a:r>
              <a:rPr lang="en-GB" b="1" dirty="0" smtClean="0">
                <a:solidFill>
                  <a:schemeClr val="bg2"/>
                </a:solidFill>
              </a:rPr>
              <a:t>outer and inner layers.</a:t>
            </a:r>
            <a:endParaRPr lang="en-GB" dirty="0">
              <a:solidFill>
                <a:schemeClr val="bg2"/>
              </a:solidFill>
            </a:endParaRPr>
          </a:p>
        </p:txBody>
      </p:sp>
    </p:spTree>
    <p:extLst>
      <p:ext uri="{BB962C8B-B14F-4D97-AF65-F5344CB8AC3E}">
        <p14:creationId xmlns:p14="http://schemas.microsoft.com/office/powerpoint/2010/main" val="301321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95536" y="116632"/>
            <a:ext cx="8321469" cy="4209974"/>
          </a:xfrm>
          <a:prstGeom prst="rect">
            <a:avLst/>
          </a:prstGeom>
          <a:noFill/>
          <a:ln w="9525">
            <a:noFill/>
            <a:miter lim="800000"/>
            <a:headEnd/>
            <a:tailEnd/>
          </a:ln>
        </p:spPr>
      </p:pic>
      <p:sp>
        <p:nvSpPr>
          <p:cNvPr id="5" name="TextBox 4"/>
          <p:cNvSpPr txBox="1"/>
          <p:nvPr/>
        </p:nvSpPr>
        <p:spPr>
          <a:xfrm>
            <a:off x="251520" y="4437112"/>
            <a:ext cx="8640960" cy="2308324"/>
          </a:xfrm>
          <a:prstGeom prst="rect">
            <a:avLst/>
          </a:prstGeom>
          <a:noFill/>
        </p:spPr>
        <p:txBody>
          <a:bodyPr wrap="square" rtlCol="0">
            <a:spAutoFit/>
          </a:bodyPr>
          <a:lstStyle/>
          <a:p>
            <a:r>
              <a:rPr lang="en-GB" sz="1600" dirty="0" smtClean="0">
                <a:solidFill>
                  <a:schemeClr val="bg2">
                    <a:lumMod val="75000"/>
                  </a:schemeClr>
                </a:solidFill>
              </a:rPr>
              <a:t>This suggested that the proteins were integral to the membrane structure and not positioned outside of the lipid </a:t>
            </a:r>
            <a:r>
              <a:rPr lang="en-GB" sz="1600" dirty="0" err="1" smtClean="0">
                <a:solidFill>
                  <a:schemeClr val="bg2">
                    <a:lumMod val="75000"/>
                  </a:schemeClr>
                </a:solidFill>
              </a:rPr>
              <a:t>bilayer</a:t>
            </a:r>
            <a:r>
              <a:rPr lang="en-GB" sz="1600" dirty="0" smtClean="0">
                <a:solidFill>
                  <a:schemeClr val="bg2">
                    <a:lumMod val="75000"/>
                  </a:schemeClr>
                </a:solidFill>
              </a:rPr>
              <a:t>, though there are additional </a:t>
            </a:r>
            <a:r>
              <a:rPr lang="en-GB" sz="1600" dirty="0" err="1" smtClean="0">
                <a:solidFill>
                  <a:schemeClr val="bg2">
                    <a:lumMod val="75000"/>
                  </a:schemeClr>
                </a:solidFill>
              </a:rPr>
              <a:t>periferal</a:t>
            </a:r>
            <a:r>
              <a:rPr lang="en-GB" sz="1600" dirty="0" smtClean="0">
                <a:solidFill>
                  <a:schemeClr val="bg2">
                    <a:lumMod val="75000"/>
                  </a:schemeClr>
                </a:solidFill>
              </a:rPr>
              <a:t> proteins. This contributed to Singer &amp; Nicholson’s Fluid mosaic model.</a:t>
            </a:r>
          </a:p>
          <a:p>
            <a:endParaRPr lang="en-GB" sz="1600" dirty="0" smtClean="0">
              <a:solidFill>
                <a:schemeClr val="bg2">
                  <a:lumMod val="75000"/>
                </a:schemeClr>
              </a:solidFill>
            </a:endParaRPr>
          </a:p>
          <a:p>
            <a:r>
              <a:rPr lang="en-GB" sz="1600" dirty="0" smtClean="0">
                <a:solidFill>
                  <a:schemeClr val="bg2">
                    <a:lumMod val="75000"/>
                  </a:schemeClr>
                </a:solidFill>
              </a:rPr>
              <a:t>Nuclear Magnetic Resonance (NMR) has shown that the lipids are moving while x-ray diffraction shows that at higher temperatures lipids give off diffraction patterns similar to those of liquid </a:t>
            </a:r>
            <a:r>
              <a:rPr lang="en-GB" sz="1600" dirty="0" err="1" smtClean="0">
                <a:solidFill>
                  <a:schemeClr val="bg2">
                    <a:lumMod val="75000"/>
                  </a:schemeClr>
                </a:solidFill>
              </a:rPr>
              <a:t>paraffins</a:t>
            </a:r>
            <a:r>
              <a:rPr lang="en-GB" sz="1600" dirty="0" smtClean="0">
                <a:solidFill>
                  <a:schemeClr val="bg2">
                    <a:lumMod val="75000"/>
                  </a:schemeClr>
                </a:solidFill>
              </a:rPr>
              <a:t>.</a:t>
            </a:r>
            <a:r>
              <a:rPr lang="en-GB" sz="1600" b="1" dirty="0" smtClean="0">
                <a:solidFill>
                  <a:schemeClr val="bg2">
                    <a:lumMod val="75000"/>
                  </a:schemeClr>
                </a:solidFill>
              </a:rPr>
              <a:t> </a:t>
            </a:r>
            <a:r>
              <a:rPr lang="en-GB" sz="1600" dirty="0" smtClean="0">
                <a:solidFill>
                  <a:schemeClr val="bg2">
                    <a:lumMod val="75000"/>
                  </a:schemeClr>
                </a:solidFill>
              </a:rPr>
              <a:t>However at low temperatures this movement is lost.</a:t>
            </a:r>
          </a:p>
          <a:p>
            <a:endParaRPr lang="en-GB" sz="1600" dirty="0" smtClean="0">
              <a:solidFill>
                <a:schemeClr val="bg2">
                  <a:lumMod val="75000"/>
                </a:schemeClr>
              </a:solidFill>
            </a:endParaRPr>
          </a:p>
          <a:p>
            <a:r>
              <a:rPr lang="en-GB" sz="1600" dirty="0" smtClean="0">
                <a:solidFill>
                  <a:schemeClr val="bg2">
                    <a:lumMod val="75000"/>
                  </a:schemeClr>
                </a:solidFill>
              </a:rPr>
              <a:t>This combined evidence means that Singer and Nicholson’s model has stood the test of time!</a:t>
            </a:r>
            <a:endParaRPr lang="en-GB" sz="1600" dirty="0">
              <a:solidFill>
                <a:schemeClr val="bg2">
                  <a:lumMod val="75000"/>
                </a:schemeClr>
              </a:solidFill>
            </a:endParaRPr>
          </a:p>
        </p:txBody>
      </p:sp>
    </p:spTree>
    <p:extLst>
      <p:ext uri="{BB962C8B-B14F-4D97-AF65-F5344CB8AC3E}">
        <p14:creationId xmlns:p14="http://schemas.microsoft.com/office/powerpoint/2010/main" val="1666966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FLUID MOSAIC MODEL</a:t>
            </a:r>
            <a:endParaRPr lang="en-GB"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7622"/>
            <a:ext cx="9144000" cy="3762756"/>
          </a:xfrm>
          <a:prstGeom prst="rect">
            <a:avLst/>
          </a:prstGeom>
        </p:spPr>
      </p:pic>
    </p:spTree>
    <p:extLst>
      <p:ext uri="{BB962C8B-B14F-4D97-AF65-F5344CB8AC3E}">
        <p14:creationId xmlns:p14="http://schemas.microsoft.com/office/powerpoint/2010/main" val="22957338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bg2">
                    <a:lumMod val="75000"/>
                  </a:schemeClr>
                </a:solidFill>
              </a:rPr>
              <a:t>Scientific Process</a:t>
            </a:r>
            <a:endParaRPr lang="en-GB" b="1" dirty="0">
              <a:solidFill>
                <a:schemeClr val="bg2">
                  <a:lumMod val="75000"/>
                </a:schemeClr>
              </a:solidFill>
            </a:endParaRPr>
          </a:p>
        </p:txBody>
      </p:sp>
      <p:sp>
        <p:nvSpPr>
          <p:cNvPr id="3" name="TextBox 2"/>
          <p:cNvSpPr txBox="1"/>
          <p:nvPr/>
        </p:nvSpPr>
        <p:spPr>
          <a:xfrm>
            <a:off x="435476" y="1700808"/>
            <a:ext cx="8136903" cy="3539430"/>
          </a:xfrm>
          <a:prstGeom prst="rect">
            <a:avLst/>
          </a:prstGeom>
          <a:noFill/>
        </p:spPr>
        <p:txBody>
          <a:bodyPr wrap="square" rtlCol="0">
            <a:spAutoFit/>
          </a:bodyPr>
          <a:lstStyle/>
          <a:p>
            <a:r>
              <a:rPr lang="en-GB" sz="3200" dirty="0" smtClean="0">
                <a:solidFill>
                  <a:schemeClr val="bg2">
                    <a:lumMod val="75000"/>
                  </a:schemeClr>
                </a:solidFill>
              </a:rPr>
              <a:t>Science is the gathering and organisation of testable and reproducible knowledge. In the scientific cycle, hypothesis testing involves the gathering, recording and analysis of data, followed by the evaluation of results and conclusions. New hypotheses may then be formulated and tested.</a:t>
            </a:r>
            <a:endParaRPr lang="en-GB" sz="3200" dirty="0">
              <a:solidFill>
                <a:schemeClr val="bg2">
                  <a:lumMod val="75000"/>
                </a:schemeClr>
              </a:solidFill>
            </a:endParaRPr>
          </a:p>
        </p:txBody>
      </p:sp>
    </p:spTree>
    <p:extLst>
      <p:ext uri="{BB962C8B-B14F-4D97-AF65-F5344CB8AC3E}">
        <p14:creationId xmlns:p14="http://schemas.microsoft.com/office/powerpoint/2010/main" val="481862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1939" y="24674"/>
            <a:ext cx="8229600" cy="884046"/>
          </a:xfrm>
        </p:spPr>
        <p:txBody>
          <a:bodyPr/>
          <a:lstStyle/>
          <a:p>
            <a:r>
              <a:rPr lang="en-GB" dirty="0" smtClean="0">
                <a:solidFill>
                  <a:schemeClr val="bg2">
                    <a:lumMod val="75000"/>
                  </a:schemeClr>
                </a:solidFill>
              </a:rPr>
              <a:t>Falsifiability</a:t>
            </a:r>
            <a:endParaRPr lang="en-GB" dirty="0">
              <a:solidFill>
                <a:schemeClr val="bg2">
                  <a:lumMod val="75000"/>
                </a:schemeClr>
              </a:solidFill>
            </a:endParaRPr>
          </a:p>
        </p:txBody>
      </p:sp>
      <p:sp>
        <p:nvSpPr>
          <p:cNvPr id="3" name="TextBox 2"/>
          <p:cNvSpPr txBox="1"/>
          <p:nvPr/>
        </p:nvSpPr>
        <p:spPr>
          <a:xfrm>
            <a:off x="435456" y="980728"/>
            <a:ext cx="8280920" cy="5262979"/>
          </a:xfrm>
          <a:prstGeom prst="rect">
            <a:avLst/>
          </a:prstGeom>
          <a:noFill/>
        </p:spPr>
        <p:txBody>
          <a:bodyPr wrap="square" rtlCol="0">
            <a:spAutoFit/>
          </a:bodyPr>
          <a:lstStyle/>
          <a:p>
            <a:r>
              <a:rPr lang="en-GB" sz="2800" dirty="0" smtClean="0">
                <a:solidFill>
                  <a:schemeClr val="bg2">
                    <a:lumMod val="75000"/>
                  </a:schemeClr>
                </a:solidFill>
              </a:rPr>
              <a:t>Discuss importance of publication of negative results in the fields of pharmaceutical or medical research, for example. Consider Karl Popper’s concept of falsifiability as the basis for scientific thinking.</a:t>
            </a:r>
          </a:p>
          <a:p>
            <a:endParaRPr lang="en-GB" sz="2800" dirty="0">
              <a:solidFill>
                <a:schemeClr val="bg2">
                  <a:lumMod val="75000"/>
                </a:schemeClr>
              </a:solidFill>
            </a:endParaRPr>
          </a:p>
          <a:p>
            <a:r>
              <a:rPr lang="en-GB" sz="2800" dirty="0" smtClean="0">
                <a:solidFill>
                  <a:schemeClr val="bg2">
                    <a:lumMod val="75000"/>
                  </a:schemeClr>
                </a:solidFill>
              </a:rPr>
              <a:t>Falsifiability or refutability of a statement, hypothesis, or theory is the inherent possibility that it can be proven false. A statement is called falsifiable if it is possible to conceive of an observation or an argument which negates the statement in question. In this sense, falsify is synonymous with nullify, meaning to invalidate or "show to be false".</a:t>
            </a:r>
            <a:endParaRPr lang="en-GB" sz="2800" dirty="0">
              <a:solidFill>
                <a:schemeClr val="bg2">
                  <a:lumMod val="75000"/>
                </a:schemeClr>
              </a:solidFill>
            </a:endParaRPr>
          </a:p>
        </p:txBody>
      </p:sp>
    </p:spTree>
    <p:extLst>
      <p:ext uri="{BB962C8B-B14F-4D97-AF65-F5344CB8AC3E}">
        <p14:creationId xmlns:p14="http://schemas.microsoft.com/office/powerpoint/2010/main" val="2332191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Hypothesis</a:t>
            </a:r>
            <a:endParaRPr lang="en-GB" dirty="0"/>
          </a:p>
        </p:txBody>
      </p:sp>
      <p:sp>
        <p:nvSpPr>
          <p:cNvPr id="3" name="TextBox 2"/>
          <p:cNvSpPr txBox="1"/>
          <p:nvPr/>
        </p:nvSpPr>
        <p:spPr>
          <a:xfrm>
            <a:off x="683568" y="1772816"/>
            <a:ext cx="3390287" cy="584775"/>
          </a:xfrm>
          <a:prstGeom prst="rect">
            <a:avLst/>
          </a:prstGeom>
          <a:noFill/>
        </p:spPr>
        <p:txBody>
          <a:bodyPr wrap="none" rtlCol="0">
            <a:spAutoFit/>
          </a:bodyPr>
          <a:lstStyle/>
          <a:p>
            <a:r>
              <a:rPr lang="en-GB" sz="3200" dirty="0" smtClean="0"/>
              <a:t>All swans are white</a:t>
            </a:r>
            <a:endParaRPr lang="en-GB"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2357591"/>
            <a:ext cx="7143750" cy="4248150"/>
          </a:xfrm>
          <a:prstGeom prst="rect">
            <a:avLst/>
          </a:prstGeom>
        </p:spPr>
      </p:pic>
    </p:spTree>
    <p:extLst>
      <p:ext uri="{BB962C8B-B14F-4D97-AF65-F5344CB8AC3E}">
        <p14:creationId xmlns:p14="http://schemas.microsoft.com/office/powerpoint/2010/main" val="3284838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solidFill>
                  <a:schemeClr val="bg2">
                    <a:lumMod val="75000"/>
                  </a:schemeClr>
                </a:solidFill>
              </a:rPr>
              <a:t>Scientific Method</a:t>
            </a:r>
            <a:endParaRPr lang="en-GB" dirty="0">
              <a:solidFill>
                <a:schemeClr val="bg2">
                  <a:lumMod val="75000"/>
                </a:schemeClr>
              </a:solidFill>
            </a:endParaRPr>
          </a:p>
        </p:txBody>
      </p:sp>
      <p:sp>
        <p:nvSpPr>
          <p:cNvPr id="3" name="Content Placeholder 2"/>
          <p:cNvSpPr>
            <a:spLocks noGrp="1"/>
          </p:cNvSpPr>
          <p:nvPr>
            <p:ph idx="1"/>
          </p:nvPr>
        </p:nvSpPr>
        <p:spPr/>
        <p:txBody>
          <a:bodyPr/>
          <a:lstStyle/>
          <a:p>
            <a:r>
              <a:rPr lang="en-GB" dirty="0">
                <a:solidFill>
                  <a:schemeClr val="bg2">
                    <a:lumMod val="75000"/>
                  </a:schemeClr>
                </a:solidFill>
              </a:rPr>
              <a:t>Scientific method </a:t>
            </a:r>
          </a:p>
          <a:p>
            <a:r>
              <a:rPr lang="en-GB" dirty="0">
                <a:solidFill>
                  <a:schemeClr val="bg2">
                    <a:lumMod val="75000"/>
                  </a:schemeClr>
                </a:solidFill>
              </a:rPr>
              <a:t>Scientific cycle — construction of a testable hypothesis, experimental design, gathering, recording, analysis of data, evaluation of results, conclusions and the formation of new hypotheses where necessary. The null hypothesis. 	</a:t>
            </a:r>
          </a:p>
          <a:p>
            <a:endParaRPr lang="en-GB" dirty="0"/>
          </a:p>
        </p:txBody>
      </p:sp>
    </p:spTree>
    <p:extLst>
      <p:ext uri="{BB962C8B-B14F-4D97-AF65-F5344CB8AC3E}">
        <p14:creationId xmlns:p14="http://schemas.microsoft.com/office/powerpoint/2010/main" val="3051997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Null hypothesis</a:t>
            </a:r>
            <a:endParaRPr lang="en-GB" dirty="0"/>
          </a:p>
        </p:txBody>
      </p:sp>
      <p:sp>
        <p:nvSpPr>
          <p:cNvPr id="3" name="TextBox 2"/>
          <p:cNvSpPr txBox="1"/>
          <p:nvPr/>
        </p:nvSpPr>
        <p:spPr>
          <a:xfrm>
            <a:off x="683568" y="1772816"/>
            <a:ext cx="4061946" cy="584775"/>
          </a:xfrm>
          <a:prstGeom prst="rect">
            <a:avLst/>
          </a:prstGeom>
          <a:noFill/>
        </p:spPr>
        <p:txBody>
          <a:bodyPr wrap="none" rtlCol="0">
            <a:spAutoFit/>
          </a:bodyPr>
          <a:lstStyle/>
          <a:p>
            <a:r>
              <a:rPr lang="en-GB" sz="3200" dirty="0" smtClean="0"/>
              <a:t>Not all swans are white</a:t>
            </a:r>
            <a:endParaRPr lang="en-GB"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2357591"/>
            <a:ext cx="7143750" cy="4248150"/>
          </a:xfrm>
          <a:prstGeom prst="rect">
            <a:avLst/>
          </a:prstGeom>
        </p:spPr>
      </p:pic>
    </p:spTree>
    <p:extLst>
      <p:ext uri="{BB962C8B-B14F-4D97-AF65-F5344CB8AC3E}">
        <p14:creationId xmlns:p14="http://schemas.microsoft.com/office/powerpoint/2010/main" val="14425738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6808"/>
            <a:ext cx="8229600" cy="963920"/>
          </a:xfrm>
        </p:spPr>
        <p:txBody>
          <a:bodyPr/>
          <a:lstStyle/>
          <a:p>
            <a:r>
              <a:rPr lang="en-GB" dirty="0" smtClean="0"/>
              <a:t>Hypothesis</a:t>
            </a:r>
            <a:endParaRPr lang="en-GB" dirty="0"/>
          </a:p>
        </p:txBody>
      </p:sp>
      <p:sp>
        <p:nvSpPr>
          <p:cNvPr id="3" name="TextBox 2"/>
          <p:cNvSpPr txBox="1"/>
          <p:nvPr/>
        </p:nvSpPr>
        <p:spPr>
          <a:xfrm>
            <a:off x="700509" y="802159"/>
            <a:ext cx="8119963" cy="1569660"/>
          </a:xfrm>
          <a:prstGeom prst="rect">
            <a:avLst/>
          </a:prstGeom>
          <a:noFill/>
        </p:spPr>
        <p:txBody>
          <a:bodyPr wrap="square" rtlCol="0">
            <a:spAutoFit/>
          </a:bodyPr>
          <a:lstStyle/>
          <a:p>
            <a:r>
              <a:rPr lang="en-GB" sz="3200" dirty="0" smtClean="0"/>
              <a:t>All swans are white</a:t>
            </a:r>
          </a:p>
          <a:p>
            <a:r>
              <a:rPr lang="en-GB" sz="3200" dirty="0" smtClean="0"/>
              <a:t>The hypothesis is false. Evidence supports the null hypothesis</a:t>
            </a:r>
            <a:endParaRPr lang="en-GB"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085" y="2384058"/>
            <a:ext cx="6372225" cy="4248150"/>
          </a:xfrm>
          <a:prstGeom prst="rect">
            <a:avLst/>
          </a:prstGeom>
        </p:spPr>
      </p:pic>
    </p:spTree>
    <p:extLst>
      <p:ext uri="{BB962C8B-B14F-4D97-AF65-F5344CB8AC3E}">
        <p14:creationId xmlns:p14="http://schemas.microsoft.com/office/powerpoint/2010/main" val="1128686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36504" cy="836712"/>
          </a:xfrm>
        </p:spPr>
        <p:txBody>
          <a:bodyPr/>
          <a:lstStyle/>
          <a:p>
            <a:pPr algn="l"/>
            <a:r>
              <a:rPr lang="en-GB" dirty="0" smtClean="0">
                <a:solidFill>
                  <a:schemeClr val="bg2">
                    <a:lumMod val="75000"/>
                  </a:schemeClr>
                </a:solidFill>
              </a:rPr>
              <a:t>Scientific Method</a:t>
            </a:r>
            <a:endParaRPr lang="en-GB" dirty="0">
              <a:solidFill>
                <a:schemeClr val="bg2">
                  <a:lumMod val="75000"/>
                </a:schemeClr>
              </a:solidFill>
            </a:endParaRP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8141"/>
          <a:stretch/>
        </p:blipFill>
        <p:spPr>
          <a:xfrm>
            <a:off x="613014" y="404664"/>
            <a:ext cx="8530986" cy="6453335"/>
          </a:xfrm>
        </p:spPr>
      </p:pic>
    </p:spTree>
    <p:extLst>
      <p:ext uri="{BB962C8B-B14F-4D97-AF65-F5344CB8AC3E}">
        <p14:creationId xmlns:p14="http://schemas.microsoft.com/office/powerpoint/2010/main" val="2591642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solidFill>
                  <a:schemeClr val="bg2">
                    <a:lumMod val="75000"/>
                  </a:schemeClr>
                </a:solidFill>
              </a:rPr>
              <a:t>Forming a hypothesis</a:t>
            </a:r>
            <a:endParaRPr lang="en-GB" dirty="0">
              <a:solidFill>
                <a:schemeClr val="bg2">
                  <a:lumMod val="75000"/>
                </a:schemeClr>
              </a:solidFill>
            </a:endParaRPr>
          </a:p>
        </p:txBody>
      </p:sp>
      <p:sp>
        <p:nvSpPr>
          <p:cNvPr id="3" name="Content Placeholder 2"/>
          <p:cNvSpPr>
            <a:spLocks noGrp="1"/>
          </p:cNvSpPr>
          <p:nvPr>
            <p:ph idx="1"/>
          </p:nvPr>
        </p:nvSpPr>
        <p:spPr/>
        <p:txBody>
          <a:bodyPr>
            <a:normAutofit fontScale="92500" lnSpcReduction="10000"/>
          </a:bodyPr>
          <a:lstStyle/>
          <a:p>
            <a:r>
              <a:rPr lang="en-GB" dirty="0">
                <a:solidFill>
                  <a:schemeClr val="bg2">
                    <a:lumMod val="75000"/>
                  </a:schemeClr>
                </a:solidFill>
              </a:rPr>
              <a:t>Features </a:t>
            </a:r>
            <a:r>
              <a:rPr lang="en-GB" dirty="0" smtClean="0">
                <a:solidFill>
                  <a:schemeClr val="bg2">
                    <a:lumMod val="75000"/>
                  </a:schemeClr>
                </a:solidFill>
              </a:rPr>
              <a:t>of </a:t>
            </a:r>
            <a:r>
              <a:rPr lang="en-GB" dirty="0">
                <a:solidFill>
                  <a:schemeClr val="bg2">
                    <a:lumMod val="75000"/>
                  </a:schemeClr>
                </a:solidFill>
              </a:rPr>
              <a:t>a sound </a:t>
            </a:r>
            <a:r>
              <a:rPr lang="en-GB" dirty="0" smtClean="0">
                <a:solidFill>
                  <a:schemeClr val="bg2">
                    <a:lumMod val="75000"/>
                  </a:schemeClr>
                </a:solidFill>
              </a:rPr>
              <a:t>hypothesis</a:t>
            </a:r>
            <a:r>
              <a:rPr lang="en-GB" dirty="0">
                <a:solidFill>
                  <a:schemeClr val="bg2">
                    <a:lumMod val="75000"/>
                  </a:schemeClr>
                </a:solidFill>
              </a:rPr>
              <a:t>:</a:t>
            </a:r>
          </a:p>
          <a:p>
            <a:r>
              <a:rPr lang="en-GB" dirty="0" smtClean="0">
                <a:solidFill>
                  <a:schemeClr val="bg2">
                    <a:lumMod val="75000"/>
                  </a:schemeClr>
                </a:solidFill>
              </a:rPr>
              <a:t>It </a:t>
            </a:r>
            <a:r>
              <a:rPr lang="en-GB" dirty="0">
                <a:solidFill>
                  <a:schemeClr val="bg2">
                    <a:lumMod val="75000"/>
                  </a:schemeClr>
                </a:solidFill>
              </a:rPr>
              <a:t>is based on observations and </a:t>
            </a:r>
            <a:r>
              <a:rPr lang="en-GB" dirty="0" smtClean="0">
                <a:solidFill>
                  <a:schemeClr val="bg2">
                    <a:lumMod val="75000"/>
                  </a:schemeClr>
                </a:solidFill>
              </a:rPr>
              <a:t>prior knowledge </a:t>
            </a:r>
            <a:r>
              <a:rPr lang="en-GB" dirty="0">
                <a:solidFill>
                  <a:schemeClr val="bg2">
                    <a:lumMod val="75000"/>
                  </a:schemeClr>
                </a:solidFill>
              </a:rPr>
              <a:t>of the system.</a:t>
            </a:r>
          </a:p>
          <a:p>
            <a:r>
              <a:rPr lang="en-GB" dirty="0" smtClean="0">
                <a:solidFill>
                  <a:schemeClr val="bg2">
                    <a:lumMod val="75000"/>
                  </a:schemeClr>
                </a:solidFill>
              </a:rPr>
              <a:t>It offers </a:t>
            </a:r>
            <a:r>
              <a:rPr lang="en-GB" dirty="0">
                <a:solidFill>
                  <a:schemeClr val="bg2">
                    <a:lumMod val="75000"/>
                  </a:schemeClr>
                </a:solidFill>
              </a:rPr>
              <a:t>an explanation for an observation.</a:t>
            </a:r>
          </a:p>
          <a:p>
            <a:r>
              <a:rPr lang="en-GB" dirty="0" smtClean="0">
                <a:solidFill>
                  <a:schemeClr val="bg2">
                    <a:lumMod val="75000"/>
                  </a:schemeClr>
                </a:solidFill>
              </a:rPr>
              <a:t>It </a:t>
            </a:r>
            <a:r>
              <a:rPr lang="en-GB" dirty="0">
                <a:solidFill>
                  <a:schemeClr val="bg2">
                    <a:lumMod val="75000"/>
                  </a:schemeClr>
                </a:solidFill>
              </a:rPr>
              <a:t>refers to only one independent variable.</a:t>
            </a:r>
          </a:p>
          <a:p>
            <a:r>
              <a:rPr lang="en-GB" dirty="0" smtClean="0">
                <a:solidFill>
                  <a:schemeClr val="bg2">
                    <a:lumMod val="75000"/>
                  </a:schemeClr>
                </a:solidFill>
              </a:rPr>
              <a:t>It </a:t>
            </a:r>
            <a:r>
              <a:rPr lang="en-GB" dirty="0">
                <a:solidFill>
                  <a:schemeClr val="bg2">
                    <a:lumMod val="75000"/>
                  </a:schemeClr>
                </a:solidFill>
              </a:rPr>
              <a:t>is written as a definite statement and </a:t>
            </a:r>
            <a:r>
              <a:rPr lang="en-GB" dirty="0" smtClean="0">
                <a:solidFill>
                  <a:schemeClr val="bg2">
                    <a:lumMod val="75000"/>
                  </a:schemeClr>
                </a:solidFill>
              </a:rPr>
              <a:t>not as </a:t>
            </a:r>
            <a:r>
              <a:rPr lang="en-GB" dirty="0">
                <a:solidFill>
                  <a:schemeClr val="bg2">
                    <a:lumMod val="75000"/>
                  </a:schemeClr>
                </a:solidFill>
              </a:rPr>
              <a:t>a question.</a:t>
            </a:r>
          </a:p>
          <a:p>
            <a:r>
              <a:rPr lang="en-GB" dirty="0" smtClean="0">
                <a:solidFill>
                  <a:schemeClr val="bg2">
                    <a:lumMod val="75000"/>
                  </a:schemeClr>
                </a:solidFill>
              </a:rPr>
              <a:t>It </a:t>
            </a:r>
            <a:r>
              <a:rPr lang="en-GB" dirty="0">
                <a:solidFill>
                  <a:schemeClr val="bg2">
                    <a:lumMod val="75000"/>
                  </a:schemeClr>
                </a:solidFill>
              </a:rPr>
              <a:t>is testable by experimentation.</a:t>
            </a:r>
          </a:p>
          <a:p>
            <a:r>
              <a:rPr lang="en-GB" dirty="0" smtClean="0">
                <a:solidFill>
                  <a:schemeClr val="bg2">
                    <a:lumMod val="75000"/>
                  </a:schemeClr>
                </a:solidFill>
              </a:rPr>
              <a:t>It </a:t>
            </a:r>
            <a:r>
              <a:rPr lang="en-GB" dirty="0">
                <a:solidFill>
                  <a:schemeClr val="bg2">
                    <a:lumMod val="75000"/>
                  </a:schemeClr>
                </a:solidFill>
              </a:rPr>
              <a:t>leads to predictions about the system.	</a:t>
            </a:r>
          </a:p>
          <a:p>
            <a:endParaRPr lang="en-GB" dirty="0"/>
          </a:p>
        </p:txBody>
      </p:sp>
    </p:spTree>
    <p:extLst>
      <p:ext uri="{BB962C8B-B14F-4D97-AF65-F5344CB8AC3E}">
        <p14:creationId xmlns:p14="http://schemas.microsoft.com/office/powerpoint/2010/main" val="383025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solidFill>
                  <a:schemeClr val="bg2">
                    <a:lumMod val="75000"/>
                  </a:schemeClr>
                </a:solidFill>
              </a:rPr>
              <a:t>Forming a null hypothesis</a:t>
            </a:r>
            <a:endParaRPr lang="en-GB" dirty="0">
              <a:solidFill>
                <a:schemeClr val="bg2">
                  <a:lumMod val="75000"/>
                </a:schemeClr>
              </a:solidFill>
            </a:endParaRPr>
          </a:p>
        </p:txBody>
      </p:sp>
      <p:sp>
        <p:nvSpPr>
          <p:cNvPr id="3" name="Content Placeholder 2"/>
          <p:cNvSpPr>
            <a:spLocks noGrp="1"/>
          </p:cNvSpPr>
          <p:nvPr>
            <p:ph idx="1"/>
          </p:nvPr>
        </p:nvSpPr>
        <p:spPr/>
        <p:txBody>
          <a:bodyPr>
            <a:normAutofit/>
          </a:bodyPr>
          <a:lstStyle/>
          <a:p>
            <a:r>
              <a:rPr lang="en-GB" dirty="0" smtClean="0">
                <a:solidFill>
                  <a:schemeClr val="bg2">
                    <a:lumMod val="75000"/>
                  </a:schemeClr>
                </a:solidFill>
              </a:rPr>
              <a:t>A hypothesis based on observations is used to generate the null hypothesis (H</a:t>
            </a:r>
            <a:r>
              <a:rPr lang="en-GB" baseline="-25000" dirty="0" smtClean="0">
                <a:solidFill>
                  <a:schemeClr val="bg2">
                    <a:lumMod val="75000"/>
                  </a:schemeClr>
                </a:solidFill>
              </a:rPr>
              <a:t>0</a:t>
            </a:r>
            <a:r>
              <a:rPr lang="en-GB" dirty="0" smtClean="0">
                <a:solidFill>
                  <a:schemeClr val="bg2">
                    <a:lumMod val="75000"/>
                  </a:schemeClr>
                </a:solidFill>
              </a:rPr>
              <a:t>); the hypothesis of no difference or no effect.</a:t>
            </a:r>
          </a:p>
          <a:p>
            <a:r>
              <a:rPr lang="en-GB" dirty="0" smtClean="0">
                <a:solidFill>
                  <a:schemeClr val="bg2">
                    <a:lumMod val="75000"/>
                  </a:schemeClr>
                </a:solidFill>
              </a:rPr>
              <a:t>Hypotheses are expressed in the null form for the purposes of statistical testing. </a:t>
            </a:r>
          </a:p>
          <a:p>
            <a:r>
              <a:rPr lang="en-GB" dirty="0" smtClean="0">
                <a:solidFill>
                  <a:schemeClr val="bg2">
                    <a:lumMod val="75000"/>
                  </a:schemeClr>
                </a:solidFill>
              </a:rPr>
              <a:t>H</a:t>
            </a:r>
            <a:r>
              <a:rPr lang="en-GB" baseline="-25000" dirty="0" smtClean="0">
                <a:solidFill>
                  <a:schemeClr val="bg2">
                    <a:lumMod val="75000"/>
                  </a:schemeClr>
                </a:solidFill>
              </a:rPr>
              <a:t>0</a:t>
            </a:r>
            <a:r>
              <a:rPr lang="en-GB" dirty="0" smtClean="0">
                <a:solidFill>
                  <a:schemeClr val="bg2">
                    <a:lumMod val="75000"/>
                  </a:schemeClr>
                </a:solidFill>
              </a:rPr>
              <a:t> may be rejected in favour of accepting the alternative hypothesis, H</a:t>
            </a:r>
            <a:r>
              <a:rPr lang="en-GB" baseline="-25000" dirty="0" smtClean="0">
                <a:solidFill>
                  <a:schemeClr val="bg2">
                    <a:lumMod val="75000"/>
                  </a:schemeClr>
                </a:solidFill>
              </a:rPr>
              <a:t>A</a:t>
            </a:r>
            <a:r>
              <a:rPr lang="en-GB" dirty="0" smtClean="0">
                <a:solidFill>
                  <a:schemeClr val="bg2">
                    <a:lumMod val="75000"/>
                  </a:schemeClr>
                </a:solidFill>
              </a:rPr>
              <a:t>.</a:t>
            </a:r>
            <a:endParaRPr lang="en-GB" dirty="0"/>
          </a:p>
        </p:txBody>
      </p:sp>
    </p:spTree>
    <p:extLst>
      <p:ext uri="{BB962C8B-B14F-4D97-AF65-F5344CB8AC3E}">
        <p14:creationId xmlns:p14="http://schemas.microsoft.com/office/powerpoint/2010/main" val="193703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4002" y="0"/>
            <a:ext cx="9168002" cy="6876002"/>
          </a:xfrm>
        </p:spPr>
      </p:pic>
      <p:sp>
        <p:nvSpPr>
          <p:cNvPr id="5" name="Rectangle 4"/>
          <p:cNvSpPr/>
          <p:nvPr/>
        </p:nvSpPr>
        <p:spPr>
          <a:xfrm>
            <a:off x="6228184" y="6525344"/>
            <a:ext cx="2915816" cy="33265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11003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936104"/>
          </a:xfrm>
        </p:spPr>
        <p:txBody>
          <a:bodyPr/>
          <a:lstStyle/>
          <a:p>
            <a:r>
              <a:rPr lang="en-GB" b="1" dirty="0" smtClean="0">
                <a:solidFill>
                  <a:schemeClr val="bg2">
                    <a:lumMod val="75000"/>
                  </a:schemeClr>
                </a:solidFill>
              </a:rPr>
              <a:t>Question</a:t>
            </a:r>
            <a:endParaRPr lang="en-GB" b="1" dirty="0">
              <a:solidFill>
                <a:schemeClr val="bg2">
                  <a:lumMod val="75000"/>
                </a:schemeClr>
              </a:solidFill>
            </a:endParaRPr>
          </a:p>
        </p:txBody>
      </p:sp>
      <p:sp>
        <p:nvSpPr>
          <p:cNvPr id="3" name="Content Placeholder 2"/>
          <p:cNvSpPr>
            <a:spLocks noGrp="1"/>
          </p:cNvSpPr>
          <p:nvPr>
            <p:ph idx="1"/>
          </p:nvPr>
        </p:nvSpPr>
        <p:spPr>
          <a:xfrm>
            <a:off x="179512" y="1353683"/>
            <a:ext cx="8784976" cy="4091541"/>
          </a:xfrm>
        </p:spPr>
        <p:txBody>
          <a:bodyPr>
            <a:normAutofit/>
          </a:bodyPr>
          <a:lstStyle/>
          <a:p>
            <a:pPr marL="0" indent="0">
              <a:buNone/>
            </a:pPr>
            <a:r>
              <a:rPr lang="en-GB" dirty="0" smtClean="0">
                <a:solidFill>
                  <a:schemeClr val="bg2">
                    <a:lumMod val="75000"/>
                  </a:schemeClr>
                </a:solidFill>
              </a:rPr>
              <a:t>Amelia wants longer fingernails. She wants to do an experiment on herself that proves that taking a Vitamin B supplement daily will grow her fingernails faster than if she doesn't take any vitamin supplement. </a:t>
            </a:r>
          </a:p>
          <a:p>
            <a:pPr marL="0" indent="0">
              <a:buNone/>
            </a:pPr>
            <a:endParaRPr lang="en-GB" dirty="0">
              <a:solidFill>
                <a:schemeClr val="bg2">
                  <a:lumMod val="75000"/>
                </a:schemeClr>
              </a:solidFill>
            </a:endParaRPr>
          </a:p>
          <a:p>
            <a:pPr marL="0" indent="0">
              <a:buNone/>
            </a:pPr>
            <a:r>
              <a:rPr lang="en-GB" dirty="0" smtClean="0">
                <a:solidFill>
                  <a:schemeClr val="bg2">
                    <a:lumMod val="75000"/>
                  </a:schemeClr>
                </a:solidFill>
              </a:rPr>
              <a:t>State Amelia’s null hypothesis</a:t>
            </a:r>
            <a:endParaRPr lang="en-GB" dirty="0">
              <a:solidFill>
                <a:schemeClr val="bg2">
                  <a:lumMod val="75000"/>
                </a:schemeClr>
              </a:solidFill>
            </a:endParaRPr>
          </a:p>
          <a:p>
            <a:pPr marL="0" indent="0">
              <a:buNone/>
            </a:pPr>
            <a:endParaRPr lang="en-GB" dirty="0" smtClean="0">
              <a:solidFill>
                <a:schemeClr val="bg2">
                  <a:lumMod val="75000"/>
                </a:schemeClr>
              </a:solidFill>
            </a:endParaRPr>
          </a:p>
        </p:txBody>
      </p:sp>
    </p:spTree>
    <p:extLst>
      <p:ext uri="{BB962C8B-B14F-4D97-AF65-F5344CB8AC3E}">
        <p14:creationId xmlns:p14="http://schemas.microsoft.com/office/powerpoint/2010/main" val="2477805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936104"/>
          </a:xfrm>
        </p:spPr>
        <p:txBody>
          <a:bodyPr/>
          <a:lstStyle/>
          <a:p>
            <a:r>
              <a:rPr lang="en-GB" b="1" dirty="0" smtClean="0">
                <a:solidFill>
                  <a:schemeClr val="bg2">
                    <a:lumMod val="75000"/>
                  </a:schemeClr>
                </a:solidFill>
              </a:rPr>
              <a:t>Question</a:t>
            </a:r>
            <a:endParaRPr lang="en-GB" b="1" dirty="0">
              <a:solidFill>
                <a:schemeClr val="bg2">
                  <a:lumMod val="75000"/>
                </a:schemeClr>
              </a:solidFill>
            </a:endParaRPr>
          </a:p>
        </p:txBody>
      </p:sp>
      <p:sp>
        <p:nvSpPr>
          <p:cNvPr id="3" name="Content Placeholder 2"/>
          <p:cNvSpPr>
            <a:spLocks noGrp="1"/>
          </p:cNvSpPr>
          <p:nvPr>
            <p:ph idx="1"/>
          </p:nvPr>
        </p:nvSpPr>
        <p:spPr>
          <a:xfrm>
            <a:off x="179512" y="1353683"/>
            <a:ext cx="8784976" cy="4091541"/>
          </a:xfrm>
        </p:spPr>
        <p:txBody>
          <a:bodyPr>
            <a:normAutofit/>
          </a:bodyPr>
          <a:lstStyle/>
          <a:p>
            <a:pPr marL="0" indent="0">
              <a:buNone/>
            </a:pPr>
            <a:r>
              <a:rPr lang="en-GB" dirty="0" smtClean="0">
                <a:solidFill>
                  <a:schemeClr val="bg2">
                    <a:lumMod val="75000"/>
                  </a:schemeClr>
                </a:solidFill>
              </a:rPr>
              <a:t>In a scientific experiment, what is the researcher usually trying to disprove?</a:t>
            </a:r>
            <a:endParaRPr lang="en-GB" dirty="0">
              <a:solidFill>
                <a:schemeClr val="bg2">
                  <a:lumMod val="75000"/>
                </a:schemeClr>
              </a:solidFill>
            </a:endParaRPr>
          </a:p>
          <a:p>
            <a:pPr marL="0" indent="0">
              <a:buNone/>
            </a:pPr>
            <a:endParaRPr lang="en-GB" dirty="0" smtClean="0">
              <a:solidFill>
                <a:schemeClr val="bg2">
                  <a:lumMod val="75000"/>
                </a:schemeClr>
              </a:solidFill>
            </a:endParaRPr>
          </a:p>
          <a:p>
            <a:pPr marL="0" indent="0">
              <a:buNone/>
            </a:pPr>
            <a:r>
              <a:rPr lang="en-GB" dirty="0" smtClean="0">
                <a:solidFill>
                  <a:schemeClr val="bg2">
                    <a:lumMod val="75000"/>
                  </a:schemeClr>
                </a:solidFill>
              </a:rPr>
              <a:t>A] The theory</a:t>
            </a:r>
          </a:p>
          <a:p>
            <a:pPr marL="0" indent="0">
              <a:buNone/>
            </a:pPr>
            <a:r>
              <a:rPr lang="en-GB" dirty="0" smtClean="0">
                <a:solidFill>
                  <a:schemeClr val="bg2">
                    <a:lumMod val="75000"/>
                  </a:schemeClr>
                </a:solidFill>
              </a:rPr>
              <a:t>B] The alternative hypothesis</a:t>
            </a:r>
          </a:p>
          <a:p>
            <a:pPr marL="0" indent="0">
              <a:buNone/>
            </a:pPr>
            <a:r>
              <a:rPr lang="en-GB" dirty="0" smtClean="0">
                <a:solidFill>
                  <a:schemeClr val="bg2">
                    <a:lumMod val="75000"/>
                  </a:schemeClr>
                </a:solidFill>
              </a:rPr>
              <a:t>C] The null hypothesis</a:t>
            </a:r>
          </a:p>
        </p:txBody>
      </p:sp>
    </p:spTree>
    <p:extLst>
      <p:ext uri="{BB962C8B-B14F-4D97-AF65-F5344CB8AC3E}">
        <p14:creationId xmlns:p14="http://schemas.microsoft.com/office/powerpoint/2010/main" val="1978375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solidFill>
                  <a:schemeClr val="bg2">
                    <a:lumMod val="75000"/>
                  </a:schemeClr>
                </a:solidFill>
              </a:rPr>
              <a:t>CASE STUDY</a:t>
            </a:r>
            <a:endParaRPr lang="en-GB" b="1" dirty="0">
              <a:solidFill>
                <a:schemeClr val="bg2">
                  <a:lumMod val="75000"/>
                </a:schemeClr>
              </a:solidFill>
            </a:endParaRPr>
          </a:p>
        </p:txBody>
      </p:sp>
      <p:sp>
        <p:nvSpPr>
          <p:cNvPr id="3" name="Content Placeholder 2"/>
          <p:cNvSpPr>
            <a:spLocks noGrp="1"/>
          </p:cNvSpPr>
          <p:nvPr>
            <p:ph idx="1"/>
          </p:nvPr>
        </p:nvSpPr>
        <p:spPr/>
        <p:txBody>
          <a:bodyPr/>
          <a:lstStyle/>
          <a:p>
            <a:pPr marL="0" indent="0">
              <a:buNone/>
            </a:pPr>
            <a:r>
              <a:rPr lang="en-GB" dirty="0" smtClean="0">
                <a:solidFill>
                  <a:schemeClr val="bg2">
                    <a:lumMod val="75000"/>
                  </a:schemeClr>
                </a:solidFill>
              </a:rPr>
              <a:t>Case study on the successive evidence-based models of the structure of the plasma membrane to illustrate refinement of scientific knowledge through a framework of experimentation.</a:t>
            </a:r>
            <a:endParaRPr lang="en-GB" dirty="0">
              <a:solidFill>
                <a:schemeClr val="bg2">
                  <a:lumMod val="75000"/>
                </a:schemeClr>
              </a:solidFill>
            </a:endParaRPr>
          </a:p>
        </p:txBody>
      </p:sp>
    </p:spTree>
    <p:extLst>
      <p:ext uri="{BB962C8B-B14F-4D97-AF65-F5344CB8AC3E}">
        <p14:creationId xmlns:p14="http://schemas.microsoft.com/office/powerpoint/2010/main" val="9983758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TotalTime>
  <Words>1177</Words>
  <Application>Microsoft Office PowerPoint</Application>
  <PresentationFormat>On-screen Show (4:3)</PresentationFormat>
  <Paragraphs>174</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Scientific Principles and Process</vt:lpstr>
      <vt:lpstr>Scientific Method</vt:lpstr>
      <vt:lpstr>Scientific Method</vt:lpstr>
      <vt:lpstr>Forming a hypothesis</vt:lpstr>
      <vt:lpstr>Forming a null hypothesis</vt:lpstr>
      <vt:lpstr>PowerPoint Presentation</vt:lpstr>
      <vt:lpstr>Question</vt:lpstr>
      <vt:lpstr>Question</vt:lpstr>
      <vt:lpstr>CASE STUDY</vt:lpstr>
      <vt:lpstr>PowerPoint Presentation</vt:lpstr>
      <vt:lpstr>Gorter &amp; Grendel</vt:lpstr>
      <vt:lpstr>ELECTRONMICROGRAPH EVIDENCE</vt:lpstr>
      <vt:lpstr>DANIELLI AND DAVSON MODEL</vt:lpstr>
      <vt:lpstr>FREEZE FRACTURE ELECTRONMICROGRAPH EVIDENCE</vt:lpstr>
      <vt:lpstr>PowerPoint Presentation</vt:lpstr>
      <vt:lpstr>FLUID MOSAIC MODEL</vt:lpstr>
      <vt:lpstr>Scientific Process</vt:lpstr>
      <vt:lpstr>Falsifiability</vt:lpstr>
      <vt:lpstr>Hypothesis</vt:lpstr>
      <vt:lpstr>Null hypothesis</vt:lpstr>
      <vt:lpstr>Hypothesis</vt:lpstr>
    </vt:vector>
  </TitlesOfParts>
  <Company>Highland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Principles and Process</dc:title>
  <dc:creator>MannS3</dc:creator>
  <cp:lastModifiedBy>MannS3</cp:lastModifiedBy>
  <cp:revision>19</cp:revision>
  <dcterms:created xsi:type="dcterms:W3CDTF">2016-02-22T09:48:54Z</dcterms:created>
  <dcterms:modified xsi:type="dcterms:W3CDTF">2016-02-22T14:49:22Z</dcterms:modified>
</cp:coreProperties>
</file>