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5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7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582EC-44C1-4F98-83B7-350F3E94EDB4}" type="datetimeFigureOut">
              <a:rPr lang="en-GB" smtClean="0"/>
              <a:t>11/05/2016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C03D-865E-4A1E-BBA0-BD4EE15BCD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147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582EC-44C1-4F98-83B7-350F3E94EDB4}" type="datetimeFigureOut">
              <a:rPr lang="en-GB" smtClean="0"/>
              <a:t>11/05/2016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C03D-865E-4A1E-BBA0-BD4EE15BCD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969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582EC-44C1-4F98-83B7-350F3E94EDB4}" type="datetimeFigureOut">
              <a:rPr lang="en-GB" smtClean="0"/>
              <a:t>11/05/2016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C03D-865E-4A1E-BBA0-BD4EE15BCD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245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582EC-44C1-4F98-83B7-350F3E94EDB4}" type="datetimeFigureOut">
              <a:rPr lang="en-GB" smtClean="0"/>
              <a:t>11/05/2016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C03D-865E-4A1E-BBA0-BD4EE15BCD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054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582EC-44C1-4F98-83B7-350F3E94EDB4}" type="datetimeFigureOut">
              <a:rPr lang="en-GB" smtClean="0"/>
              <a:t>11/05/2016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C03D-865E-4A1E-BBA0-BD4EE15BCD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13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582EC-44C1-4F98-83B7-350F3E94EDB4}" type="datetimeFigureOut">
              <a:rPr lang="en-GB" smtClean="0"/>
              <a:t>11/05/2016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C03D-865E-4A1E-BBA0-BD4EE15BCD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350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582EC-44C1-4F98-83B7-350F3E94EDB4}" type="datetimeFigureOut">
              <a:rPr lang="en-GB" smtClean="0"/>
              <a:t>11/05/2016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C03D-865E-4A1E-BBA0-BD4EE15BCD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60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582EC-44C1-4F98-83B7-350F3E94EDB4}" type="datetimeFigureOut">
              <a:rPr lang="en-GB" smtClean="0"/>
              <a:t>11/05/2016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C03D-865E-4A1E-BBA0-BD4EE15BCD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90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582EC-44C1-4F98-83B7-350F3E94EDB4}" type="datetimeFigureOut">
              <a:rPr lang="en-GB" smtClean="0"/>
              <a:t>11/05/2016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C03D-865E-4A1E-BBA0-BD4EE15BCD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447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582EC-44C1-4F98-83B7-350F3E94EDB4}" type="datetimeFigureOut">
              <a:rPr lang="en-GB" smtClean="0"/>
              <a:t>11/05/2016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C03D-865E-4A1E-BBA0-BD4EE15BCD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403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582EC-44C1-4F98-83B7-350F3E94EDB4}" type="datetimeFigureOut">
              <a:rPr lang="en-GB" smtClean="0"/>
              <a:t>11/05/2016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C03D-865E-4A1E-BBA0-BD4EE15BCD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162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582EC-44C1-4F98-83B7-350F3E94EDB4}" type="datetimeFigureOut">
              <a:rPr lang="en-GB" smtClean="0"/>
              <a:t>11/05/2016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7C03D-865E-4A1E-BBA0-BD4EE15BCD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56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1470025"/>
          </a:xfrm>
        </p:spPr>
        <p:txBody>
          <a:bodyPr/>
          <a:lstStyle/>
          <a:p>
            <a:r>
              <a:rPr lang="en-GB" b="1" dirty="0">
                <a:solidFill>
                  <a:srgbClr val="FFFFCC"/>
                </a:solidFill>
              </a:rPr>
              <a:t>Protein control of cell division</a:t>
            </a:r>
            <a:endParaRPr lang="en-GB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1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FFCC"/>
                </a:solidFill>
              </a:rPr>
              <a:t>Protein control of cell division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Cell division requires the remodelling </a:t>
            </a:r>
            <a:r>
              <a:rPr lang="en-GB" sz="2400" dirty="0" smtClean="0"/>
              <a:t>of the </a:t>
            </a:r>
            <a:r>
              <a:rPr lang="en-GB" sz="2400" dirty="0"/>
              <a:t>cell’s cytoskeleton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The cytoskeleton gives mechanical </a:t>
            </a:r>
            <a:r>
              <a:rPr lang="en-GB" sz="2400" dirty="0" smtClean="0"/>
              <a:t>support and </a:t>
            </a:r>
            <a:r>
              <a:rPr lang="en-GB" sz="2400" dirty="0"/>
              <a:t>shape to cells. </a:t>
            </a:r>
            <a:endParaRPr lang="en-GB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The cytoskeleton consists </a:t>
            </a:r>
            <a:r>
              <a:rPr lang="en-GB" sz="2400" dirty="0"/>
              <a:t>of different types of </a:t>
            </a:r>
            <a:r>
              <a:rPr lang="en-GB" sz="2400" dirty="0" smtClean="0"/>
              <a:t>proteins extending </a:t>
            </a:r>
            <a:r>
              <a:rPr lang="en-GB" sz="2400" dirty="0"/>
              <a:t>throughout the cytoplasm</a:t>
            </a:r>
            <a:r>
              <a:rPr lang="en-GB" sz="2400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Microtubules composed of hollow </a:t>
            </a:r>
            <a:r>
              <a:rPr lang="en-GB" sz="2400" dirty="0" smtClean="0"/>
              <a:t>straight rods </a:t>
            </a:r>
            <a:r>
              <a:rPr lang="en-GB" sz="2400" dirty="0"/>
              <a:t>made of globular proteins </a:t>
            </a:r>
            <a:r>
              <a:rPr lang="en-GB" sz="2400" dirty="0" smtClean="0"/>
              <a:t>called tubulins </a:t>
            </a:r>
            <a:r>
              <a:rPr lang="en-GB" sz="2400" dirty="0"/>
              <a:t>govern the location and </a:t>
            </a:r>
            <a:r>
              <a:rPr lang="en-GB" sz="2400" dirty="0" smtClean="0"/>
              <a:t>movement of </a:t>
            </a:r>
            <a:r>
              <a:rPr lang="en-GB" sz="2400" dirty="0"/>
              <a:t>membrane-bound organelles and </a:t>
            </a:r>
            <a:r>
              <a:rPr lang="en-GB" sz="2400" dirty="0" smtClean="0"/>
              <a:t>other cell </a:t>
            </a:r>
            <a:r>
              <a:rPr lang="en-GB" sz="2400" dirty="0"/>
              <a:t>components</a:t>
            </a:r>
            <a:r>
              <a:rPr lang="en-GB" sz="2400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Microtubules </a:t>
            </a:r>
            <a:r>
              <a:rPr lang="en-GB" sz="2400" dirty="0"/>
              <a:t>are found </a:t>
            </a:r>
            <a:r>
              <a:rPr lang="en-GB" sz="2400" dirty="0" smtClean="0"/>
              <a:t>in all </a:t>
            </a:r>
            <a:r>
              <a:rPr lang="en-GB" sz="2400" dirty="0"/>
              <a:t>eukaryotic cells and radiate from </a:t>
            </a:r>
            <a:r>
              <a:rPr lang="en-GB" sz="2400" dirty="0" smtClean="0"/>
              <a:t>the centrosome </a:t>
            </a:r>
            <a:r>
              <a:rPr lang="en-GB" sz="2400" dirty="0"/>
              <a:t>(the microtubule </a:t>
            </a:r>
            <a:r>
              <a:rPr lang="en-GB" sz="2400" dirty="0" smtClean="0"/>
              <a:t>organising centre</a:t>
            </a:r>
            <a:r>
              <a:rPr lang="en-GB" sz="2400" dirty="0"/>
              <a:t>). </a:t>
            </a:r>
            <a:endParaRPr lang="en-GB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/>
              <a:t>Microtubules </a:t>
            </a:r>
            <a:r>
              <a:rPr lang="en-GB" sz="2400" dirty="0"/>
              <a:t>form the </a:t>
            </a:r>
            <a:r>
              <a:rPr lang="en-GB" sz="2400" dirty="0" smtClean="0"/>
              <a:t>spindle fibres</a:t>
            </a:r>
            <a:r>
              <a:rPr lang="en-GB" sz="2400" dirty="0"/>
              <a:t>, which are active during cell division.</a:t>
            </a:r>
          </a:p>
        </p:txBody>
      </p:sp>
    </p:spTree>
    <p:extLst>
      <p:ext uri="{BB962C8B-B14F-4D97-AF65-F5344CB8AC3E}">
        <p14:creationId xmlns:p14="http://schemas.microsoft.com/office/powerpoint/2010/main" val="141960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FFCC"/>
                </a:solidFill>
              </a:rPr>
              <a:t>What is the cell’s cytoskeleton?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90895"/>
            <a:ext cx="8229600" cy="3944572"/>
          </a:xfrm>
        </p:spPr>
      </p:pic>
    </p:spTree>
    <p:extLst>
      <p:ext uri="{BB962C8B-B14F-4D97-AF65-F5344CB8AC3E}">
        <p14:creationId xmlns:p14="http://schemas.microsoft.com/office/powerpoint/2010/main" val="60536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FFCC"/>
                </a:solidFill>
              </a:rPr>
              <a:t>Protein control of cell division</a:t>
            </a:r>
            <a:endParaRPr lang="en-GB" dirty="0"/>
          </a:p>
        </p:txBody>
      </p:sp>
      <p:pic>
        <p:nvPicPr>
          <p:cNvPr id="4" name="Cytoskeleton Microtubules - Cell Biology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7213" y="1600200"/>
            <a:ext cx="8029575" cy="4525963"/>
          </a:xfrm>
        </p:spPr>
      </p:pic>
    </p:spTree>
    <p:extLst>
      <p:ext uri="{BB962C8B-B14F-4D97-AF65-F5344CB8AC3E}">
        <p14:creationId xmlns:p14="http://schemas.microsoft.com/office/powerpoint/2010/main" val="4415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Consider the effects of colchicine and</a:t>
            </a:r>
            <a:br>
              <a:rPr lang="en-GB" dirty="0"/>
            </a:br>
            <a:r>
              <a:rPr lang="en-GB" dirty="0"/>
              <a:t>paclitaxel on the cytoskeleton.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Eukaryotic cells contain microtubules.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They are made of subunits of globular protein called tubulin.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Growth of microtubules occurs at one end by the addition of tubulin subunits.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This process is inhibited by </a:t>
            </a:r>
            <a:r>
              <a:rPr lang="en-GB" b="1" dirty="0" smtClean="0"/>
              <a:t>colchicine</a:t>
            </a:r>
            <a:r>
              <a:rPr lang="en-GB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b="1" dirty="0"/>
              <a:t>Paclitaxel</a:t>
            </a:r>
            <a:r>
              <a:rPr lang="en-GB" dirty="0"/>
              <a:t> is a medication used to treat a number of types of </a:t>
            </a:r>
            <a:r>
              <a:rPr lang="en-GB" dirty="0" smtClean="0"/>
              <a:t>cancer.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 Paclitaxel's mechanism of action involves interference with the normal breakdown of microtubules during cell division.</a:t>
            </a:r>
          </a:p>
        </p:txBody>
      </p:sp>
    </p:spTree>
    <p:extLst>
      <p:ext uri="{BB962C8B-B14F-4D97-AF65-F5344CB8AC3E}">
        <p14:creationId xmlns:p14="http://schemas.microsoft.com/office/powerpoint/2010/main" val="215499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9600" dirty="0"/>
              <a:t>The cell cycle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4800" dirty="0" smtClean="0"/>
              <a:t>The cell cycle regulates the growth and replacement of genetically identical cells</a:t>
            </a:r>
          </a:p>
          <a:p>
            <a:pPr marL="0" indent="0">
              <a:buNone/>
            </a:pPr>
            <a:r>
              <a:rPr lang="en-GB" sz="4800" dirty="0" smtClean="0"/>
              <a:t>throughout the life of the organism.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428152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9600" dirty="0"/>
              <a:t>The cell cycle</a:t>
            </a:r>
          </a:p>
        </p:txBody>
      </p:sp>
      <p:pic>
        <p:nvPicPr>
          <p:cNvPr id="4" name="Control of the Cell Cycle 2 [HD Animation]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350" y="1600200"/>
            <a:ext cx="6337300" cy="4525963"/>
          </a:xfrm>
        </p:spPr>
      </p:pic>
    </p:spTree>
    <p:extLst>
      <p:ext uri="{BB962C8B-B14F-4D97-AF65-F5344CB8AC3E}">
        <p14:creationId xmlns:p14="http://schemas.microsoft.com/office/powerpoint/2010/main" val="276747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9600" dirty="0"/>
              <a:t>The cell cycle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4800" dirty="0"/>
              <a:t>An uncontrolled reduction in the rate of </a:t>
            </a:r>
            <a:r>
              <a:rPr lang="en-GB" sz="4800" dirty="0" smtClean="0"/>
              <a:t>the cell </a:t>
            </a:r>
            <a:r>
              <a:rPr lang="en-GB" sz="4800" dirty="0"/>
              <a:t>cycle may result in </a:t>
            </a:r>
            <a:r>
              <a:rPr lang="en-GB" sz="4800" dirty="0" smtClean="0"/>
              <a:t>degenerative disease</a:t>
            </a:r>
            <a:r>
              <a:rPr lang="en-GB" sz="4800" dirty="0"/>
              <a:t>. </a:t>
            </a:r>
            <a:endParaRPr lang="en-GB" sz="4800" dirty="0" smtClean="0"/>
          </a:p>
          <a:p>
            <a:r>
              <a:rPr lang="en-GB" sz="4800" dirty="0" smtClean="0"/>
              <a:t>An </a:t>
            </a:r>
            <a:r>
              <a:rPr lang="en-GB" sz="4800" dirty="0"/>
              <a:t>uncontrolled increase in </a:t>
            </a:r>
            <a:r>
              <a:rPr lang="en-GB" sz="4800" dirty="0" smtClean="0"/>
              <a:t>the rate </a:t>
            </a:r>
            <a:r>
              <a:rPr lang="en-GB" sz="4800" dirty="0"/>
              <a:t>of the cell cycle may result in </a:t>
            </a:r>
            <a:r>
              <a:rPr lang="en-GB" sz="4800" dirty="0" smtClean="0"/>
              <a:t>tumour formation</a:t>
            </a:r>
            <a:r>
              <a:rPr lang="en-GB" sz="4800" dirty="0"/>
              <a:t>. </a:t>
            </a:r>
            <a:endParaRPr lang="en-GB" sz="4800" dirty="0" smtClean="0"/>
          </a:p>
        </p:txBody>
      </p:sp>
    </p:spTree>
    <p:extLst>
      <p:ext uri="{BB962C8B-B14F-4D97-AF65-F5344CB8AC3E}">
        <p14:creationId xmlns:p14="http://schemas.microsoft.com/office/powerpoint/2010/main" val="84044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9600" dirty="0" smtClean="0"/>
              <a:t>RESEARCH</a:t>
            </a:r>
            <a:endParaRPr lang="en-GB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Autofit/>
          </a:bodyPr>
          <a:lstStyle/>
          <a:p>
            <a:r>
              <a:rPr lang="en-GB" dirty="0" smtClean="0"/>
              <a:t>How an </a:t>
            </a:r>
            <a:r>
              <a:rPr lang="en-GB" dirty="0"/>
              <a:t>uncontrolled reduction in the rate of </a:t>
            </a:r>
            <a:r>
              <a:rPr lang="en-GB" dirty="0" smtClean="0"/>
              <a:t>the cell </a:t>
            </a:r>
            <a:r>
              <a:rPr lang="en-GB" dirty="0"/>
              <a:t>cycle may result </a:t>
            </a:r>
            <a:r>
              <a:rPr lang="en-GB" dirty="0" smtClean="0"/>
              <a:t>in degenerative disease</a:t>
            </a:r>
            <a:r>
              <a:rPr lang="en-GB" dirty="0"/>
              <a:t>. </a:t>
            </a:r>
            <a:endParaRPr lang="en-GB" dirty="0" smtClean="0"/>
          </a:p>
          <a:p>
            <a:r>
              <a:rPr lang="en-GB" dirty="0" smtClean="0"/>
              <a:t>How an </a:t>
            </a:r>
            <a:r>
              <a:rPr lang="en-GB" dirty="0"/>
              <a:t>uncontrolled increase in </a:t>
            </a:r>
            <a:r>
              <a:rPr lang="en-GB" dirty="0" smtClean="0"/>
              <a:t>the rate </a:t>
            </a:r>
            <a:r>
              <a:rPr lang="en-GB" dirty="0"/>
              <a:t>of the cell cycle may result in </a:t>
            </a:r>
            <a:r>
              <a:rPr lang="en-GB" dirty="0" smtClean="0"/>
              <a:t>tumour formation</a:t>
            </a:r>
            <a:r>
              <a:rPr lang="en-GB" dirty="0"/>
              <a:t>. </a:t>
            </a:r>
            <a:endParaRPr lang="en-GB" dirty="0" smtClean="0"/>
          </a:p>
          <a:p>
            <a:r>
              <a:rPr lang="en-GB" dirty="0"/>
              <a:t>Examine the role of cell cycle </a:t>
            </a:r>
            <a:r>
              <a:rPr lang="en-GB" dirty="0" smtClean="0"/>
              <a:t>regulators in </a:t>
            </a:r>
            <a:r>
              <a:rPr lang="en-GB" dirty="0"/>
              <a:t>degenerative diseases such </a:t>
            </a:r>
            <a:r>
              <a:rPr lang="en-GB" dirty="0" smtClean="0"/>
              <a:t>as Alzheimer’s </a:t>
            </a:r>
            <a:r>
              <a:rPr lang="en-GB" dirty="0"/>
              <a:t>and Parkinson’s</a:t>
            </a:r>
            <a:r>
              <a:rPr lang="en-GB" dirty="0" smtClean="0"/>
              <a:t>.</a:t>
            </a:r>
          </a:p>
          <a:p>
            <a:r>
              <a:rPr lang="en-GB" dirty="0" smtClean="0"/>
              <a:t>Examine the action of chemotherapy in the treatment of cancers.</a:t>
            </a:r>
          </a:p>
        </p:txBody>
      </p:sp>
    </p:spTree>
    <p:extLst>
      <p:ext uri="{BB962C8B-B14F-4D97-AF65-F5344CB8AC3E}">
        <p14:creationId xmlns:p14="http://schemas.microsoft.com/office/powerpoint/2010/main" val="96298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275</Words>
  <Application>Microsoft Office PowerPoint</Application>
  <PresentationFormat>On-screen Show (4:3)</PresentationFormat>
  <Paragraphs>29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Protein control of cell division</vt:lpstr>
      <vt:lpstr>Protein control of cell division</vt:lpstr>
      <vt:lpstr>What is the cell’s cytoskeleton?</vt:lpstr>
      <vt:lpstr>Protein control of cell division</vt:lpstr>
      <vt:lpstr>Consider the effects of colchicine and paclitaxel on the cytoskeleton.</vt:lpstr>
      <vt:lpstr>The cell cycle</vt:lpstr>
      <vt:lpstr>The cell cycle</vt:lpstr>
      <vt:lpstr>The cell cycle</vt:lpstr>
      <vt:lpstr>RESEARCH</vt:lpstr>
    </vt:vector>
  </TitlesOfParts>
  <Company>Highland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Protein control of cell division</dc:title>
  <dc:creator>MannS3</dc:creator>
  <cp:lastModifiedBy>manns3</cp:lastModifiedBy>
  <cp:revision>13</cp:revision>
  <dcterms:created xsi:type="dcterms:W3CDTF">2015-09-14T11:50:27Z</dcterms:created>
  <dcterms:modified xsi:type="dcterms:W3CDTF">2016-05-11T10:43:21Z</dcterms:modified>
</cp:coreProperties>
</file>