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7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8B551D8-8973-4E14-8FC5-876E8BC6AD2B}" type="datetimeFigureOut">
              <a:rPr lang="en-GB" smtClean="0"/>
              <a:t>11/05/2016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A3AD7A-AE14-4799-B730-97AA387D2B6D}" type="slidenum">
              <a:rPr lang="en-GB" smtClean="0"/>
              <a:t>‹#›</a:t>
            </a:fld>
            <a:endParaRPr lang="en-GB"/>
          </a:p>
        </p:txBody>
      </p:sp>
    </p:spTree>
    <p:extLst>
      <p:ext uri="{BB962C8B-B14F-4D97-AF65-F5344CB8AC3E}">
        <p14:creationId xmlns:p14="http://schemas.microsoft.com/office/powerpoint/2010/main" val="1061325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8B551D8-8973-4E14-8FC5-876E8BC6AD2B}" type="datetimeFigureOut">
              <a:rPr lang="en-GB" smtClean="0"/>
              <a:t>11/05/2016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A3AD7A-AE14-4799-B730-97AA387D2B6D}" type="slidenum">
              <a:rPr lang="en-GB" smtClean="0"/>
              <a:t>‹#›</a:t>
            </a:fld>
            <a:endParaRPr lang="en-GB"/>
          </a:p>
        </p:txBody>
      </p:sp>
    </p:spTree>
    <p:extLst>
      <p:ext uri="{BB962C8B-B14F-4D97-AF65-F5344CB8AC3E}">
        <p14:creationId xmlns:p14="http://schemas.microsoft.com/office/powerpoint/2010/main" val="2350998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8B551D8-8973-4E14-8FC5-876E8BC6AD2B}" type="datetimeFigureOut">
              <a:rPr lang="en-GB" smtClean="0"/>
              <a:t>11/05/2016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A3AD7A-AE14-4799-B730-97AA387D2B6D}" type="slidenum">
              <a:rPr lang="en-GB" smtClean="0"/>
              <a:t>‹#›</a:t>
            </a:fld>
            <a:endParaRPr lang="en-GB"/>
          </a:p>
        </p:txBody>
      </p:sp>
    </p:spTree>
    <p:extLst>
      <p:ext uri="{BB962C8B-B14F-4D97-AF65-F5344CB8AC3E}">
        <p14:creationId xmlns:p14="http://schemas.microsoft.com/office/powerpoint/2010/main" val="1223070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8B551D8-8973-4E14-8FC5-876E8BC6AD2B}" type="datetimeFigureOut">
              <a:rPr lang="en-GB" smtClean="0"/>
              <a:t>11/05/2016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A3AD7A-AE14-4799-B730-97AA387D2B6D}" type="slidenum">
              <a:rPr lang="en-GB" smtClean="0"/>
              <a:t>‹#›</a:t>
            </a:fld>
            <a:endParaRPr lang="en-GB"/>
          </a:p>
        </p:txBody>
      </p:sp>
    </p:spTree>
    <p:extLst>
      <p:ext uri="{BB962C8B-B14F-4D97-AF65-F5344CB8AC3E}">
        <p14:creationId xmlns:p14="http://schemas.microsoft.com/office/powerpoint/2010/main" val="3477337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B551D8-8973-4E14-8FC5-876E8BC6AD2B}" type="datetimeFigureOut">
              <a:rPr lang="en-GB" smtClean="0"/>
              <a:t>11/05/2016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A3AD7A-AE14-4799-B730-97AA387D2B6D}" type="slidenum">
              <a:rPr lang="en-GB" smtClean="0"/>
              <a:t>‹#›</a:t>
            </a:fld>
            <a:endParaRPr lang="en-GB"/>
          </a:p>
        </p:txBody>
      </p:sp>
    </p:spTree>
    <p:extLst>
      <p:ext uri="{BB962C8B-B14F-4D97-AF65-F5344CB8AC3E}">
        <p14:creationId xmlns:p14="http://schemas.microsoft.com/office/powerpoint/2010/main" val="4091304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8B551D8-8973-4E14-8FC5-876E8BC6AD2B}" type="datetimeFigureOut">
              <a:rPr lang="en-GB" smtClean="0"/>
              <a:t>11/05/2016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A3AD7A-AE14-4799-B730-97AA387D2B6D}" type="slidenum">
              <a:rPr lang="en-GB" smtClean="0"/>
              <a:t>‹#›</a:t>
            </a:fld>
            <a:endParaRPr lang="en-GB"/>
          </a:p>
        </p:txBody>
      </p:sp>
    </p:spTree>
    <p:extLst>
      <p:ext uri="{BB962C8B-B14F-4D97-AF65-F5344CB8AC3E}">
        <p14:creationId xmlns:p14="http://schemas.microsoft.com/office/powerpoint/2010/main" val="3886408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8B551D8-8973-4E14-8FC5-876E8BC6AD2B}" type="datetimeFigureOut">
              <a:rPr lang="en-GB" smtClean="0"/>
              <a:t>11/05/2016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9A3AD7A-AE14-4799-B730-97AA387D2B6D}" type="slidenum">
              <a:rPr lang="en-GB" smtClean="0"/>
              <a:t>‹#›</a:t>
            </a:fld>
            <a:endParaRPr lang="en-GB"/>
          </a:p>
        </p:txBody>
      </p:sp>
    </p:spTree>
    <p:extLst>
      <p:ext uri="{BB962C8B-B14F-4D97-AF65-F5344CB8AC3E}">
        <p14:creationId xmlns:p14="http://schemas.microsoft.com/office/powerpoint/2010/main" val="1001410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8B551D8-8973-4E14-8FC5-876E8BC6AD2B}" type="datetimeFigureOut">
              <a:rPr lang="en-GB" smtClean="0"/>
              <a:t>11/05/2016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9A3AD7A-AE14-4799-B730-97AA387D2B6D}" type="slidenum">
              <a:rPr lang="en-GB" smtClean="0"/>
              <a:t>‹#›</a:t>
            </a:fld>
            <a:endParaRPr lang="en-GB"/>
          </a:p>
        </p:txBody>
      </p:sp>
    </p:spTree>
    <p:extLst>
      <p:ext uri="{BB962C8B-B14F-4D97-AF65-F5344CB8AC3E}">
        <p14:creationId xmlns:p14="http://schemas.microsoft.com/office/powerpoint/2010/main" val="2740251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B551D8-8973-4E14-8FC5-876E8BC6AD2B}" type="datetimeFigureOut">
              <a:rPr lang="en-GB" smtClean="0"/>
              <a:t>11/05/2016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9A3AD7A-AE14-4799-B730-97AA387D2B6D}" type="slidenum">
              <a:rPr lang="en-GB" smtClean="0"/>
              <a:t>‹#›</a:t>
            </a:fld>
            <a:endParaRPr lang="en-GB"/>
          </a:p>
        </p:txBody>
      </p:sp>
    </p:spTree>
    <p:extLst>
      <p:ext uri="{BB962C8B-B14F-4D97-AF65-F5344CB8AC3E}">
        <p14:creationId xmlns:p14="http://schemas.microsoft.com/office/powerpoint/2010/main" val="3385979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B551D8-8973-4E14-8FC5-876E8BC6AD2B}" type="datetimeFigureOut">
              <a:rPr lang="en-GB" smtClean="0"/>
              <a:t>11/05/2016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A3AD7A-AE14-4799-B730-97AA387D2B6D}" type="slidenum">
              <a:rPr lang="en-GB" smtClean="0"/>
              <a:t>‹#›</a:t>
            </a:fld>
            <a:endParaRPr lang="en-GB"/>
          </a:p>
        </p:txBody>
      </p:sp>
    </p:spTree>
    <p:extLst>
      <p:ext uri="{BB962C8B-B14F-4D97-AF65-F5344CB8AC3E}">
        <p14:creationId xmlns:p14="http://schemas.microsoft.com/office/powerpoint/2010/main" val="4234002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B551D8-8973-4E14-8FC5-876E8BC6AD2B}" type="datetimeFigureOut">
              <a:rPr lang="en-GB" smtClean="0"/>
              <a:t>11/05/2016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A3AD7A-AE14-4799-B730-97AA387D2B6D}" type="slidenum">
              <a:rPr lang="en-GB" smtClean="0"/>
              <a:t>‹#›</a:t>
            </a:fld>
            <a:endParaRPr lang="en-GB"/>
          </a:p>
        </p:txBody>
      </p:sp>
    </p:spTree>
    <p:extLst>
      <p:ext uri="{BB962C8B-B14F-4D97-AF65-F5344CB8AC3E}">
        <p14:creationId xmlns:p14="http://schemas.microsoft.com/office/powerpoint/2010/main" val="2319936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B551D8-8973-4E14-8FC5-876E8BC6AD2B}" type="datetimeFigureOut">
              <a:rPr lang="en-GB" smtClean="0"/>
              <a:t>11/05/2016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A3AD7A-AE14-4799-B730-97AA387D2B6D}" type="slidenum">
              <a:rPr lang="en-GB" smtClean="0"/>
              <a:t>‹#›</a:t>
            </a:fld>
            <a:endParaRPr lang="en-GB"/>
          </a:p>
        </p:txBody>
      </p:sp>
    </p:spTree>
    <p:extLst>
      <p:ext uri="{BB962C8B-B14F-4D97-AF65-F5344CB8AC3E}">
        <p14:creationId xmlns:p14="http://schemas.microsoft.com/office/powerpoint/2010/main" val="3754694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shingle">
          <a:fgClr>
            <a:schemeClr val="accent1"/>
          </a:fgClr>
          <a:bgClr>
            <a:schemeClr val="bg1"/>
          </a:bgClr>
        </a:pattFill>
        <a:effectLst/>
      </p:bgPr>
    </p:bg>
    <p:spTree>
      <p:nvGrpSpPr>
        <p:cNvPr id="1" name=""/>
        <p:cNvGrpSpPr/>
        <p:nvPr/>
      </p:nvGrpSpPr>
      <p:grpSpPr>
        <a:xfrm>
          <a:off x="0" y="0"/>
          <a:ext cx="0" cy="0"/>
          <a:chOff x="0" y="0"/>
          <a:chExt cx="0" cy="0"/>
        </a:xfrm>
      </p:grpSpPr>
      <p:sp>
        <p:nvSpPr>
          <p:cNvPr id="3" name="Rectangle 2"/>
          <p:cNvSpPr/>
          <p:nvPr/>
        </p:nvSpPr>
        <p:spPr>
          <a:xfrm>
            <a:off x="107504" y="1052736"/>
            <a:ext cx="8928992" cy="4524315"/>
          </a:xfrm>
          <a:prstGeom prst="rect">
            <a:avLst/>
          </a:prstGeom>
          <a:noFill/>
        </p:spPr>
        <p:txBody>
          <a:bodyPr wrap="square" lIns="91440" tIns="45720" rIns="91440" bIns="45720">
            <a:spAutoFit/>
          </a:bodyPr>
          <a:lstStyle/>
          <a:p>
            <a:pPr algn="ctr"/>
            <a:r>
              <a:rPr lang="en-GB" sz="7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Detecting and amplifying an environmental stimulus </a:t>
            </a:r>
            <a:endParaRPr lang="en-GB" sz="72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9010416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horzBrick">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Conclusion</a:t>
            </a:r>
            <a:endParaRPr lang="en-GB" dirty="0"/>
          </a:p>
        </p:txBody>
      </p:sp>
      <p:sp>
        <p:nvSpPr>
          <p:cNvPr id="3" name="Content Placeholder 2"/>
          <p:cNvSpPr>
            <a:spLocks noGrp="1"/>
          </p:cNvSpPr>
          <p:nvPr>
            <p:ph idx="1"/>
          </p:nvPr>
        </p:nvSpPr>
        <p:spPr/>
        <p:txBody>
          <a:bodyPr>
            <a:normAutofit fontScale="92500" lnSpcReduction="10000"/>
          </a:bodyPr>
          <a:lstStyle/>
          <a:p>
            <a:pPr marL="0" indent="0" fontAlgn="base">
              <a:buNone/>
            </a:pPr>
            <a:r>
              <a:rPr lang="en-GB" b="1" dirty="0" smtClean="0"/>
              <a:t>Cells </a:t>
            </a:r>
            <a:r>
              <a:rPr lang="en-GB" b="1" dirty="0"/>
              <a:t>typically receive signals in chemical form via various </a:t>
            </a:r>
            <a:r>
              <a:rPr lang="en-GB" b="1" dirty="0" smtClean="0"/>
              <a:t>signalling </a:t>
            </a:r>
            <a:r>
              <a:rPr lang="en-GB" b="1" dirty="0"/>
              <a:t>molecules. When a </a:t>
            </a:r>
            <a:r>
              <a:rPr lang="en-GB" b="1" dirty="0" smtClean="0"/>
              <a:t>signalling </a:t>
            </a:r>
            <a:r>
              <a:rPr lang="en-GB" b="1" dirty="0"/>
              <a:t>molecule joins with an appropriate receptor on a cell surface, this binding triggers a chain of events that not only carries the signal to the cell interior, but amplifies it as well. Cells can also send </a:t>
            </a:r>
            <a:r>
              <a:rPr lang="en-GB" b="1" dirty="0" err="1"/>
              <a:t>signaling</a:t>
            </a:r>
            <a:r>
              <a:rPr lang="en-GB" b="1" dirty="0"/>
              <a:t> molecules to other cells. Some of these chemical signals — including neurotransmitters — travel only a short distance, but others must go much farther to reach their targets.</a:t>
            </a:r>
          </a:p>
          <a:p>
            <a:endParaRPr lang="en-GB" dirty="0"/>
          </a:p>
        </p:txBody>
      </p:sp>
    </p:spTree>
    <p:extLst>
      <p:ext uri="{BB962C8B-B14F-4D97-AF65-F5344CB8AC3E}">
        <p14:creationId xmlns:p14="http://schemas.microsoft.com/office/powerpoint/2010/main" val="3152728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dotDmnd">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Cell </a:t>
            </a:r>
            <a:r>
              <a:rPr lang="en-GB" b="1" dirty="0" err="1" smtClean="0"/>
              <a:t>Signaling</a:t>
            </a:r>
            <a:endParaRPr lang="en-GB" b="1" dirty="0"/>
          </a:p>
        </p:txBody>
      </p:sp>
      <p:sp>
        <p:nvSpPr>
          <p:cNvPr id="3" name="Content Placeholder 2"/>
          <p:cNvSpPr>
            <a:spLocks noGrp="1"/>
          </p:cNvSpPr>
          <p:nvPr>
            <p:ph idx="1"/>
          </p:nvPr>
        </p:nvSpPr>
        <p:spPr/>
        <p:txBody>
          <a:bodyPr/>
          <a:lstStyle/>
          <a:p>
            <a:pPr marL="0" indent="0">
              <a:buNone/>
            </a:pPr>
            <a:r>
              <a:rPr lang="en-GB" b="1" dirty="0"/>
              <a:t>In order to respond to changes in their immediate environment, cells must be able to receive and process signals that originate outside their borders</a:t>
            </a:r>
            <a:r>
              <a:rPr lang="en-GB" b="1" dirty="0" smtClean="0"/>
              <a:t>.</a:t>
            </a:r>
          </a:p>
          <a:p>
            <a:pPr marL="0" indent="0">
              <a:buNone/>
            </a:pPr>
            <a:endParaRPr lang="en-GB" b="1" dirty="0"/>
          </a:p>
          <a:p>
            <a:pPr marL="0" indent="0">
              <a:buNone/>
            </a:pPr>
            <a:r>
              <a:rPr lang="en-GB" b="1" dirty="0"/>
              <a:t>But cells aren't just targets. They also send out messages to other cells both near and far.</a:t>
            </a:r>
          </a:p>
        </p:txBody>
      </p:sp>
    </p:spTree>
    <p:extLst>
      <p:ext uri="{BB962C8B-B14F-4D97-AF65-F5344CB8AC3E}">
        <p14:creationId xmlns:p14="http://schemas.microsoft.com/office/powerpoint/2010/main" val="1770013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pct4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What Kind of Signals Do Cells Receive</a:t>
            </a:r>
            <a:r>
              <a:rPr lang="en-GB" b="1" dirty="0" smtClean="0"/>
              <a:t>?</a:t>
            </a:r>
            <a:endParaRPr lang="en-GB" b="1" dirty="0"/>
          </a:p>
        </p:txBody>
      </p:sp>
      <p:sp>
        <p:nvSpPr>
          <p:cNvPr id="3" name="Content Placeholder 2"/>
          <p:cNvSpPr>
            <a:spLocks noGrp="1"/>
          </p:cNvSpPr>
          <p:nvPr>
            <p:ph idx="1"/>
          </p:nvPr>
        </p:nvSpPr>
        <p:spPr/>
        <p:txBody>
          <a:bodyPr>
            <a:normAutofit lnSpcReduction="10000"/>
          </a:bodyPr>
          <a:lstStyle/>
          <a:p>
            <a:pPr marL="0" indent="0">
              <a:buNone/>
            </a:pPr>
            <a:r>
              <a:rPr lang="en-GB" b="1" dirty="0"/>
              <a:t>Most cell signals are chemical in nature. For example, prokaryotic organisms have sensors that detect nutrients and help them navigate toward food sources. In multicellular organisms, growth factors, hormones, neurotransmitters, and extracellular matrix components are some of the many types of chemical signals cells use. These substances can exert their effects locally, or they might travel over long distances.</a:t>
            </a:r>
          </a:p>
        </p:txBody>
      </p:sp>
    </p:spTree>
    <p:extLst>
      <p:ext uri="{BB962C8B-B14F-4D97-AF65-F5344CB8AC3E}">
        <p14:creationId xmlns:p14="http://schemas.microsoft.com/office/powerpoint/2010/main" val="35241742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dashDnDiag">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How Do Cells Recognize Signals</a:t>
            </a:r>
            <a:r>
              <a:rPr lang="en-GB" b="1" dirty="0" smtClean="0"/>
              <a:t>?</a:t>
            </a:r>
            <a:endParaRPr lang="en-GB" b="1" dirty="0"/>
          </a:p>
        </p:txBody>
      </p:sp>
      <p:sp>
        <p:nvSpPr>
          <p:cNvPr id="3" name="Content Placeholder 2"/>
          <p:cNvSpPr>
            <a:spLocks noGrp="1"/>
          </p:cNvSpPr>
          <p:nvPr>
            <p:ph idx="1"/>
          </p:nvPr>
        </p:nvSpPr>
        <p:spPr>
          <a:xfrm>
            <a:off x="457200" y="1600200"/>
            <a:ext cx="8363272" cy="5257800"/>
          </a:xfrm>
        </p:spPr>
        <p:txBody>
          <a:bodyPr>
            <a:normAutofit fontScale="92500" lnSpcReduction="10000"/>
          </a:bodyPr>
          <a:lstStyle/>
          <a:p>
            <a:pPr marL="0" indent="0">
              <a:buNone/>
            </a:pPr>
            <a:r>
              <a:rPr lang="en-GB" b="1" dirty="0"/>
              <a:t>Cells have proteins called receptors that bind to </a:t>
            </a:r>
            <a:r>
              <a:rPr lang="en-GB" b="1" dirty="0" err="1"/>
              <a:t>signaling</a:t>
            </a:r>
            <a:r>
              <a:rPr lang="en-GB" b="1" dirty="0"/>
              <a:t> molecules and initiate a physiological response. Different receptors are specific for different molecules. Dopamine receptors bind dopamine, insulin receptors bind insulin, nerve growth factor receptors bind nerve growth factor, and so on. In fact, there are hundreds of receptor types found in cells, and varying cell types have different populations of receptors. Receptors can also respond directly to light or pressure, which makes cells sensitive to events in the atmosphere</a:t>
            </a:r>
            <a:r>
              <a:rPr lang="en-GB" b="1" dirty="0" smtClean="0"/>
              <a:t>. </a:t>
            </a:r>
            <a:r>
              <a:rPr lang="en-GB" b="1" dirty="0"/>
              <a:t>Receptors are generally transmembrane protein</a:t>
            </a:r>
          </a:p>
        </p:txBody>
      </p:sp>
    </p:spTree>
    <p:extLst>
      <p:ext uri="{BB962C8B-B14F-4D97-AF65-F5344CB8AC3E}">
        <p14:creationId xmlns:p14="http://schemas.microsoft.com/office/powerpoint/2010/main" val="22647798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divot">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How Do Cells Recognize Signals?</a:t>
            </a:r>
            <a:endParaRPr lang="en-GB" b="1" dirty="0"/>
          </a:p>
        </p:txBody>
      </p:sp>
      <p:pic>
        <p:nvPicPr>
          <p:cNvPr id="4" name="Content Placeholder 3"/>
          <p:cNvPicPr>
            <a:picLocks noGrp="1" noChangeAspect="1"/>
          </p:cNvPicPr>
          <p:nvPr>
            <p:ph idx="1"/>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14719" y="1196752"/>
            <a:ext cx="6921157" cy="2376264"/>
          </a:xfrm>
        </p:spPr>
      </p:pic>
      <p:sp>
        <p:nvSpPr>
          <p:cNvPr id="5" name="Rectangle 4"/>
          <p:cNvSpPr/>
          <p:nvPr/>
        </p:nvSpPr>
        <p:spPr>
          <a:xfrm>
            <a:off x="539552" y="3573016"/>
            <a:ext cx="8280920" cy="3046988"/>
          </a:xfrm>
          <a:prstGeom prst="rect">
            <a:avLst/>
          </a:prstGeom>
        </p:spPr>
        <p:txBody>
          <a:bodyPr wrap="square">
            <a:spAutoFit/>
          </a:bodyPr>
          <a:lstStyle/>
          <a:p>
            <a:r>
              <a:rPr lang="en-GB" sz="2400" b="1" dirty="0"/>
              <a:t>An acetylcholine receptor (green) forms a gated ion channel in the plasma membrane. This receptor is a membrane protein with an aqueous pore, meaning it allows soluble materials to travel across the plasma membrane when open. When no external signal is present, the pore is closed (</a:t>
            </a:r>
            <a:r>
              <a:rPr lang="en-GB" sz="2400" b="1" dirty="0" err="1"/>
              <a:t>center</a:t>
            </a:r>
            <a:r>
              <a:rPr lang="en-GB" sz="2400" b="1" dirty="0"/>
              <a:t>). When acetylcholine molecules (blue) bind to the receptor, this triggers a conformational change that opens the aqueous pore and allows ions (red) to flow into the cell.</a:t>
            </a:r>
          </a:p>
        </p:txBody>
      </p:sp>
    </p:spTree>
    <p:extLst>
      <p:ext uri="{BB962C8B-B14F-4D97-AF65-F5344CB8AC3E}">
        <p14:creationId xmlns:p14="http://schemas.microsoft.com/office/powerpoint/2010/main" val="18309341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zigZag">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How Do Cells Respond to Signals</a:t>
            </a:r>
            <a:r>
              <a:rPr lang="en-GB" b="1" dirty="0" smtClean="0"/>
              <a:t>?</a:t>
            </a:r>
            <a:endParaRPr lang="en-GB" b="1" dirty="0"/>
          </a:p>
        </p:txBody>
      </p:sp>
      <p:sp>
        <p:nvSpPr>
          <p:cNvPr id="3" name="Content Placeholder 2"/>
          <p:cNvSpPr>
            <a:spLocks noGrp="1"/>
          </p:cNvSpPr>
          <p:nvPr>
            <p:ph idx="1"/>
          </p:nvPr>
        </p:nvSpPr>
        <p:spPr/>
        <p:txBody>
          <a:bodyPr/>
          <a:lstStyle/>
          <a:p>
            <a:pPr marL="0" indent="0">
              <a:buNone/>
            </a:pPr>
            <a:r>
              <a:rPr lang="en-GB" b="1" i="1" dirty="0"/>
              <a:t>Once a receptor protein receives a signal, it undergoes a conformational change, which in turn launches a series of biochemical reactions within the cell. These intracellular </a:t>
            </a:r>
            <a:r>
              <a:rPr lang="en-GB" b="1" i="1" dirty="0" err="1"/>
              <a:t>signaling</a:t>
            </a:r>
            <a:r>
              <a:rPr lang="en-GB" b="1" i="1" dirty="0"/>
              <a:t> pathways, also called signal transduction cascades, typically amplify the message, producing multiple intracellular signals for every one receptor that is bound.</a:t>
            </a:r>
          </a:p>
        </p:txBody>
      </p:sp>
    </p:spTree>
    <p:extLst>
      <p:ext uri="{BB962C8B-B14F-4D97-AF65-F5344CB8AC3E}">
        <p14:creationId xmlns:p14="http://schemas.microsoft.com/office/powerpoint/2010/main" val="2576871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zigZag">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How Do Cells Respond to Signals</a:t>
            </a:r>
            <a:r>
              <a:rPr lang="en-GB" b="1" dirty="0" smtClean="0"/>
              <a:t>?</a:t>
            </a:r>
            <a:endParaRPr lang="en-GB" b="1" dirty="0"/>
          </a:p>
        </p:txBody>
      </p:sp>
      <p:sp>
        <p:nvSpPr>
          <p:cNvPr id="3" name="Content Placeholder 2"/>
          <p:cNvSpPr>
            <a:spLocks noGrp="1"/>
          </p:cNvSpPr>
          <p:nvPr>
            <p:ph idx="1"/>
          </p:nvPr>
        </p:nvSpPr>
        <p:spPr>
          <a:xfrm>
            <a:off x="457200" y="1600200"/>
            <a:ext cx="8229600" cy="5141168"/>
          </a:xfrm>
        </p:spPr>
        <p:txBody>
          <a:bodyPr>
            <a:normAutofit fontScale="85000" lnSpcReduction="20000"/>
          </a:bodyPr>
          <a:lstStyle/>
          <a:p>
            <a:pPr marL="0" indent="0">
              <a:buNone/>
            </a:pPr>
            <a:r>
              <a:rPr lang="en-GB" b="1" dirty="0"/>
              <a:t>Activation of receptors can trigger the synthesis of small molecules called second messengers, which initiate and coordinate intracellular </a:t>
            </a:r>
            <a:r>
              <a:rPr lang="en-GB" b="1" dirty="0" err="1"/>
              <a:t>signaling</a:t>
            </a:r>
            <a:r>
              <a:rPr lang="en-GB" b="1" dirty="0"/>
              <a:t> pathways. For </a:t>
            </a:r>
            <a:r>
              <a:rPr lang="en-GB" b="1" dirty="0" err="1"/>
              <a:t>example,cyclic</a:t>
            </a:r>
            <a:r>
              <a:rPr lang="en-GB" b="1" dirty="0"/>
              <a:t> AMP (</a:t>
            </a:r>
            <a:r>
              <a:rPr lang="en-GB" b="1" dirty="0" err="1"/>
              <a:t>cAMP</a:t>
            </a:r>
            <a:r>
              <a:rPr lang="en-GB" b="1" dirty="0"/>
              <a:t>) is a common second messenger involved in signal transduction cascades. (In fact, it was the first second messenger ever discovered.) </a:t>
            </a:r>
            <a:r>
              <a:rPr lang="en-GB" b="1" dirty="0" err="1"/>
              <a:t>cAMP</a:t>
            </a:r>
            <a:r>
              <a:rPr lang="en-GB" b="1" dirty="0"/>
              <a:t> is synthesized from ATP by the enzyme adenylyl cyclase, which resides in the cell membrane. The activation of adenylyl cyclase can result in the manufacture of hundreds or even thousands of </a:t>
            </a:r>
            <a:r>
              <a:rPr lang="en-GB" b="1" dirty="0" err="1"/>
              <a:t>cAMP</a:t>
            </a:r>
            <a:r>
              <a:rPr lang="en-GB" b="1" dirty="0"/>
              <a:t> molecules. These </a:t>
            </a:r>
            <a:r>
              <a:rPr lang="en-GB" b="1" dirty="0" err="1"/>
              <a:t>cAMP</a:t>
            </a:r>
            <a:r>
              <a:rPr lang="en-GB" b="1" dirty="0"/>
              <a:t> molecules activate the enzyme protein kinase A (PKA), which then phosphorylates multiple protein substrates by attaching phosphate groups to them. Each step in the cascade further amplifies the initial signal</a:t>
            </a:r>
          </a:p>
        </p:txBody>
      </p:sp>
    </p:spTree>
    <p:extLst>
      <p:ext uri="{BB962C8B-B14F-4D97-AF65-F5344CB8AC3E}">
        <p14:creationId xmlns:p14="http://schemas.microsoft.com/office/powerpoint/2010/main" val="3942154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4786" r="5901" b="15269"/>
          <a:stretch/>
        </p:blipFill>
        <p:spPr>
          <a:xfrm>
            <a:off x="11280" y="0"/>
            <a:ext cx="5928871" cy="6543349"/>
          </a:xfrm>
        </p:spPr>
      </p:pic>
      <p:sp>
        <p:nvSpPr>
          <p:cNvPr id="5" name="TextBox 4"/>
          <p:cNvSpPr txBox="1"/>
          <p:nvPr/>
        </p:nvSpPr>
        <p:spPr>
          <a:xfrm>
            <a:off x="5940152" y="0"/>
            <a:ext cx="3203848" cy="6863417"/>
          </a:xfrm>
          <a:prstGeom prst="rect">
            <a:avLst/>
          </a:prstGeom>
          <a:noFill/>
        </p:spPr>
        <p:txBody>
          <a:bodyPr wrap="square" rtlCol="0">
            <a:spAutoFit/>
          </a:bodyPr>
          <a:lstStyle/>
          <a:p>
            <a:r>
              <a:rPr lang="en-GB" sz="2200" b="1" dirty="0" smtClean="0"/>
              <a:t>The binding of adrenaline to an adrenergic receptor initiates a cascade of reactions inside the cell. The signal transduction cascade begins when adenylyl cyclase, a membrane- bound enzyme, is activated by G-protein molecules associated with the adrenergic receptor. Adenylyl cyclase creates multiple cyclic AMP molecules, which fan out and activate protein kinases (PKA, in this example). Protein kinases can enter the nucleus and affect transcription.</a:t>
            </a:r>
            <a:endParaRPr lang="en-GB" sz="2200" b="1" dirty="0"/>
          </a:p>
        </p:txBody>
      </p:sp>
    </p:spTree>
    <p:extLst>
      <p:ext uri="{BB962C8B-B14F-4D97-AF65-F5344CB8AC3E}">
        <p14:creationId xmlns:p14="http://schemas.microsoft.com/office/powerpoint/2010/main" val="15861667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pct40">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How Do Signals Affect Cell Function</a:t>
            </a:r>
            <a:r>
              <a:rPr lang="en-GB" b="1" dirty="0" smtClean="0"/>
              <a:t>?</a:t>
            </a:r>
            <a:endParaRPr lang="en-GB" b="1" dirty="0"/>
          </a:p>
        </p:txBody>
      </p:sp>
      <p:sp>
        <p:nvSpPr>
          <p:cNvPr id="3" name="Content Placeholder 2"/>
          <p:cNvSpPr>
            <a:spLocks noGrp="1"/>
          </p:cNvSpPr>
          <p:nvPr>
            <p:ph idx="1"/>
          </p:nvPr>
        </p:nvSpPr>
        <p:spPr/>
        <p:txBody>
          <a:bodyPr>
            <a:normAutofit fontScale="85000" lnSpcReduction="20000"/>
          </a:bodyPr>
          <a:lstStyle/>
          <a:p>
            <a:pPr marL="0" indent="0">
              <a:buNone/>
            </a:pPr>
            <a:r>
              <a:rPr lang="en-GB" b="1" dirty="0"/>
              <a:t>Protein kinases such as PKA and PKC </a:t>
            </a:r>
            <a:r>
              <a:rPr lang="en-GB" b="1" dirty="0" err="1"/>
              <a:t>catalyze</a:t>
            </a:r>
            <a:r>
              <a:rPr lang="en-GB" b="1" dirty="0"/>
              <a:t> the transfer of phosphate groups from ATP molecules to protein molecules. Within proteins, the amino acids serine, threonine, and tyrosine are especially common sites for phosphorylation. These phosphorylation reactions control the activity of many enzymes involved in intracellular </a:t>
            </a:r>
            <a:r>
              <a:rPr lang="en-GB" b="1" dirty="0" err="1"/>
              <a:t>signaling</a:t>
            </a:r>
            <a:r>
              <a:rPr lang="en-GB" b="1" dirty="0"/>
              <a:t> pathways. Specifically, the addition of phosphate groups causes a conformational change in the enzymes, which can either activate or inhibit the enzyme activity. Then, when appropriate, protein phosphatases remove the phosphate groups from the enzymes, thereby reversing the effect on enzymatic activity.</a:t>
            </a:r>
          </a:p>
        </p:txBody>
      </p:sp>
    </p:spTree>
    <p:extLst>
      <p:ext uri="{BB962C8B-B14F-4D97-AF65-F5344CB8AC3E}">
        <p14:creationId xmlns:p14="http://schemas.microsoft.com/office/powerpoint/2010/main" val="3119635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563</Words>
  <Application>Microsoft Office PowerPoint</Application>
  <PresentationFormat>On-screen Show (4:3)</PresentationFormat>
  <Paragraphs>20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Cell Signaling</vt:lpstr>
      <vt:lpstr>What Kind of Signals Do Cells Receive?</vt:lpstr>
      <vt:lpstr>How Do Cells Recognize Signals?</vt:lpstr>
      <vt:lpstr>How Do Cells Recognize Signals?</vt:lpstr>
      <vt:lpstr>How Do Cells Respond to Signals?</vt:lpstr>
      <vt:lpstr>How Do Cells Respond to Signals?</vt:lpstr>
      <vt:lpstr>PowerPoint Presentation</vt:lpstr>
      <vt:lpstr>How Do Signals Affect Cell Function?</vt:lpstr>
      <vt:lpstr>Conclusion</vt:lpstr>
    </vt:vector>
  </TitlesOfParts>
  <Company>Highland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Detecting and amplifying an environmental stimulus</dc:title>
  <dc:creator>MannS3</dc:creator>
  <cp:lastModifiedBy>manns3</cp:lastModifiedBy>
  <cp:revision>14</cp:revision>
  <dcterms:created xsi:type="dcterms:W3CDTF">2015-08-26T12:10:11Z</dcterms:created>
  <dcterms:modified xsi:type="dcterms:W3CDTF">2016-05-11T10:18:01Z</dcterms:modified>
</cp:coreProperties>
</file>