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8" r:id="rId4"/>
    <p:sldId id="277" r:id="rId5"/>
    <p:sldId id="282" r:id="rId6"/>
    <p:sldId id="274" r:id="rId7"/>
    <p:sldId id="259" r:id="rId8"/>
    <p:sldId id="260" r:id="rId9"/>
    <p:sldId id="261" r:id="rId10"/>
    <p:sldId id="262" r:id="rId11"/>
    <p:sldId id="284" r:id="rId12"/>
    <p:sldId id="275" r:id="rId13"/>
    <p:sldId id="278" r:id="rId14"/>
    <p:sldId id="279" r:id="rId15"/>
    <p:sldId id="280" r:id="rId16"/>
    <p:sldId id="283" r:id="rId17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bc.co.uk/learningzone/clips/william-bateson-and-patterns-of-inheritance/1290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patterns of inheritance from generation to generation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5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Diagram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0727" y="2087134"/>
            <a:ext cx="2191686" cy="4142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Give the phenotypes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Show the genotypes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Write out the gametes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Draw a Punnet square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State the ratios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63874" y="2796914"/>
            <a:ext cx="837998" cy="395454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114" y="2796914"/>
            <a:ext cx="837998" cy="395454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25192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33304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57440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93544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1662" y="5606443"/>
            <a:ext cx="21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white"/>
                </a:solidFill>
                <a:latin typeface="Calibri"/>
              </a:rPr>
              <a:t>3 Tall: 1 Dwarf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205933" y="4054854"/>
            <a:ext cx="2787611" cy="2616590"/>
            <a:chOff x="4316929" y="4057136"/>
            <a:chExt cx="2631335" cy="2322451"/>
          </a:xfrm>
          <a:noFill/>
        </p:grpSpPr>
        <p:pic>
          <p:nvPicPr>
            <p:cNvPr id="23" name="Picture 22" descr="Punnet Squar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966506">
              <a:off x="4834516" y="4627620"/>
              <a:ext cx="1631959" cy="1631959"/>
            </a:xfrm>
            <a:prstGeom prst="rect">
              <a:avLst/>
            </a:prstGeom>
            <a:grpFill/>
          </p:spPr>
        </p:pic>
        <p:grpSp>
          <p:nvGrpSpPr>
            <p:cNvPr id="24" name="Group 23"/>
            <p:cNvGrpSpPr/>
            <p:nvPr/>
          </p:nvGrpSpPr>
          <p:grpSpPr>
            <a:xfrm>
              <a:off x="4316929" y="4057136"/>
              <a:ext cx="2631335" cy="2322451"/>
              <a:chOff x="4316929" y="4057136"/>
              <a:chExt cx="2631335" cy="2322451"/>
            </a:xfrm>
            <a:grpFill/>
          </p:grpSpPr>
          <p:sp>
            <p:nvSpPr>
              <p:cNvPr id="26" name="Oval 25"/>
              <p:cNvSpPr/>
              <p:nvPr/>
            </p:nvSpPr>
            <p:spPr>
              <a:xfrm>
                <a:off x="6012160" y="4221088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516216" y="4797152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004048" y="4149080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427984" y="4581128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36096" y="4509120"/>
                <a:ext cx="495264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940152" y="5157192"/>
                <a:ext cx="495264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860032" y="5085184"/>
                <a:ext cx="495264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36138" y="5733256"/>
                <a:ext cx="75116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Dwarf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9359545">
                <a:off x="4316929" y="4057136"/>
                <a:ext cx="771365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pollen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 rot="3002544">
              <a:off x="6493295" y="4281107"/>
              <a:ext cx="51687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ova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309336" y="2113327"/>
            <a:ext cx="54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Tall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324114" y="2113327"/>
            <a:ext cx="54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Tall</a:t>
            </a:r>
            <a:endParaRPr lang="en-GB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2463" y="2715065"/>
            <a:ext cx="3091346" cy="3689006"/>
          </a:xfrm>
          <a:prstGeom prst="ellipse">
            <a:avLst/>
          </a:prstGeom>
          <a:ln>
            <a:noFill/>
          </a:ln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9526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counters to determine the outcomes of genetic crosses</a:t>
            </a:r>
          </a:p>
          <a:p>
            <a:r>
              <a:rPr lang="en-GB" dirty="0" smtClean="0"/>
              <a:t>Show the importance of there being a large number of offspring in obtaining reliable genetic ratios</a:t>
            </a:r>
          </a:p>
          <a:p>
            <a:r>
              <a:rPr lang="en-GB" dirty="0" smtClean="0"/>
              <a:t>Distinguish between homozygous and heterozygous</a:t>
            </a:r>
          </a:p>
          <a:p>
            <a:r>
              <a:rPr lang="en-GB" dirty="0" smtClean="0"/>
              <a:t>Suggest possible genotypes for dominant and recessive </a:t>
            </a:r>
            <a:r>
              <a:rPr lang="en-GB" dirty="0" err="1" smtClean="0"/>
              <a:t>phenotpes</a:t>
            </a:r>
            <a:endParaRPr lang="en-GB" dirty="0" smtClean="0"/>
          </a:p>
          <a:p>
            <a:r>
              <a:rPr lang="en-GB" dirty="0" smtClean="0"/>
              <a:t>Use punnet squares to determine phenotypic ratios</a:t>
            </a:r>
          </a:p>
          <a:p>
            <a:r>
              <a:rPr lang="en-GB" dirty="0" smtClean="0"/>
              <a:t>Give the genotypic and phenotypic outcomes as percentages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4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Crossing Tt with Tt (Two tall pea plants)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36159"/>
              </p:ext>
            </p:extLst>
          </p:nvPr>
        </p:nvGraphicFramePr>
        <p:xfrm>
          <a:off x="719675" y="2272406"/>
          <a:ext cx="96139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Egg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Genotype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Phenotype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1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Crossing Tt with Tt (Two tall pea plants)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21122"/>
              </p:ext>
            </p:extLst>
          </p:nvPr>
        </p:nvGraphicFramePr>
        <p:xfrm>
          <a:off x="681038" y="2336800"/>
          <a:ext cx="96138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/>
                <a:gridCol w="3204633"/>
                <a:gridCol w="32046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428" y="5795493"/>
            <a:ext cx="378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gives an approximate ratio of: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9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Crossing Tt with </a:t>
            </a:r>
            <a:r>
              <a:rPr lang="en-GB" dirty="0" err="1" smtClean="0"/>
              <a:t>tt</a:t>
            </a:r>
            <a:r>
              <a:rPr lang="en-GB" dirty="0" smtClean="0"/>
              <a:t> (Tall vs short)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02509"/>
              </p:ext>
            </p:extLst>
          </p:nvPr>
        </p:nvGraphicFramePr>
        <p:xfrm>
          <a:off x="719675" y="2272406"/>
          <a:ext cx="96139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Egg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Genotype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Phenotype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Crossing Tt with </a:t>
            </a:r>
            <a:r>
              <a:rPr lang="en-GB" dirty="0" err="1"/>
              <a:t>tt</a:t>
            </a:r>
            <a:r>
              <a:rPr lang="en-GB" dirty="0"/>
              <a:t> (Tall vs short)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457004"/>
              </p:ext>
            </p:extLst>
          </p:nvPr>
        </p:nvGraphicFramePr>
        <p:xfrm>
          <a:off x="681038" y="2336800"/>
          <a:ext cx="96138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/>
                <a:gridCol w="3204633"/>
                <a:gridCol w="32046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428" y="5795493"/>
            <a:ext cx="378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gives an approximate ratio of: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1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Crossing Tt with </a:t>
            </a:r>
            <a:r>
              <a:rPr lang="en-GB" dirty="0" err="1"/>
              <a:t>tt</a:t>
            </a:r>
            <a:r>
              <a:rPr lang="en-GB" dirty="0"/>
              <a:t> (Tall vs short)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17858"/>
              </p:ext>
            </p:extLst>
          </p:nvPr>
        </p:nvGraphicFramePr>
        <p:xfrm>
          <a:off x="681038" y="2336800"/>
          <a:ext cx="96138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/>
                <a:gridCol w="3204633"/>
                <a:gridCol w="32046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Parent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Parent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Ratio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tall    TT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tall    TT/Tt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Tall</a:t>
                      </a:r>
                      <a:r>
                        <a:rPr lang="en-GB" baseline="0" dirty="0" smtClean="0"/>
                        <a:t>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Short  </a:t>
                      </a:r>
                      <a:r>
                        <a:rPr lang="en-GB" dirty="0" err="1" smtClean="0"/>
                        <a:t>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tall    Tt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tall    : 1 short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Tall    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Short  </a:t>
                      </a:r>
                      <a:r>
                        <a:rPr lang="en-GB" dirty="0" err="1" smtClean="0"/>
                        <a:t>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Tall    : 1 short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Short  </a:t>
                      </a:r>
                      <a:r>
                        <a:rPr lang="en-GB" dirty="0" err="1" smtClean="0"/>
                        <a:t>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Short  </a:t>
                      </a:r>
                      <a:r>
                        <a:rPr lang="en-GB" dirty="0" err="1" smtClean="0"/>
                        <a:t>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short </a:t>
                      </a:r>
                      <a:r>
                        <a:rPr lang="en-GB" dirty="0" err="1" smtClean="0"/>
                        <a:t>tt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8420" y="5579390"/>
            <a:ext cx="11389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If we know the genotypes of the parents we can predict the ratios of the offspring</a:t>
            </a:r>
          </a:p>
          <a:p>
            <a:endParaRPr lang="en-GB" dirty="0"/>
          </a:p>
          <a:p>
            <a:r>
              <a:rPr lang="en-GB" dirty="0" smtClean="0"/>
              <a:t>By looking at the phenotypic ratios of the offspring, we can deduce (work out) the genotypes of the parents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7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Understand and define the terms used in genetics</a:t>
            </a:r>
          </a:p>
          <a:p>
            <a:r>
              <a:rPr lang="en-GB" sz="3200" dirty="0" smtClean="0"/>
              <a:t>Distinguish between dominant and recessive alleles</a:t>
            </a:r>
          </a:p>
          <a:p>
            <a:r>
              <a:rPr lang="en-GB" sz="3200" dirty="0" smtClean="0"/>
              <a:t>Deduce the characteristics resulting from different genotypes</a:t>
            </a:r>
          </a:p>
          <a:p>
            <a:r>
              <a:rPr lang="en-GB" sz="3200" dirty="0" smtClean="0"/>
              <a:t>Use a Punnet square to predict the outcomes of different genetic crosses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4031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834" y="2143617"/>
            <a:ext cx="7285321" cy="452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644" y="2263950"/>
            <a:ext cx="4374356" cy="44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Glossary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648689"/>
              </p:ext>
            </p:extLst>
          </p:nvPr>
        </p:nvGraphicFramePr>
        <p:xfrm>
          <a:off x="283335" y="2275660"/>
          <a:ext cx="11668259" cy="44342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62871"/>
                <a:gridCol w="9305388"/>
              </a:tblGrid>
              <a:tr h="58504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The observable physical or behavioral traits of an organism, determined by the organism's genotype.</a:t>
                      </a:r>
                      <a:endParaRPr lang="en-US" sz="1600" b="0" dirty="0"/>
                    </a:p>
                  </a:txBody>
                  <a:tcPr marL="121920" marR="121920"/>
                </a:tc>
              </a:tr>
              <a:tr h="585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 alleles present in a particular individual that give rise to the individual's phenotype.</a:t>
                      </a:r>
                      <a:endParaRPr lang="en-US" sz="1600" dirty="0"/>
                    </a:p>
                  </a:txBody>
                  <a:tcPr marL="121920" marR="121920"/>
                </a:tc>
              </a:tr>
              <a:tr h="585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 genotype where both alleles are the same, Either homozygous dominant </a:t>
                      </a:r>
                      <a:r>
                        <a:rPr lang="en-GB" sz="1600" u="sng" dirty="0" smtClean="0"/>
                        <a:t>AA</a:t>
                      </a:r>
                      <a:r>
                        <a:rPr lang="en-GB" sz="1600" dirty="0" smtClean="0"/>
                        <a:t> or homozygous recessive </a:t>
                      </a:r>
                      <a:r>
                        <a:rPr lang="en-GB" sz="1600" u="sng" dirty="0" err="1" smtClean="0"/>
                        <a:t>aa</a:t>
                      </a:r>
                      <a:r>
                        <a:rPr lang="en-GB" sz="1600" dirty="0" smtClean="0"/>
                        <a:t>.</a:t>
                      </a:r>
                      <a:endParaRPr lang="en-US" sz="1600" dirty="0"/>
                    </a:p>
                  </a:txBody>
                  <a:tcPr marL="121920" marR="121920"/>
                </a:tc>
              </a:tr>
              <a:tr h="585040">
                <a:tc>
                  <a:txBody>
                    <a:bodyPr/>
                    <a:lstStyle/>
                    <a:p>
                      <a:endParaRPr lang="en-US" sz="1600" baseline="-25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 F1 (first filial) generation is the hybrid offspring produced in the cross pollination of P (parental) generation true breeding plants.</a:t>
                      </a:r>
                      <a:endParaRPr lang="en-US" sz="1600" dirty="0"/>
                    </a:p>
                  </a:txBody>
                  <a:tcPr marL="121920" marR="121920"/>
                </a:tc>
              </a:tr>
              <a:tr h="585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For a particular characteristic being studied, plants that, when self-pollinated, produce offspring with the same trait. These will have homozygous genotypes.</a:t>
                      </a:r>
                      <a:endParaRPr lang="en-US" sz="1600" dirty="0"/>
                    </a:p>
                  </a:txBody>
                  <a:tcPr marL="121920" marR="121920"/>
                </a:tc>
              </a:tr>
              <a:tr h="585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An individual that results from a cross between two different strains.  These individuals will be heterozygous.</a:t>
                      </a:r>
                      <a:endParaRPr lang="en-US" sz="1600" dirty="0"/>
                    </a:p>
                  </a:txBody>
                  <a:tcPr marL="121920" marR="121920"/>
                </a:tc>
              </a:tr>
              <a:tr h="585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A set of segments of nucleic acid that contains the information necessary determine a particular characteristic.</a:t>
                      </a:r>
                      <a:endParaRPr lang="en-US" sz="1600" dirty="0"/>
                    </a:p>
                  </a:txBody>
                  <a:tcPr marL="121920" marR="121920"/>
                </a:tc>
              </a:tr>
              <a:tr h="3389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One of multiple alternative forms of a single gene. </a:t>
                      </a:r>
                      <a:endParaRPr lang="en-US" sz="16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38219" y="712355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Allele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5815" y="1120252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Genotype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8041" y="1418959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Homozygous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81655" y="141895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</a:t>
            </a:r>
            <a:r>
              <a:rPr lang="en-GB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endParaRPr lang="en-GB" baseline="-2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1782" y="724542"/>
            <a:ext cx="161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True Breeding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9810" y="148958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Hybrid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74977" y="86489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5482" y="1023801"/>
            <a:ext cx="126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Phenotype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29810" y="712355"/>
            <a:ext cx="3965236" cy="1146561"/>
          </a:xfrm>
          <a:prstGeom prst="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genotype is represented by two letters because chromosomes are found in pairs</a:t>
            </a:r>
          </a:p>
          <a:p>
            <a:r>
              <a:rPr lang="en-GB" dirty="0" smtClean="0"/>
              <a:t>Consider the example of freckles: Let </a:t>
            </a:r>
            <a:r>
              <a:rPr lang="en-GB" dirty="0" smtClean="0">
                <a:solidFill>
                  <a:srgbClr val="FFC000"/>
                </a:solidFill>
              </a:rPr>
              <a:t>A</a:t>
            </a:r>
            <a:r>
              <a:rPr lang="en-GB" dirty="0" smtClean="0"/>
              <a:t> be the allele for no freckles and </a:t>
            </a:r>
            <a:r>
              <a:rPr lang="en-GB" dirty="0" smtClean="0">
                <a:solidFill>
                  <a:srgbClr val="FFC000"/>
                </a:solidFill>
              </a:rPr>
              <a:t>a </a:t>
            </a:r>
            <a:r>
              <a:rPr lang="en-GB" dirty="0" smtClean="0"/>
              <a:t>be the allele for freckles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C000"/>
                </a:solidFill>
              </a:rPr>
              <a:t>Which allele is dominant?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C000"/>
                </a:solidFill>
              </a:rPr>
              <a:t>Complete the table</a:t>
            </a:r>
            <a:endParaRPr lang="en-GB" dirty="0">
              <a:solidFill>
                <a:srgbClr val="FFC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30692"/>
              </p:ext>
            </p:extLst>
          </p:nvPr>
        </p:nvGraphicFramePr>
        <p:xfrm>
          <a:off x="5563892" y="4299775"/>
          <a:ext cx="630092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07"/>
                <a:gridCol w="2100307"/>
                <a:gridCol w="21003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Genotype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Shown as: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Characterisitics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Homozygous dominant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freckles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Heterozygous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freckles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92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</a:t>
            </a:r>
            <a:endParaRPr lang="en-GB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88" y="2917031"/>
            <a:ext cx="2438400" cy="2438400"/>
          </a:xfrm>
        </p:spPr>
      </p:pic>
    </p:spTree>
    <p:extLst>
      <p:ext uri="{BB962C8B-B14F-4D97-AF65-F5344CB8AC3E}">
        <p14:creationId xmlns:p14="http://schemas.microsoft.com/office/powerpoint/2010/main" val="29167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6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Monohybrid Inheritance in Pea Plants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337099"/>
            <a:ext cx="2653722" cy="4211577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2463" y="2715065"/>
            <a:ext cx="3091346" cy="3689006"/>
          </a:xfrm>
          <a:prstGeom prst="ellipse">
            <a:avLst/>
          </a:prstGeom>
          <a:ln>
            <a:noFill/>
          </a:ln>
          <a:effectLst>
            <a:softEdge rad="254000"/>
          </a:effectLst>
        </p:spPr>
      </p:pic>
      <p:sp>
        <p:nvSpPr>
          <p:cNvPr id="7" name="TextBox 6"/>
          <p:cNvSpPr txBox="1"/>
          <p:nvPr/>
        </p:nvSpPr>
        <p:spPr>
          <a:xfrm>
            <a:off x="3587262" y="2715065"/>
            <a:ext cx="52191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Gregor Mendel crossed true-breeding tall plants with true-breeding short plants, the resulting offspring were all tall. These are the F</a:t>
            </a:r>
            <a:r>
              <a:rPr lang="en-GB" baseline="-25000" dirty="0" smtClean="0"/>
              <a:t>1</a:t>
            </a:r>
            <a:r>
              <a:rPr lang="en-GB" dirty="0" smtClean="0"/>
              <a:t> plants.</a:t>
            </a:r>
          </a:p>
          <a:p>
            <a:endParaRPr lang="en-GB" dirty="0"/>
          </a:p>
          <a:p>
            <a:r>
              <a:rPr lang="en-GB" dirty="0" smtClean="0"/>
              <a:t>It is clear from this that the allele for tall is dominant over the allele for short, so we will assign the letter T for tall and t for short.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7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Diagram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0727" y="2087134"/>
            <a:ext cx="2191686" cy="4142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Give the phenotypes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Show the genotypes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Write out the gametes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Draw a Punnet square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State the ratios</a:t>
            </a: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63874" y="2796914"/>
            <a:ext cx="837998" cy="395454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114" y="2796914"/>
            <a:ext cx="837998" cy="395454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25192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33304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57440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93544" y="3464405"/>
            <a:ext cx="386768" cy="39545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1662" y="5606443"/>
            <a:ext cx="21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white"/>
                </a:solidFill>
                <a:latin typeface="Calibri"/>
              </a:rPr>
              <a:t>All tall plants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205933" y="4054854"/>
            <a:ext cx="2787611" cy="2534732"/>
            <a:chOff x="4316929" y="4057136"/>
            <a:chExt cx="2631335" cy="2249795"/>
          </a:xfrm>
          <a:noFill/>
        </p:grpSpPr>
        <p:pic>
          <p:nvPicPr>
            <p:cNvPr id="23" name="Picture 22" descr="Punnet Squar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966506">
              <a:off x="4834516" y="4627620"/>
              <a:ext cx="1631959" cy="1631959"/>
            </a:xfrm>
            <a:prstGeom prst="rect">
              <a:avLst/>
            </a:prstGeom>
            <a:grpFill/>
          </p:spPr>
        </p:pic>
        <p:grpSp>
          <p:nvGrpSpPr>
            <p:cNvPr id="24" name="Group 23"/>
            <p:cNvGrpSpPr/>
            <p:nvPr/>
          </p:nvGrpSpPr>
          <p:grpSpPr>
            <a:xfrm>
              <a:off x="4316929" y="4057136"/>
              <a:ext cx="2631335" cy="2249795"/>
              <a:chOff x="4316929" y="4057136"/>
              <a:chExt cx="2631335" cy="2249795"/>
            </a:xfrm>
            <a:grpFill/>
          </p:grpSpPr>
          <p:sp>
            <p:nvSpPr>
              <p:cNvPr id="26" name="Oval 25"/>
              <p:cNvSpPr/>
              <p:nvPr/>
            </p:nvSpPr>
            <p:spPr>
              <a:xfrm>
                <a:off x="6012160" y="4221088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516216" y="4797152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004048" y="4149080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427984" y="4581128"/>
                <a:ext cx="432048" cy="43204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41475" y="4509120"/>
                <a:ext cx="484506" cy="5736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940152" y="5157192"/>
                <a:ext cx="495264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860032" y="5085184"/>
                <a:ext cx="495264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369468" y="5733256"/>
                <a:ext cx="484507" cy="5736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Tt</a:t>
                </a: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Tall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9359545">
                <a:off x="4316929" y="4057136"/>
                <a:ext cx="771365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pollen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 rot="3002544">
              <a:off x="6493295" y="4281107"/>
              <a:ext cx="51687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ova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309336" y="2113327"/>
            <a:ext cx="54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Tall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324114" y="2113327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Short</a:t>
            </a:r>
            <a:endParaRPr lang="en-GB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2463" y="2715065"/>
            <a:ext cx="3091346" cy="3689006"/>
          </a:xfrm>
          <a:prstGeom prst="ellipse">
            <a:avLst/>
          </a:prstGeom>
          <a:ln>
            <a:noFill/>
          </a:ln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13664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6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Monohybrid Inheritance in Pea Plants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2463" y="2715065"/>
            <a:ext cx="3091346" cy="3689006"/>
          </a:xfrm>
          <a:prstGeom prst="ellipse">
            <a:avLst/>
          </a:prstGeom>
          <a:ln>
            <a:noFill/>
          </a:ln>
          <a:effectLst>
            <a:softEdge rad="254000"/>
          </a:effectLst>
        </p:spPr>
      </p:pic>
      <p:sp>
        <p:nvSpPr>
          <p:cNvPr id="7" name="TextBox 6"/>
          <p:cNvSpPr txBox="1"/>
          <p:nvPr/>
        </p:nvSpPr>
        <p:spPr>
          <a:xfrm>
            <a:off x="4121834" y="2715065"/>
            <a:ext cx="46845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he self-crossed the F</a:t>
            </a:r>
            <a:r>
              <a:rPr lang="en-GB" baseline="-25000" dirty="0" smtClean="0"/>
              <a:t>1</a:t>
            </a:r>
            <a:r>
              <a:rPr lang="en-GB" dirty="0" smtClean="0"/>
              <a:t> plants, the resulting F</a:t>
            </a:r>
            <a:r>
              <a:rPr lang="en-GB" baseline="-25000" dirty="0" smtClean="0"/>
              <a:t>2</a:t>
            </a:r>
            <a:r>
              <a:rPr lang="en-GB" dirty="0" smtClean="0"/>
              <a:t> pea plants were a mixture of tall and short plants in approximately a 3 tall:1 short ratio.</a:t>
            </a:r>
          </a:p>
          <a:p>
            <a:endParaRPr lang="en-GB" dirty="0"/>
          </a:p>
          <a:p>
            <a:r>
              <a:rPr lang="en-GB" dirty="0" smtClean="0"/>
              <a:t>Similar ratios were obtained when studying other pea characteristics.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78" y="2287441"/>
            <a:ext cx="3548384" cy="411663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2917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13292</TotalTime>
  <Words>666</Words>
  <Application>Microsoft Office PowerPoint</Application>
  <PresentationFormat>Custom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Berlin</vt:lpstr>
      <vt:lpstr>GENETICS</vt:lpstr>
      <vt:lpstr>Learning objectives</vt:lpstr>
      <vt:lpstr>Glossary</vt:lpstr>
      <vt:lpstr>Glossary</vt:lpstr>
      <vt:lpstr>Genotypes</vt:lpstr>
      <vt:lpstr>Link</vt:lpstr>
      <vt:lpstr>Monohybrid Inheritance in Pea Plants</vt:lpstr>
      <vt:lpstr>Genetic Diagram</vt:lpstr>
      <vt:lpstr>Monohybrid Inheritance in Pea Plants</vt:lpstr>
      <vt:lpstr>Genetic Diagram</vt:lpstr>
      <vt:lpstr>Learning Objectives</vt:lpstr>
      <vt:lpstr>Crossing Tt with Tt (Two tall pea plants)</vt:lpstr>
      <vt:lpstr>Crossing Tt with Tt (Two tall pea plants)</vt:lpstr>
      <vt:lpstr>Crossing Tt with tt (Tall vs short)</vt:lpstr>
      <vt:lpstr>Crossing Tt with tt (Tall vs short)</vt:lpstr>
      <vt:lpstr>Crossing Tt with tt (Tall vs short)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Steve Mann</dc:creator>
  <cp:lastModifiedBy>MannS3</cp:lastModifiedBy>
  <cp:revision>61</cp:revision>
  <cp:lastPrinted>2015-06-26T12:33:45Z</cp:lastPrinted>
  <dcterms:created xsi:type="dcterms:W3CDTF">2013-11-18T13:21:29Z</dcterms:created>
  <dcterms:modified xsi:type="dcterms:W3CDTF">2016-06-17T12:29:52Z</dcterms:modified>
</cp:coreProperties>
</file>