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A1D0-579A-49F1-8B4C-24DD238CC594}" type="datetimeFigureOut">
              <a:rPr lang="en-GB" smtClean="0"/>
              <a:pPr/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84CA-7F99-4F52-B4B6-4DCC7D8DD4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A1D0-579A-49F1-8B4C-24DD238CC594}" type="datetimeFigureOut">
              <a:rPr lang="en-GB" smtClean="0"/>
              <a:pPr/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84CA-7F99-4F52-B4B6-4DCC7D8DD4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A1D0-579A-49F1-8B4C-24DD238CC594}" type="datetimeFigureOut">
              <a:rPr lang="en-GB" smtClean="0"/>
              <a:pPr/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84CA-7F99-4F52-B4B6-4DCC7D8DD4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A1D0-579A-49F1-8B4C-24DD238CC594}" type="datetimeFigureOut">
              <a:rPr lang="en-GB" smtClean="0"/>
              <a:pPr/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84CA-7F99-4F52-B4B6-4DCC7D8DD4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A1D0-579A-49F1-8B4C-24DD238CC594}" type="datetimeFigureOut">
              <a:rPr lang="en-GB" smtClean="0"/>
              <a:pPr/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84CA-7F99-4F52-B4B6-4DCC7D8DD4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A1D0-579A-49F1-8B4C-24DD238CC594}" type="datetimeFigureOut">
              <a:rPr lang="en-GB" smtClean="0"/>
              <a:pPr/>
              <a:t>07/10/2015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84CA-7F99-4F52-B4B6-4DCC7D8DD4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A1D0-579A-49F1-8B4C-24DD238CC594}" type="datetimeFigureOut">
              <a:rPr lang="en-GB" smtClean="0"/>
              <a:pPr/>
              <a:t>07/10/2015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84CA-7F99-4F52-B4B6-4DCC7D8DD4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A1D0-579A-49F1-8B4C-24DD238CC594}" type="datetimeFigureOut">
              <a:rPr lang="en-GB" smtClean="0"/>
              <a:pPr/>
              <a:t>07/10/2015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84CA-7F99-4F52-B4B6-4DCC7D8DD4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A1D0-579A-49F1-8B4C-24DD238CC594}" type="datetimeFigureOut">
              <a:rPr lang="en-GB" smtClean="0"/>
              <a:pPr/>
              <a:t>07/10/2015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84CA-7F99-4F52-B4B6-4DCC7D8DD4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A1D0-579A-49F1-8B4C-24DD238CC594}" type="datetimeFigureOut">
              <a:rPr lang="en-GB" smtClean="0"/>
              <a:pPr/>
              <a:t>07/10/2015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84CA-7F99-4F52-B4B6-4DCC7D8DD4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A1D0-579A-49F1-8B4C-24DD238CC594}" type="datetimeFigureOut">
              <a:rPr lang="en-GB" smtClean="0"/>
              <a:pPr/>
              <a:t>07/10/2015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84CA-7F99-4F52-B4B6-4DCC7D8DD4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DA1D0-579A-49F1-8B4C-24DD238CC594}" type="datetimeFigureOut">
              <a:rPr lang="en-GB" smtClean="0"/>
              <a:pPr/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A84CA-7F99-4F52-B4B6-4DCC7D8DD4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bitesize/ks3/science/organisms_behaviour_health/cells_systems/revision/2/" TargetMode="External"/><Relationship Id="rId2" Type="http://schemas.openxmlformats.org/officeDocument/2006/relationships/hyperlink" Target="http://www.bbc.co.uk/bitesize/ks3/science/organisms_behaviour_health/cells_systems/revision/1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bc.co.uk/bitesize/ks3/science/organisms_behaviour_health/cells_systems/revision/5/" TargetMode="External"/><Relationship Id="rId4" Type="http://schemas.openxmlformats.org/officeDocument/2006/relationships/hyperlink" Target="http://www.bbc.co.uk/bitesize/ks3/science/organisms_behaviour_health/cells_systems/revision/4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3456384" cy="1752600"/>
          </a:xfrm>
        </p:spPr>
        <p:txBody>
          <a:bodyPr/>
          <a:lstStyle/>
          <a:p>
            <a:r>
              <a:rPr lang="en-GB" dirty="0" smtClean="0"/>
              <a:t>GHS S1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691680" y="0"/>
            <a:ext cx="195919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Cells</a:t>
            </a:r>
            <a:endParaRPr lang="en-US" sz="7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large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529" y="1628800"/>
            <a:ext cx="8678645" cy="4464495"/>
          </a:xfrm>
        </p:spPr>
      </p:pic>
      <p:sp>
        <p:nvSpPr>
          <p:cNvPr id="4" name="Rectangle 3"/>
          <p:cNvSpPr/>
          <p:nvPr/>
        </p:nvSpPr>
        <p:spPr>
          <a:xfrm>
            <a:off x="2523883" y="404664"/>
            <a:ext cx="40722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GB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Cell Structure</a:t>
            </a:r>
            <a:endParaRPr lang="en-GB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9792" y="404664"/>
            <a:ext cx="374615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GB" sz="72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Cell Parts</a:t>
            </a:r>
            <a:endParaRPr lang="en-GB" sz="7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9512" y="1844824"/>
          <a:ext cx="8784975" cy="463703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637877"/>
                <a:gridCol w="5706939"/>
                <a:gridCol w="1440159"/>
              </a:tblGrid>
              <a:tr h="122280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dirty="0"/>
                        <a:t>Part</a:t>
                      </a:r>
                      <a:endParaRPr lang="en-GB" sz="2000" b="1" dirty="0">
                        <a:solidFill>
                          <a:srgbClr val="FFFFFF"/>
                        </a:solidFill>
                      </a:endParaRPr>
                    </a:p>
                  </a:txBody>
                  <a:tcPr marL="14985" marR="14985" marT="23976" marB="1198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dirty="0"/>
                        <a:t>Function</a:t>
                      </a:r>
                      <a:endParaRPr lang="en-GB" sz="2000" b="1" dirty="0">
                        <a:solidFill>
                          <a:srgbClr val="FFFFFF"/>
                        </a:solidFill>
                      </a:endParaRPr>
                    </a:p>
                  </a:txBody>
                  <a:tcPr marL="14985" marR="14985" marT="23976" marB="1198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dirty="0"/>
                        <a:t>Found in</a:t>
                      </a:r>
                      <a:endParaRPr lang="en-GB" sz="2000" b="1" dirty="0">
                        <a:solidFill>
                          <a:srgbClr val="FFFFFF"/>
                        </a:solidFill>
                      </a:endParaRPr>
                    </a:p>
                  </a:txBody>
                  <a:tcPr marL="14985" marR="14985" marT="23976" marB="11988"/>
                </a:tc>
              </a:tr>
              <a:tr h="369237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/>
                        <a:t>Cell membrane</a:t>
                      </a:r>
                    </a:p>
                  </a:txBody>
                  <a:tcPr marL="14985" marR="14985" marT="11988" marB="1198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dirty="0"/>
                        <a:t>Controls what substances can get into and out of the cell.</a:t>
                      </a:r>
                    </a:p>
                  </a:txBody>
                  <a:tcPr marL="14985" marR="14985" marT="11988" marB="1198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/>
                        <a:t>Plant and animal cells</a:t>
                      </a:r>
                    </a:p>
                  </a:txBody>
                  <a:tcPr marL="14985" marR="14985" marT="11988" marB="11988"/>
                </a:tc>
              </a:tr>
              <a:tr h="973442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/>
                        <a:t>Cytoplasm</a:t>
                      </a:r>
                    </a:p>
                  </a:txBody>
                  <a:tcPr marL="14985" marR="14985" marT="11988" marB="1198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/>
                        <a:t>Jelly-like substance, where chemical reactions happen. In plant cells there's a thin lining, whereas in animal cells most of the cell is cytoplasm.</a:t>
                      </a:r>
                    </a:p>
                  </a:txBody>
                  <a:tcPr marL="14985" marR="14985" marT="11988" marB="1198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/>
                        <a:t>Plant and animal cells</a:t>
                      </a:r>
                    </a:p>
                  </a:txBody>
                  <a:tcPr marL="14985" marR="14985" marT="11988" marB="11988"/>
                </a:tc>
              </a:tr>
              <a:tr h="788522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/>
                        <a:t>Nucleus</a:t>
                      </a:r>
                    </a:p>
                  </a:txBody>
                  <a:tcPr marL="14985" marR="14985" marT="11988" marB="1198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dirty="0"/>
                        <a:t>Controls what happens inside the cell. Carries genetic information</a:t>
                      </a:r>
                      <a:r>
                        <a:rPr lang="en-GB" sz="2000" dirty="0" smtClean="0"/>
                        <a:t>.</a:t>
                      </a:r>
                      <a:endParaRPr lang="en-GB" sz="2000" dirty="0"/>
                    </a:p>
                  </a:txBody>
                  <a:tcPr marL="14985" marR="14985" marT="11988" marB="1198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/>
                        <a:t>Plant and animal cells</a:t>
                      </a:r>
                    </a:p>
                  </a:txBody>
                  <a:tcPr marL="14985" marR="14985" marT="11988" marB="11988"/>
                </a:tc>
              </a:tr>
              <a:tr h="628182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/>
                        <a:t>Chloroplast</a:t>
                      </a:r>
                    </a:p>
                  </a:txBody>
                  <a:tcPr marL="14985" marR="14985" marT="11988" marB="1198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/>
                        <a:t>Where photosynthesis happens – chloroplasts contain a green substance called chlorophyll.</a:t>
                      </a:r>
                    </a:p>
                  </a:txBody>
                  <a:tcPr marL="14985" marR="14985" marT="11988" marB="1198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/>
                        <a:t>Plant cells only</a:t>
                      </a:r>
                    </a:p>
                  </a:txBody>
                  <a:tcPr marL="14985" marR="14985" marT="11988" marB="11988"/>
                </a:tc>
              </a:tr>
              <a:tr h="369237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/>
                        <a:t>Vacuole</a:t>
                      </a:r>
                    </a:p>
                  </a:txBody>
                  <a:tcPr marL="14985" marR="14985" marT="11988" marB="1198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/>
                        <a:t>Contains a liquid called cell sap, which keeps the cell firm.</a:t>
                      </a:r>
                    </a:p>
                  </a:txBody>
                  <a:tcPr marL="14985" marR="14985" marT="11988" marB="1198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/>
                        <a:t>Plant cells only</a:t>
                      </a:r>
                    </a:p>
                  </a:txBody>
                  <a:tcPr marL="14985" marR="14985" marT="11988" marB="11988"/>
                </a:tc>
              </a:tr>
              <a:tr h="455552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/>
                        <a:t>Cell wall</a:t>
                      </a:r>
                    </a:p>
                  </a:txBody>
                  <a:tcPr marL="14985" marR="14985" marT="11988" marB="1198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/>
                        <a:t>Made of a tough substance called cellulose, which supports the cell.</a:t>
                      </a:r>
                    </a:p>
                  </a:txBody>
                  <a:tcPr marL="14985" marR="14985" marT="11988" marB="1198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dirty="0"/>
                        <a:t>Plant cells only</a:t>
                      </a:r>
                    </a:p>
                  </a:txBody>
                  <a:tcPr marL="14985" marR="14985" marT="11988" marB="11988"/>
                </a:tc>
              </a:tr>
            </a:tbl>
          </a:graphicData>
        </a:graphic>
      </p:graphicFrame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4F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22218" tIns="0" rIns="22218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smtClean="0">
              <a:ln>
                <a:noFill/>
              </a:ln>
              <a:solidFill>
                <a:srgbClr val="333333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700" b="1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Page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700" b="1" i="0" u="none" strike="noStrike" cap="none" normalizeH="0" baseline="0" smtClean="0">
                <a:ln>
                  <a:noFill/>
                </a:ln>
                <a:solidFill>
                  <a:srgbClr val="1380BF"/>
                </a:solidFill>
                <a:effectLst/>
                <a:latin typeface="Verdana" pitchFamily="34" charset="0"/>
                <a:cs typeface="Arial" pitchFamily="34" charset="0"/>
                <a:hlinkClick r:id="rId2"/>
              </a:rPr>
              <a:t>1</a:t>
            </a:r>
            <a:endParaRPr kumimoji="0" lang="en-US" sz="700" b="1" i="0" u="none" strike="noStrike" cap="none" normalizeH="0" baseline="0" smtClean="0">
              <a:ln>
                <a:noFill/>
              </a:ln>
              <a:solidFill>
                <a:srgbClr val="333333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700" b="1" i="0" u="none" strike="noStrike" cap="none" normalizeH="0" baseline="0" smtClean="0">
                <a:ln>
                  <a:noFill/>
                </a:ln>
                <a:solidFill>
                  <a:srgbClr val="1380BF"/>
                </a:solidFill>
                <a:effectLst/>
                <a:latin typeface="Verdana" pitchFamily="34" charset="0"/>
                <a:cs typeface="Arial" pitchFamily="34" charset="0"/>
                <a:hlinkClick r:id="rId3"/>
              </a:rPr>
              <a:t>2</a:t>
            </a:r>
            <a:endParaRPr kumimoji="0" lang="en-US" sz="700" b="1" i="0" u="none" strike="noStrike" cap="none" normalizeH="0" baseline="0" smtClean="0">
              <a:ln>
                <a:noFill/>
              </a:ln>
              <a:solidFill>
                <a:srgbClr val="333333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700" b="1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700" b="1" i="0" u="none" strike="noStrike" cap="none" normalizeH="0" baseline="0" smtClean="0">
                <a:ln>
                  <a:noFill/>
                </a:ln>
                <a:solidFill>
                  <a:srgbClr val="1380BF"/>
                </a:solidFill>
                <a:effectLst/>
                <a:latin typeface="Verdana" pitchFamily="34" charset="0"/>
                <a:cs typeface="Arial" pitchFamily="34" charset="0"/>
                <a:hlinkClick r:id="rId4"/>
              </a:rPr>
              <a:t>4</a:t>
            </a:r>
            <a:endParaRPr kumimoji="0" lang="en-US" sz="700" b="1" i="0" u="none" strike="noStrike" cap="none" normalizeH="0" baseline="0" smtClean="0">
              <a:ln>
                <a:noFill/>
              </a:ln>
              <a:solidFill>
                <a:srgbClr val="333333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700" b="1" i="0" u="none" strike="noStrike" cap="none" normalizeH="0" baseline="0" smtClean="0">
                <a:ln>
                  <a:noFill/>
                </a:ln>
                <a:solidFill>
                  <a:srgbClr val="1380BF"/>
                </a:solidFill>
                <a:effectLst/>
                <a:latin typeface="Verdana" pitchFamily="34" charset="0"/>
                <a:cs typeface="Arial" pitchFamily="34" charset="0"/>
                <a:hlinkClick r:id="rId5"/>
              </a:rPr>
              <a:t>5</a:t>
            </a:r>
            <a:endParaRPr kumimoji="0" lang="en-US" sz="700" b="0" i="0" u="none" strike="noStrike" cap="none" normalizeH="0" baseline="0" smtClean="0">
              <a:ln>
                <a:noFill/>
              </a:ln>
              <a:solidFill>
                <a:srgbClr val="333333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1" i="0" u="none" strike="noStrike" cap="none" normalizeH="0" baseline="0" smtClean="0">
                <a:ln>
                  <a:noFill/>
                </a:ln>
                <a:solidFill>
                  <a:srgbClr val="1380BF"/>
                </a:solidFill>
                <a:effectLst/>
                <a:latin typeface="Verdana" pitchFamily="34" charset="0"/>
                <a:cs typeface="Arial" pitchFamily="34" charset="0"/>
                <a:hlinkClick r:id="rId3"/>
              </a:rPr>
              <a:t/>
            </a:r>
            <a:br>
              <a:rPr kumimoji="0" lang="en-US" sz="700" b="1" i="0" u="none" strike="noStrike" cap="none" normalizeH="0" baseline="0" smtClean="0">
                <a:ln>
                  <a:noFill/>
                </a:ln>
                <a:solidFill>
                  <a:srgbClr val="1380BF"/>
                </a:solidFill>
                <a:effectLst/>
                <a:latin typeface="Verdana" pitchFamily="34" charset="0"/>
                <a:cs typeface="Arial" pitchFamily="34" charset="0"/>
                <a:hlinkClick r:id="rId3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0384" y="404664"/>
            <a:ext cx="62592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GB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Types of Animal Cells</a:t>
            </a:r>
            <a:endParaRPr lang="en-GB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Content Placeholder 6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9552" y="1844825"/>
            <a:ext cx="1678175" cy="1368151"/>
          </a:xfrm>
        </p:spPr>
      </p:pic>
      <p:sp>
        <p:nvSpPr>
          <p:cNvPr id="8" name="Rectangle 7"/>
          <p:cNvSpPr/>
          <p:nvPr/>
        </p:nvSpPr>
        <p:spPr>
          <a:xfrm>
            <a:off x="2411760" y="1772816"/>
            <a:ext cx="25020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000" dirty="0"/>
              <a:t>Large surface area, for oxygen to pass through</a:t>
            </a:r>
          </a:p>
          <a:p>
            <a:pPr>
              <a:buFont typeface="Wingdings" pitchFamily="2" charset="2"/>
              <a:buChar char="Ø"/>
            </a:pPr>
            <a:r>
              <a:rPr lang="en-GB" sz="2000" dirty="0"/>
              <a:t>Contains haemoglobin, which joins with oxygen</a:t>
            </a:r>
          </a:p>
        </p:txBody>
      </p:sp>
      <p:pic>
        <p:nvPicPr>
          <p:cNvPr id="9" name="Picture 8" descr="large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1247"/>
          <a:stretch>
            <a:fillRect/>
          </a:stretch>
        </p:blipFill>
        <p:spPr>
          <a:xfrm>
            <a:off x="6300192" y="3573016"/>
            <a:ext cx="2448272" cy="163410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228184" y="1772816"/>
            <a:ext cx="23762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000" dirty="0"/>
              <a:t>Long</a:t>
            </a:r>
          </a:p>
          <a:p>
            <a:pPr>
              <a:buFont typeface="Wingdings" pitchFamily="2" charset="2"/>
              <a:buChar char="Ø"/>
            </a:pPr>
            <a:r>
              <a:rPr lang="en-GB" sz="2000" dirty="0"/>
              <a:t>Connections at each end</a:t>
            </a:r>
          </a:p>
          <a:p>
            <a:pPr>
              <a:buFont typeface="Wingdings" pitchFamily="2" charset="2"/>
              <a:buChar char="Ø"/>
            </a:pPr>
            <a:r>
              <a:rPr lang="en-GB" sz="2000" dirty="0"/>
              <a:t>Can carry electrical signals</a:t>
            </a:r>
          </a:p>
        </p:txBody>
      </p:sp>
      <p:pic>
        <p:nvPicPr>
          <p:cNvPr id="11" name="Picture 10" descr="1.jpg7c2cd96a-28df-47fb-ba6d-878e96e4bc10Original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19872" y="4221088"/>
            <a:ext cx="1944216" cy="194421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899592" y="4797152"/>
            <a:ext cx="30780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000" dirty="0"/>
              <a:t>Long tail for swimming</a:t>
            </a:r>
          </a:p>
          <a:p>
            <a:pPr>
              <a:buFont typeface="Wingdings" pitchFamily="2" charset="2"/>
              <a:buChar char="Ø"/>
            </a:pPr>
            <a:r>
              <a:rPr lang="en-GB" sz="2000" dirty="0"/>
              <a:t>Head for getting into the female cell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23528" y="1700808"/>
            <a:ext cx="4536504" cy="2088232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6084168" y="1700808"/>
            <a:ext cx="2808312" cy="4176464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827584" y="4149080"/>
            <a:ext cx="4536504" cy="2088232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83568" y="3284984"/>
            <a:ext cx="1507913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red blood cell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987824" y="5733256"/>
            <a:ext cx="1164101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sperm cell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948264" y="5373216"/>
            <a:ext cx="1120691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nerve cell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05301" y="404664"/>
            <a:ext cx="5709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GB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Types of Plant Cells</a:t>
            </a:r>
            <a:endParaRPr lang="en-GB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Content Placeholder 6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971887"/>
            <a:ext cx="1678175" cy="1114027"/>
          </a:xfrm>
        </p:spPr>
      </p:pic>
      <p:sp>
        <p:nvSpPr>
          <p:cNvPr id="8" name="Rectangle 7"/>
          <p:cNvSpPr/>
          <p:nvPr/>
        </p:nvSpPr>
        <p:spPr>
          <a:xfrm>
            <a:off x="2411760" y="2132856"/>
            <a:ext cx="2502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000" dirty="0"/>
              <a:t>Large surface </a:t>
            </a:r>
            <a:r>
              <a:rPr lang="en-GB" sz="2000" dirty="0" smtClean="0"/>
              <a:t>area to absorb water</a:t>
            </a:r>
            <a:endParaRPr lang="en-GB" sz="2000" dirty="0"/>
          </a:p>
        </p:txBody>
      </p:sp>
      <p:sp>
        <p:nvSpPr>
          <p:cNvPr id="10" name="Rectangle 9"/>
          <p:cNvSpPr/>
          <p:nvPr/>
        </p:nvSpPr>
        <p:spPr>
          <a:xfrm>
            <a:off x="6300192" y="1916832"/>
            <a:ext cx="2376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000" dirty="0" smtClean="0"/>
              <a:t>Hollow tubes to transport water</a:t>
            </a:r>
            <a:endParaRPr lang="en-GB" sz="2000" dirty="0"/>
          </a:p>
        </p:txBody>
      </p:sp>
      <p:sp>
        <p:nvSpPr>
          <p:cNvPr id="12" name="Rectangle 11"/>
          <p:cNvSpPr/>
          <p:nvPr/>
        </p:nvSpPr>
        <p:spPr>
          <a:xfrm>
            <a:off x="827584" y="4725144"/>
            <a:ext cx="30780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000" dirty="0"/>
              <a:t>Lots of </a:t>
            </a:r>
            <a:r>
              <a:rPr lang="en-GB" sz="2000" dirty="0" smtClean="0"/>
              <a:t>chloroplasts to absorb light for photosynthesis</a:t>
            </a:r>
            <a:endParaRPr lang="en-GB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323528" y="1700808"/>
            <a:ext cx="4536504" cy="2088232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6084168" y="1700808"/>
            <a:ext cx="2808312" cy="4176464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827584" y="4149080"/>
            <a:ext cx="4536504" cy="2088232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83568" y="3284984"/>
            <a:ext cx="1415837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root hair cell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555776" y="5733256"/>
            <a:ext cx="1377172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err="1" smtClean="0"/>
              <a:t>pallisade</a:t>
            </a:r>
            <a:r>
              <a:rPr lang="en-GB" dirty="0" smtClean="0"/>
              <a:t> cell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164288" y="5373216"/>
            <a:ext cx="740908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xylem</a:t>
            </a:r>
            <a:endParaRPr lang="en-GB" dirty="0"/>
          </a:p>
        </p:txBody>
      </p:sp>
      <p:pic>
        <p:nvPicPr>
          <p:cNvPr id="16386" name="Picture 2" descr="Diagram of a plant leaf ce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779912" y="4725144"/>
            <a:ext cx="1428750" cy="1009650"/>
          </a:xfrm>
          <a:prstGeom prst="rect">
            <a:avLst/>
          </a:prstGeom>
          <a:noFill/>
        </p:spPr>
      </p:pic>
      <p:pic>
        <p:nvPicPr>
          <p:cNvPr id="16388" name="Picture 4" descr="http://a.files.bbci.co.uk/bam/live/content/z7byr82/larg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2901" r="58406"/>
          <a:stretch>
            <a:fillRect/>
          </a:stretch>
        </p:blipFill>
        <p:spPr bwMode="auto">
          <a:xfrm>
            <a:off x="6228184" y="2852936"/>
            <a:ext cx="2472209" cy="24307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210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</dc:creator>
  <cp:lastModifiedBy>Steve</cp:lastModifiedBy>
  <cp:revision>4</cp:revision>
  <dcterms:created xsi:type="dcterms:W3CDTF">2015-10-07T15:37:08Z</dcterms:created>
  <dcterms:modified xsi:type="dcterms:W3CDTF">2015-10-07T19:59:18Z</dcterms:modified>
</cp:coreProperties>
</file>