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64" r:id="rId7"/>
    <p:sldId id="263" r:id="rId8"/>
    <p:sldId id="265" r:id="rId9"/>
    <p:sldId id="266" r:id="rId10"/>
    <p:sldId id="269" r:id="rId11"/>
    <p:sldId id="268" r:id="rId12"/>
    <p:sldId id="267" r:id="rId13"/>
    <p:sldId id="260" r:id="rId14"/>
    <p:sldId id="261" r:id="rId15"/>
    <p:sldId id="262" r:id="rId16"/>
    <p:sldId id="288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4" r:id="rId28"/>
    <p:sldId id="283" r:id="rId29"/>
    <p:sldId id="282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54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4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8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4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40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6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5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3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1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0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144CA-34A2-465C-A5DC-B62E88EF58B4}" type="datetimeFigureOut">
              <a:rPr lang="en-GB" smtClean="0"/>
              <a:t>07/12/2016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A3417-6093-448B-987B-229347F97B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0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6388" y="2130425"/>
            <a:ext cx="2551811" cy="1470025"/>
          </a:xfrm>
        </p:spPr>
        <p:txBody>
          <a:bodyPr/>
          <a:lstStyle/>
          <a:p>
            <a:r>
              <a:rPr lang="en-GB" dirty="0" smtClean="0"/>
              <a:t>Growing plants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192" y="3886200"/>
            <a:ext cx="1728192" cy="1752600"/>
          </a:xfrm>
        </p:spPr>
        <p:txBody>
          <a:bodyPr/>
          <a:lstStyle/>
          <a:p>
            <a:r>
              <a:rPr lang="en-GB" dirty="0" smtClean="0"/>
              <a:t>S3 Science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2" b="98696" l="0" r="99107">
                        <a14:foregroundMark x1="38467" y1="69817" x2="47173" y2="66297"/>
                        <a14:foregroundMark x1="48661" y1="26271" x2="54464" y2="33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90638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86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Presenting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Draw two bar charts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1155812" y="2319819"/>
            <a:ext cx="3015952" cy="3312368"/>
            <a:chOff x="1619672" y="2348880"/>
            <a:chExt cx="3015952" cy="331236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19672" y="2348880"/>
              <a:ext cx="0" cy="331236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1619672" y="5661248"/>
              <a:ext cx="301595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2411760" y="2708920"/>
              <a:ext cx="504056" cy="295232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47864" y="3717032"/>
              <a:ext cx="504056" cy="194421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64088" y="2348880"/>
            <a:ext cx="3015952" cy="3312368"/>
            <a:chOff x="5364088" y="2348880"/>
            <a:chExt cx="3015952" cy="331236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364088" y="2348880"/>
              <a:ext cx="0" cy="331236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364088" y="5661248"/>
              <a:ext cx="301595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156176" y="3573016"/>
              <a:ext cx="504056" cy="20882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92280" y="5085184"/>
              <a:ext cx="504056" cy="57606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 rot="16200000">
            <a:off x="-1472" y="3791337"/>
            <a:ext cx="17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number of roots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3711846" y="3851109"/>
            <a:ext cx="271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mean length of roots (mm)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92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Answer the research question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10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Seed structure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89" y="1412776"/>
            <a:ext cx="720457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0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3" y="188640"/>
            <a:ext cx="7620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pPr algn="l"/>
            <a:r>
              <a:rPr lang="en-GB" dirty="0" smtClean="0"/>
              <a:t>Germination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3862486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Draw a germinating seed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Label the roots, shoots and seed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Which things do you think that a seed needs to germinate? Choose the best four answers from the list.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3059832" y="5733256"/>
            <a:ext cx="54006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Light		Air 		Warmth Water		Soil		Oxygen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44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0988"/>
            <a:ext cx="8229600" cy="5185175"/>
          </a:xfrm>
        </p:spPr>
        <p:txBody>
          <a:bodyPr/>
          <a:lstStyle/>
          <a:p>
            <a:r>
              <a:rPr lang="en-GB" dirty="0" smtClean="0"/>
              <a:t>Your problem is to advise a government about the best place to plant a new crop: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5497" r="2486" b="6463"/>
          <a:stretch/>
        </p:blipFill>
        <p:spPr bwMode="auto">
          <a:xfrm>
            <a:off x="1187624" y="2330245"/>
            <a:ext cx="6864996" cy="421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17658"/>
            <a:ext cx="6433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GB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Where to plant seeds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58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052736"/>
            <a:ext cx="88569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Will the crop grow best in: Sandy desert, large plain, salty marsh or cold mountains? </a:t>
            </a:r>
          </a:p>
          <a:p>
            <a:endParaRPr lang="en-GB" sz="2200" dirty="0" smtClean="0"/>
          </a:p>
          <a:p>
            <a:r>
              <a:rPr lang="en-GB" sz="2200" dirty="0" smtClean="0"/>
              <a:t>Your seeds will be grown on filter paper within a Petri dish.</a:t>
            </a:r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endParaRPr lang="en-GB" sz="2200" dirty="0" smtClean="0"/>
          </a:p>
          <a:p>
            <a:r>
              <a:rPr lang="en-GB" sz="2200" dirty="0" smtClean="0"/>
              <a:t>Draw the four Petri dishes and label the contents.</a:t>
            </a:r>
          </a:p>
          <a:p>
            <a:endParaRPr lang="en-GB" sz="2200" dirty="0" smtClean="0"/>
          </a:p>
          <a:p>
            <a:r>
              <a:rPr lang="en-GB" sz="2200" dirty="0" smtClean="0"/>
              <a:t>State where the dishes will be placed e.g. on a heater, window or fridge.</a:t>
            </a:r>
          </a:p>
          <a:p>
            <a:endParaRPr lang="en-GB" sz="2200" dirty="0" smtClean="0"/>
          </a:p>
          <a:p>
            <a:r>
              <a:rPr lang="en-GB" sz="2200" dirty="0" smtClean="0"/>
              <a:t>Design a simple results table</a:t>
            </a:r>
          </a:p>
          <a:p>
            <a:endParaRPr lang="en-GB" sz="2200" dirty="0" smtClean="0"/>
          </a:p>
          <a:p>
            <a:r>
              <a:rPr lang="en-GB" sz="2200" dirty="0" smtClean="0"/>
              <a:t>Think about how you will present your results.</a:t>
            </a:r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1143000"/>
          </a:xfrm>
        </p:spPr>
        <p:txBody>
          <a:bodyPr/>
          <a:lstStyle/>
          <a:p>
            <a:r>
              <a:rPr lang="en-GB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Method</a:t>
            </a:r>
            <a:endParaRPr lang="en-GB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229600" cy="131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3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Results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054084"/>
              </p:ext>
            </p:extLst>
          </p:nvPr>
        </p:nvGraphicFramePr>
        <p:xfrm>
          <a:off x="457200" y="1600200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Place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Number of germinated seeds</a:t>
                      </a:r>
                      <a:endParaRPr lang="en-GB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Warm wet plain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Hot sandy desert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Cold mountains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smtClean="0"/>
                        <a:t>Salty marsh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98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9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GB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ea typeface="+mn-ea"/>
                <a:cs typeface="+mn-cs"/>
              </a:rPr>
              <a:t>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The purpose of this quiz is that you realise how much you have learnt!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Each group is to keep the scores of all three teams: Green Red and Blue</a:t>
            </a:r>
          </a:p>
          <a:p>
            <a:r>
              <a:rPr lang="en-GB" dirty="0" smtClean="0"/>
              <a:t>Answers are to be presented on the “Show Me!” boards.</a:t>
            </a:r>
          </a:p>
          <a:p>
            <a:r>
              <a:rPr lang="en-GB" dirty="0" smtClean="0"/>
              <a:t>The correct answer will be given after each question.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87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Strawberry plants can produce more strawberry plants by using: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Walkers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Joggers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Runners</a:t>
            </a:r>
          </a:p>
          <a:p>
            <a:pPr marL="514350" indent="-514350">
              <a:buFont typeface="+mj-lt"/>
              <a:buAutoNum type="alphaUcPeriod"/>
            </a:pPr>
            <a:r>
              <a:rPr lang="en-GB" dirty="0" smtClean="0"/>
              <a:t>Sprinters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728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Describe different ways of growing plants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Explain how strawberry plants use runners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Outline how cuttings can be taken to grow new plants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Draw a germinating seed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Through investigation, determine the things needed for seeds to germinate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6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3068960"/>
            <a:ext cx="571605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C. Runners</a:t>
            </a:r>
            <a:endParaRPr lang="en-GB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838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State the term used to describe genetically identical plants or animals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0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1716" y="3068960"/>
            <a:ext cx="3611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Clones</a:t>
            </a:r>
            <a:endParaRPr lang="en-GB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9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Why are most of the leaves removed from a cutting?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44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068960"/>
            <a:ext cx="848083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Reduce water loss</a:t>
            </a:r>
            <a:endParaRPr lang="en-GB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14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State the active ingredient in rooting powder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77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3068960"/>
            <a:ext cx="84969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Plant hormone or auxin</a:t>
            </a:r>
            <a:endParaRPr lang="en-GB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63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Name part C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Q5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Image result for bean seed diagra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28" y="2765844"/>
            <a:ext cx="3645040" cy="322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43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827" y="1988840"/>
            <a:ext cx="83473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Embryo</a:t>
            </a:r>
            <a:endParaRPr lang="en-GB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6000" dirty="0" smtClean="0"/>
              <a:t>List three things needed for a seed to germinate</a:t>
            </a:r>
            <a:endParaRPr lang="en-GB" sz="6000" dirty="0"/>
          </a:p>
        </p:txBody>
      </p:sp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Q6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50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Strawberries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61" y="1772816"/>
            <a:ext cx="657969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Q6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7092" y="1484784"/>
            <a:ext cx="441678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oxygen</a:t>
            </a:r>
          </a:p>
          <a:p>
            <a:pPr algn="ctr"/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water</a:t>
            </a:r>
          </a:p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warmth</a:t>
            </a:r>
            <a:endParaRPr lang="en-GB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9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which tube will the seeds germinate best?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Q7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81288"/>
            <a:ext cx="7326928" cy="346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3968" y="260648"/>
            <a:ext cx="1023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Q7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49420" y="3068960"/>
            <a:ext cx="9364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en-GB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57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Strawberry runners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7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653136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Strawberry plants grown from runners have exactly the same _________ as each other and the parent plant. They are all __________ of the parent plant.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344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Cuttings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4"/>
          <a:stretch/>
        </p:blipFill>
        <p:spPr bwMode="auto">
          <a:xfrm>
            <a:off x="457201" y="1957379"/>
            <a:ext cx="7919884" cy="381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6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Testing rooting powder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191250" cy="2895600"/>
          </a:xfrm>
        </p:spPr>
      </p:pic>
      <p:sp>
        <p:nvSpPr>
          <p:cNvPr id="5" name="TextBox 4"/>
          <p:cNvSpPr txBox="1"/>
          <p:nvPr/>
        </p:nvSpPr>
        <p:spPr>
          <a:xfrm>
            <a:off x="899593" y="501317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Research question: Does rooting powder help cuttings to grow?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451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Rooting Powder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Step 1: Cut </a:t>
            </a:r>
            <a:r>
              <a:rPr lang="en-GB" dirty="0" smtClean="0"/>
              <a:t>off </a:t>
            </a:r>
            <a:r>
              <a:rPr lang="en-GB" dirty="0"/>
              <a:t>a </a:t>
            </a:r>
            <a:r>
              <a:rPr lang="en-GB" dirty="0" smtClean="0"/>
              <a:t>section </a:t>
            </a:r>
            <a:r>
              <a:rPr lang="en-GB" dirty="0"/>
              <a:t>of </a:t>
            </a:r>
            <a:r>
              <a:rPr lang="en-GB" dirty="0" smtClean="0"/>
              <a:t>stem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Step </a:t>
            </a:r>
            <a:r>
              <a:rPr lang="en-GB" dirty="0"/>
              <a:t>2: Remove the </a:t>
            </a:r>
            <a:r>
              <a:rPr lang="en-GB" dirty="0" smtClean="0"/>
              <a:t>lower leaves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Step 3: insert the cut end of the stem in rooting powder (Front bench only)</a:t>
            </a:r>
          </a:p>
          <a:p>
            <a:r>
              <a:rPr lang="en-GB" dirty="0" smtClean="0"/>
              <a:t>Step 4: Place compost in a pot. Break it up and wet it. Push your finger into the compost to make a hole. Place the cutting in the hole and pack the compost around the stem.</a:t>
            </a:r>
          </a:p>
          <a:p>
            <a:r>
              <a:rPr lang="en-GB" dirty="0" smtClean="0"/>
              <a:t>Step 5: Place in a plastic bag.</a:t>
            </a:r>
          </a:p>
          <a:p>
            <a:r>
              <a:rPr lang="en-GB" dirty="0" smtClean="0"/>
              <a:t>Step 6: After one week, carefully remove the cuttings. count the number of roots and measure their average length.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9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with rooting powder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721649"/>
              </p:ext>
            </p:extLst>
          </p:nvPr>
        </p:nvGraphicFramePr>
        <p:xfrm>
          <a:off x="457200" y="1600200"/>
          <a:ext cx="8229600" cy="44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61637">
                <a:tc>
                  <a:txBody>
                    <a:bodyPr/>
                    <a:lstStyle/>
                    <a:p>
                      <a:r>
                        <a:rPr lang="en-GB" dirty="0" smtClean="0"/>
                        <a:t>Student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length</a:t>
                      </a:r>
                      <a:endParaRPr lang="en-GB" dirty="0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Mean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471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without rooting powder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56171"/>
              </p:ext>
            </p:extLst>
          </p:nvPr>
        </p:nvGraphicFramePr>
        <p:xfrm>
          <a:off x="457200" y="1600200"/>
          <a:ext cx="8229600" cy="4493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61637">
                <a:tc>
                  <a:txBody>
                    <a:bodyPr/>
                    <a:lstStyle/>
                    <a:p>
                      <a:r>
                        <a:rPr lang="en-GB" dirty="0" smtClean="0"/>
                        <a:t>Student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Mean length</a:t>
                      </a:r>
                      <a:endParaRPr lang="en-GB" dirty="0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61637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Mean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5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536</Words>
  <Application>Microsoft Office PowerPoint</Application>
  <PresentationFormat>On-screen Show (4:3)</PresentationFormat>
  <Paragraphs>109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Growing plants</vt:lpstr>
      <vt:lpstr>Learning objectives</vt:lpstr>
      <vt:lpstr>Strawberries</vt:lpstr>
      <vt:lpstr>Strawberry runners</vt:lpstr>
      <vt:lpstr>Cuttings</vt:lpstr>
      <vt:lpstr>Testing rooting powder</vt:lpstr>
      <vt:lpstr>Rooting Powder</vt:lpstr>
      <vt:lpstr>Results – with rooting powder</vt:lpstr>
      <vt:lpstr>Results – without rooting powder</vt:lpstr>
      <vt:lpstr>Presenting data</vt:lpstr>
      <vt:lpstr>Conclusion</vt:lpstr>
      <vt:lpstr>Seed structure</vt:lpstr>
      <vt:lpstr>Germination</vt:lpstr>
      <vt:lpstr>PowerPoint Presentation</vt:lpstr>
      <vt:lpstr>Method</vt:lpstr>
      <vt:lpstr>Results</vt:lpstr>
      <vt:lpstr>PowerPoint Presentation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Highland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Growing plants</dc:title>
  <dc:creator>MannS3</dc:creator>
  <cp:lastModifiedBy>MannS3</cp:lastModifiedBy>
  <cp:revision>23</cp:revision>
  <dcterms:created xsi:type="dcterms:W3CDTF">2016-08-16T11:20:00Z</dcterms:created>
  <dcterms:modified xsi:type="dcterms:W3CDTF">2016-12-07T14:15:58Z</dcterms:modified>
</cp:coreProperties>
</file>