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6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8D93-DC7C-4508-BFD8-00F7225D9DF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A13-EBB5-4BB8-9C31-87C8B523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33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8D93-DC7C-4508-BFD8-00F7225D9DF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A13-EBB5-4BB8-9C31-87C8B523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4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8D93-DC7C-4508-BFD8-00F7225D9DF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A13-EBB5-4BB8-9C31-87C8B523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83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8D93-DC7C-4508-BFD8-00F7225D9DF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A13-EBB5-4BB8-9C31-87C8B523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56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8D93-DC7C-4508-BFD8-00F7225D9DF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A13-EBB5-4BB8-9C31-87C8B523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2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8D93-DC7C-4508-BFD8-00F7225D9DF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A13-EBB5-4BB8-9C31-87C8B523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68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8D93-DC7C-4508-BFD8-00F7225D9DF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A13-EBB5-4BB8-9C31-87C8B523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6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8D93-DC7C-4508-BFD8-00F7225D9DF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A13-EBB5-4BB8-9C31-87C8B523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90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8D93-DC7C-4508-BFD8-00F7225D9DF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A13-EBB5-4BB8-9C31-87C8B523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3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8D93-DC7C-4508-BFD8-00F7225D9DF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A13-EBB5-4BB8-9C31-87C8B523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74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8D93-DC7C-4508-BFD8-00F7225D9DF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A13-EBB5-4BB8-9C31-87C8B523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42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38D93-DC7C-4508-BFD8-00F7225D9DF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88A13-EBB5-4BB8-9C31-87C8B523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9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://www.bbc.co.uk/education/guides/z36mmp3/revision" TargetMode="Externa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://www.bbc.co.uk/education/guides/z36mmp3/revision" TargetMode="Externa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://www.bbc.co.uk/education/guides/zgrccdm/revision" TargetMode="Externa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://www.bbc.co.uk/education/guides/zgrccdm/revision/1http:/www.bbc.co.uk/education/guides/z36mmp3/revision" TargetMode="Externa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://www.bbc.co.uk/education/guides/zc499j6/revision" TargetMode="Externa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://www.bbc.co.uk/education/guides/zc499j6/revision" TargetMode="Externa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://www.bbc.co.uk/education/guides/zc499j6/revision" TargetMode="Externa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://www.bbc.co.uk/education/guides/zc499j6/revision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Bradley Hand ITC" panose="03070402050302030203" pitchFamily="66" charset="0"/>
              </a:rPr>
              <a:t>Higher Biology Revision</a:t>
            </a:r>
            <a:endParaRPr lang="en-GB" dirty="0">
              <a:solidFill>
                <a:schemeClr val="accent3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98417"/>
            <a:ext cx="691276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9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7340"/>
            <a:ext cx="9144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area: Structure of DNA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100000" l="20000" r="100000">
                        <a14:foregroundMark x1="89922" y1="52083" x2="86953" y2="543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968457"/>
            <a:ext cx="5076056" cy="2855282"/>
          </a:xfrm>
        </p:spPr>
      </p:pic>
      <p:sp>
        <p:nvSpPr>
          <p:cNvPr id="3" name="TextBox 2"/>
          <p:cNvSpPr txBox="1"/>
          <p:nvPr/>
        </p:nvSpPr>
        <p:spPr>
          <a:xfrm>
            <a:off x="467544" y="1844824"/>
            <a:ext cx="3501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One diagram and five important points</a:t>
            </a:r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</p:txBody>
      </p:sp>
      <p:pic>
        <p:nvPicPr>
          <p:cNvPr id="6" name="Picture 5">
            <a:hlinkClick r:id="rId5"/>
          </p:cNvPr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1" r="14606"/>
          <a:stretch/>
        </p:blipFill>
        <p:spPr>
          <a:xfrm>
            <a:off x="5722374" y="1484784"/>
            <a:ext cx="2816942" cy="232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1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9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7340"/>
            <a:ext cx="9144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area: Replication of DNA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100000" l="20000" r="100000">
                        <a14:foregroundMark x1="89922" y1="52083" x2="86953" y2="543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968457"/>
            <a:ext cx="5076056" cy="2855282"/>
          </a:xfrm>
        </p:spPr>
      </p:pic>
      <p:sp>
        <p:nvSpPr>
          <p:cNvPr id="6" name="TextBox 5"/>
          <p:cNvSpPr txBox="1"/>
          <p:nvPr/>
        </p:nvSpPr>
        <p:spPr>
          <a:xfrm>
            <a:off x="467544" y="1844824"/>
            <a:ext cx="5575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One diagram and outline the role of enzymes in DNA replication</a:t>
            </a:r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</p:txBody>
      </p:sp>
      <p:pic>
        <p:nvPicPr>
          <p:cNvPr id="7" name="Picture 6">
            <a:hlinkClick r:id="rId5"/>
          </p:cNvPr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1" r="14606"/>
          <a:stretch/>
        </p:blipFill>
        <p:spPr>
          <a:xfrm>
            <a:off x="5788742" y="2075656"/>
            <a:ext cx="2816942" cy="232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9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7340"/>
            <a:ext cx="9144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area: Control of gene expression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100000" l="20000" r="100000">
                        <a14:foregroundMark x1="89922" y1="52083" x2="86953" y2="543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968457"/>
            <a:ext cx="5076056" cy="2855282"/>
          </a:xfrm>
        </p:spPr>
      </p:pic>
      <p:sp>
        <p:nvSpPr>
          <p:cNvPr id="6" name="TextBox 5"/>
          <p:cNvSpPr txBox="1"/>
          <p:nvPr/>
        </p:nvSpPr>
        <p:spPr>
          <a:xfrm>
            <a:off x="467544" y="1844824"/>
            <a:ext cx="4915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Higher Biology for </a:t>
            </a:r>
            <a:r>
              <a:rPr lang="en-GB" sz="2400" dirty="0" err="1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CfE</a:t>
            </a:r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  p 43 Testing your knowledge Q4</a:t>
            </a:r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</p:txBody>
      </p:sp>
      <p:pic>
        <p:nvPicPr>
          <p:cNvPr id="7" name="Picture 6">
            <a:hlinkClick r:id="rId5"/>
          </p:cNvPr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1" r="14606"/>
          <a:stretch/>
        </p:blipFill>
        <p:spPr>
          <a:xfrm>
            <a:off x="5722374" y="1484784"/>
            <a:ext cx="2816942" cy="232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2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9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7340"/>
            <a:ext cx="9144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area: Cellular differentiation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100000" l="20000" r="100000">
                        <a14:foregroundMark x1="89922" y1="52083" x2="86953" y2="543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968457"/>
            <a:ext cx="5076056" cy="2855282"/>
          </a:xfrm>
        </p:spPr>
      </p:pic>
      <p:sp>
        <p:nvSpPr>
          <p:cNvPr id="6" name="TextBox 5"/>
          <p:cNvSpPr txBox="1"/>
          <p:nvPr/>
        </p:nvSpPr>
        <p:spPr>
          <a:xfrm>
            <a:off x="467544" y="1844824"/>
            <a:ext cx="651332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Define: differentiation, meristem, stem cell, multipotent.</a:t>
            </a:r>
          </a:p>
          <a:p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 smtClean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 smtClean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Discuss the differences between embryonic stem cells and adult stem cells</a:t>
            </a:r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</p:txBody>
      </p:sp>
      <p:pic>
        <p:nvPicPr>
          <p:cNvPr id="7" name="Picture 6">
            <a:hlinkClick r:id="rId5"/>
          </p:cNvPr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1" r="14606"/>
          <a:stretch/>
        </p:blipFill>
        <p:spPr>
          <a:xfrm>
            <a:off x="5722374" y="1484784"/>
            <a:ext cx="2816942" cy="232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91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9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7340"/>
            <a:ext cx="9144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area: Structure of the genome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100000" l="20000" r="100000">
                        <a14:foregroundMark x1="89922" y1="52083" x2="86953" y2="543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968457"/>
            <a:ext cx="5076056" cy="2855282"/>
          </a:xfrm>
        </p:spPr>
      </p:pic>
      <p:sp>
        <p:nvSpPr>
          <p:cNvPr id="6" name="TextBox 5"/>
          <p:cNvSpPr txBox="1"/>
          <p:nvPr/>
        </p:nvSpPr>
        <p:spPr>
          <a:xfrm>
            <a:off x="467545" y="184482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Higher Biology for </a:t>
            </a:r>
            <a:r>
              <a:rPr lang="en-GB" sz="2400" dirty="0" err="1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CfE</a:t>
            </a:r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  p 67 Testing your knowledge  1 Q4 – copy the correct statements only</a:t>
            </a:r>
          </a:p>
        </p:txBody>
      </p:sp>
      <p:pic>
        <p:nvPicPr>
          <p:cNvPr id="7" name="Picture 6">
            <a:hlinkClick r:id="rId5"/>
          </p:cNvPr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1" r="14606"/>
          <a:stretch/>
        </p:blipFill>
        <p:spPr>
          <a:xfrm>
            <a:off x="5897741" y="2316434"/>
            <a:ext cx="2816942" cy="232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33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9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7340"/>
            <a:ext cx="9144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area: Mutations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100000" l="20000" r="100000">
                        <a14:foregroundMark x1="89922" y1="52083" x2="86953" y2="543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968457"/>
            <a:ext cx="5076056" cy="2855282"/>
          </a:xfrm>
        </p:spPr>
      </p:pic>
      <p:sp>
        <p:nvSpPr>
          <p:cNvPr id="3" name="Rectangle 2"/>
          <p:cNvSpPr/>
          <p:nvPr/>
        </p:nvSpPr>
        <p:spPr>
          <a:xfrm>
            <a:off x="395536" y="1772816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Otline</a:t>
            </a:r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 the mutation that results in sickle cell disease</a:t>
            </a:r>
          </a:p>
          <a:p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 smtClean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 smtClean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Explain how a </a:t>
            </a:r>
            <a:r>
              <a:rPr lang="en-GB" sz="2400" dirty="0" err="1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polyploid</a:t>
            </a:r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 plant such as a banana containing three separate sets of chromosomes could have arisen</a:t>
            </a:r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</p:txBody>
      </p:sp>
      <p:pic>
        <p:nvPicPr>
          <p:cNvPr id="6" name="Picture 5">
            <a:hlinkClick r:id="rId5"/>
          </p:cNvPr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1" r="14606"/>
          <a:stretch/>
        </p:blipFill>
        <p:spPr>
          <a:xfrm>
            <a:off x="5722374" y="1484784"/>
            <a:ext cx="2816942" cy="232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6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9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7340"/>
            <a:ext cx="9144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area: Evolution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100000" l="20000" r="100000">
                        <a14:foregroundMark x1="89922" y1="52083" x2="86953" y2="543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968457"/>
            <a:ext cx="5076056" cy="2855282"/>
          </a:xfrm>
        </p:spPr>
      </p:pic>
      <p:sp>
        <p:nvSpPr>
          <p:cNvPr id="3" name="Rectangle 2"/>
          <p:cNvSpPr/>
          <p:nvPr/>
        </p:nvSpPr>
        <p:spPr>
          <a:xfrm>
            <a:off x="323528" y="1772816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Through internet research, outline the evolution of the horse</a:t>
            </a:r>
          </a:p>
          <a:p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 smtClean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 smtClean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Using examples, distinguish between allopatric and sympatric speciation</a:t>
            </a:r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</p:txBody>
      </p:sp>
      <p:pic>
        <p:nvPicPr>
          <p:cNvPr id="6" name="Picture 5">
            <a:hlinkClick r:id="rId5"/>
          </p:cNvPr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1" r="14606"/>
          <a:stretch/>
        </p:blipFill>
        <p:spPr>
          <a:xfrm>
            <a:off x="5722374" y="1484784"/>
            <a:ext cx="2816942" cy="232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9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7340"/>
            <a:ext cx="9144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area: Genomic sequencing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100000" l="20000" r="100000">
                        <a14:foregroundMark x1="89922" y1="52083" x2="86953" y2="543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968457"/>
            <a:ext cx="5076056" cy="2855282"/>
          </a:xfrm>
        </p:spPr>
      </p:pic>
      <p:sp>
        <p:nvSpPr>
          <p:cNvPr id="3" name="Rectangle 2"/>
          <p:cNvSpPr/>
          <p:nvPr/>
        </p:nvSpPr>
        <p:spPr>
          <a:xfrm>
            <a:off x="467544" y="1905506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Define </a:t>
            </a:r>
            <a:r>
              <a:rPr lang="en-GB" sz="2400" dirty="0" err="1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phylogenetics</a:t>
            </a:r>
            <a:endParaRPr lang="en-GB" sz="2400" dirty="0" smtClean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 smtClean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Draw a flow chart to show the evolution of plants using the terms below: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4869160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photosynthetic eukaryotes</a:t>
            </a:r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9187" y="5548050"/>
            <a:ext cx="16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multicellular green plants</a:t>
            </a:r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0820" y="472514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photosynthetic land plants</a:t>
            </a:r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5788025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photosynthetic prokaryotes</a:t>
            </a:r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3087" y="4142942"/>
            <a:ext cx="1368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85000"/>
                  </a:schemeClr>
                </a:solidFill>
                <a:latin typeface="ColdSpaghetti BTN" panose="030C06060301070D0906" pitchFamily="66" charset="0"/>
              </a:rPr>
              <a:t>last universal ancestor</a:t>
            </a:r>
            <a:endParaRPr lang="en-GB" sz="2400" dirty="0">
              <a:solidFill>
                <a:schemeClr val="bg1">
                  <a:lumMod val="85000"/>
                </a:schemeClr>
              </a:solidFill>
              <a:latin typeface="ColdSpaghetti BTN" panose="030C06060301070D0906" pitchFamily="66" charset="0"/>
            </a:endParaRPr>
          </a:p>
        </p:txBody>
      </p:sp>
      <p:pic>
        <p:nvPicPr>
          <p:cNvPr id="11" name="Picture 10">
            <a:hlinkClick r:id="rId5"/>
          </p:cNvPr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1" r="14606"/>
          <a:stretch/>
        </p:blipFill>
        <p:spPr>
          <a:xfrm>
            <a:off x="5722374" y="1484784"/>
            <a:ext cx="2816942" cy="232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62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189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Higher Biology Revision</vt:lpstr>
      <vt:lpstr>Key area: Structure of DNA</vt:lpstr>
      <vt:lpstr>Key area: Replication of DNA </vt:lpstr>
      <vt:lpstr>Key area: Control of gene expression </vt:lpstr>
      <vt:lpstr>Key area: Cellular differentiation </vt:lpstr>
      <vt:lpstr>Key area: Structure of the genome </vt:lpstr>
      <vt:lpstr>Key area: Mutations</vt:lpstr>
      <vt:lpstr>Key area: Evolution </vt:lpstr>
      <vt:lpstr>Key area: Genomic sequencing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 Revision</dc:title>
  <dc:creator>MannS3</dc:creator>
  <cp:lastModifiedBy>MannS3</cp:lastModifiedBy>
  <cp:revision>8</cp:revision>
  <dcterms:created xsi:type="dcterms:W3CDTF">2016-09-27T07:52:51Z</dcterms:created>
  <dcterms:modified xsi:type="dcterms:W3CDTF">2016-09-28T11:06:25Z</dcterms:modified>
</cp:coreProperties>
</file>