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1" r:id="rId9"/>
    <p:sldId id="264" r:id="rId10"/>
    <p:sldId id="266"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104"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6B76F0-2324-4C84-A8CE-9EC20B378CAD}" type="datetimeFigureOut">
              <a:rPr lang="en-GB" smtClean="0"/>
              <a:pPr/>
              <a:t>26/11/2015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0CCC85-6125-4316-B40F-8CE84896E176}" type="slidenum">
              <a:rPr lang="en-GB" smtClean="0"/>
              <a:pPr/>
              <a:t>‹#›</a:t>
            </a:fld>
            <a:endParaRPr lang="en-GB" dirty="0"/>
          </a:p>
        </p:txBody>
      </p:sp>
    </p:spTree>
    <p:extLst>
      <p:ext uri="{BB962C8B-B14F-4D97-AF65-F5344CB8AC3E}">
        <p14:creationId xmlns:p14="http://schemas.microsoft.com/office/powerpoint/2010/main" xmlns="" val="355675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6B76F0-2324-4C84-A8CE-9EC20B378CAD}" type="datetimeFigureOut">
              <a:rPr lang="en-GB" smtClean="0"/>
              <a:pPr/>
              <a:t>26/11/2015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0CCC85-6125-4316-B40F-8CE84896E176}" type="slidenum">
              <a:rPr lang="en-GB" smtClean="0"/>
              <a:pPr/>
              <a:t>‹#›</a:t>
            </a:fld>
            <a:endParaRPr lang="en-GB" dirty="0"/>
          </a:p>
        </p:txBody>
      </p:sp>
    </p:spTree>
    <p:extLst>
      <p:ext uri="{BB962C8B-B14F-4D97-AF65-F5344CB8AC3E}">
        <p14:creationId xmlns:p14="http://schemas.microsoft.com/office/powerpoint/2010/main" xmlns="" val="401837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6B76F0-2324-4C84-A8CE-9EC20B378CAD}" type="datetimeFigureOut">
              <a:rPr lang="en-GB" smtClean="0"/>
              <a:pPr/>
              <a:t>26/11/2015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0CCC85-6125-4316-B40F-8CE84896E176}" type="slidenum">
              <a:rPr lang="en-GB" smtClean="0"/>
              <a:pPr/>
              <a:t>‹#›</a:t>
            </a:fld>
            <a:endParaRPr lang="en-GB" dirty="0"/>
          </a:p>
        </p:txBody>
      </p:sp>
    </p:spTree>
    <p:extLst>
      <p:ext uri="{BB962C8B-B14F-4D97-AF65-F5344CB8AC3E}">
        <p14:creationId xmlns:p14="http://schemas.microsoft.com/office/powerpoint/2010/main" xmlns="" val="375707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6B76F0-2324-4C84-A8CE-9EC20B378CAD}" type="datetimeFigureOut">
              <a:rPr lang="en-GB" smtClean="0"/>
              <a:pPr/>
              <a:t>26/11/2015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0CCC85-6125-4316-B40F-8CE84896E176}" type="slidenum">
              <a:rPr lang="en-GB" smtClean="0"/>
              <a:pPr/>
              <a:t>‹#›</a:t>
            </a:fld>
            <a:endParaRPr lang="en-GB" dirty="0"/>
          </a:p>
        </p:txBody>
      </p:sp>
    </p:spTree>
    <p:extLst>
      <p:ext uri="{BB962C8B-B14F-4D97-AF65-F5344CB8AC3E}">
        <p14:creationId xmlns:p14="http://schemas.microsoft.com/office/powerpoint/2010/main" xmlns="" val="210766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B76F0-2324-4C84-A8CE-9EC20B378CAD}" type="datetimeFigureOut">
              <a:rPr lang="en-GB" smtClean="0"/>
              <a:pPr/>
              <a:t>26/11/2015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0CCC85-6125-4316-B40F-8CE84896E176}" type="slidenum">
              <a:rPr lang="en-GB" smtClean="0"/>
              <a:pPr/>
              <a:t>‹#›</a:t>
            </a:fld>
            <a:endParaRPr lang="en-GB" dirty="0"/>
          </a:p>
        </p:txBody>
      </p:sp>
    </p:spTree>
    <p:extLst>
      <p:ext uri="{BB962C8B-B14F-4D97-AF65-F5344CB8AC3E}">
        <p14:creationId xmlns:p14="http://schemas.microsoft.com/office/powerpoint/2010/main" xmlns="" val="47195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6B76F0-2324-4C84-A8CE-9EC20B378CAD}" type="datetimeFigureOut">
              <a:rPr lang="en-GB" smtClean="0"/>
              <a:pPr/>
              <a:t>26/11/2015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30CCC85-6125-4316-B40F-8CE84896E176}" type="slidenum">
              <a:rPr lang="en-GB" smtClean="0"/>
              <a:pPr/>
              <a:t>‹#›</a:t>
            </a:fld>
            <a:endParaRPr lang="en-GB" dirty="0"/>
          </a:p>
        </p:txBody>
      </p:sp>
    </p:spTree>
    <p:extLst>
      <p:ext uri="{BB962C8B-B14F-4D97-AF65-F5344CB8AC3E}">
        <p14:creationId xmlns:p14="http://schemas.microsoft.com/office/powerpoint/2010/main" xmlns="" val="919924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6B76F0-2324-4C84-A8CE-9EC20B378CAD}" type="datetimeFigureOut">
              <a:rPr lang="en-GB" smtClean="0"/>
              <a:pPr/>
              <a:t>26/11/2015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30CCC85-6125-4316-B40F-8CE84896E176}" type="slidenum">
              <a:rPr lang="en-GB" smtClean="0"/>
              <a:pPr/>
              <a:t>‹#›</a:t>
            </a:fld>
            <a:endParaRPr lang="en-GB" dirty="0"/>
          </a:p>
        </p:txBody>
      </p:sp>
    </p:spTree>
    <p:extLst>
      <p:ext uri="{BB962C8B-B14F-4D97-AF65-F5344CB8AC3E}">
        <p14:creationId xmlns:p14="http://schemas.microsoft.com/office/powerpoint/2010/main" xmlns="" val="2340087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6B76F0-2324-4C84-A8CE-9EC20B378CAD}" type="datetimeFigureOut">
              <a:rPr lang="en-GB" smtClean="0"/>
              <a:pPr/>
              <a:t>26/11/2015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30CCC85-6125-4316-B40F-8CE84896E176}" type="slidenum">
              <a:rPr lang="en-GB" smtClean="0"/>
              <a:pPr/>
              <a:t>‹#›</a:t>
            </a:fld>
            <a:endParaRPr lang="en-GB" dirty="0"/>
          </a:p>
        </p:txBody>
      </p:sp>
    </p:spTree>
    <p:extLst>
      <p:ext uri="{BB962C8B-B14F-4D97-AF65-F5344CB8AC3E}">
        <p14:creationId xmlns:p14="http://schemas.microsoft.com/office/powerpoint/2010/main" xmlns="" val="382331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B76F0-2324-4C84-A8CE-9EC20B378CAD}" type="datetimeFigureOut">
              <a:rPr lang="en-GB" smtClean="0"/>
              <a:pPr/>
              <a:t>26/11/2015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30CCC85-6125-4316-B40F-8CE84896E176}" type="slidenum">
              <a:rPr lang="en-GB" smtClean="0"/>
              <a:pPr/>
              <a:t>‹#›</a:t>
            </a:fld>
            <a:endParaRPr lang="en-GB" dirty="0"/>
          </a:p>
        </p:txBody>
      </p:sp>
    </p:spTree>
    <p:extLst>
      <p:ext uri="{BB962C8B-B14F-4D97-AF65-F5344CB8AC3E}">
        <p14:creationId xmlns:p14="http://schemas.microsoft.com/office/powerpoint/2010/main" xmlns="" val="1743982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B76F0-2324-4C84-A8CE-9EC20B378CAD}" type="datetimeFigureOut">
              <a:rPr lang="en-GB" smtClean="0"/>
              <a:pPr/>
              <a:t>26/11/2015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30CCC85-6125-4316-B40F-8CE84896E176}" type="slidenum">
              <a:rPr lang="en-GB" smtClean="0"/>
              <a:pPr/>
              <a:t>‹#›</a:t>
            </a:fld>
            <a:endParaRPr lang="en-GB" dirty="0"/>
          </a:p>
        </p:txBody>
      </p:sp>
    </p:spTree>
    <p:extLst>
      <p:ext uri="{BB962C8B-B14F-4D97-AF65-F5344CB8AC3E}">
        <p14:creationId xmlns:p14="http://schemas.microsoft.com/office/powerpoint/2010/main" xmlns="" val="1351868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B76F0-2324-4C84-A8CE-9EC20B378CAD}" type="datetimeFigureOut">
              <a:rPr lang="en-GB" smtClean="0"/>
              <a:pPr/>
              <a:t>26/11/2015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30CCC85-6125-4316-B40F-8CE84896E176}" type="slidenum">
              <a:rPr lang="en-GB" smtClean="0"/>
              <a:pPr/>
              <a:t>‹#›</a:t>
            </a:fld>
            <a:endParaRPr lang="en-GB" dirty="0"/>
          </a:p>
        </p:txBody>
      </p:sp>
    </p:spTree>
    <p:extLst>
      <p:ext uri="{BB962C8B-B14F-4D97-AF65-F5344CB8AC3E}">
        <p14:creationId xmlns:p14="http://schemas.microsoft.com/office/powerpoint/2010/main" xmlns="" val="189238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B76F0-2324-4C84-A8CE-9EC20B378CAD}" type="datetimeFigureOut">
              <a:rPr lang="en-GB" smtClean="0"/>
              <a:pPr/>
              <a:t>26/11/2015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CC85-6125-4316-B40F-8CE84896E176}" type="slidenum">
              <a:rPr lang="en-GB" smtClean="0"/>
              <a:pPr/>
              <a:t>‹#›</a:t>
            </a:fld>
            <a:endParaRPr lang="en-GB" dirty="0"/>
          </a:p>
        </p:txBody>
      </p:sp>
    </p:spTree>
    <p:extLst>
      <p:ext uri="{BB962C8B-B14F-4D97-AF65-F5344CB8AC3E}">
        <p14:creationId xmlns:p14="http://schemas.microsoft.com/office/powerpoint/2010/main" xmlns="" val="4208592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316416" cy="3717032"/>
          </a:xfrm>
        </p:spPr>
        <p:txBody>
          <a:bodyPr>
            <a:normAutofit/>
          </a:bodyPr>
          <a:lstStyle/>
          <a:p>
            <a:r>
              <a:rPr lang="en-GB" sz="6000" dirty="0" smtClean="0">
                <a:latin typeface="Batik Regular" pitchFamily="2" charset="0"/>
              </a:rPr>
              <a:t>Measuring and recording animal behaviour</a:t>
            </a:r>
            <a:endParaRPr lang="en-GB" sz="6000" dirty="0">
              <a:latin typeface="Batik Regular" pitchFamily="2" charset="0"/>
            </a:endParaRPr>
          </a:p>
        </p:txBody>
      </p:sp>
      <p:sp>
        <p:nvSpPr>
          <p:cNvPr id="3" name="Subtitle 2"/>
          <p:cNvSpPr>
            <a:spLocks noGrp="1"/>
          </p:cNvSpPr>
          <p:nvPr>
            <p:ph type="subTitle" idx="1"/>
          </p:nvPr>
        </p:nvSpPr>
        <p:spPr>
          <a:xfrm rot="5400000">
            <a:off x="6377744" y="1023140"/>
            <a:ext cx="3779912" cy="1752600"/>
          </a:xfrm>
        </p:spPr>
        <p:txBody>
          <a:bodyPr/>
          <a:lstStyle/>
          <a:p>
            <a:r>
              <a:rPr lang="en-GB" dirty="0" smtClean="0"/>
              <a:t>AH Biology</a:t>
            </a:r>
            <a:endParaRPr lang="en-GB" dirty="0"/>
          </a:p>
        </p:txBody>
      </p:sp>
    </p:spTree>
    <p:extLst>
      <p:ext uri="{BB962C8B-B14F-4D97-AF65-F5344CB8AC3E}">
        <p14:creationId xmlns:p14="http://schemas.microsoft.com/office/powerpoint/2010/main" xmlns="" val="3592292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cstate="print">
            <a:clrChange>
              <a:clrFrom>
                <a:srgbClr val="FFFFFF"/>
              </a:clrFrom>
              <a:clrTo>
                <a:srgbClr val="FFFFFF">
                  <a:alpha val="0"/>
                </a:srgbClr>
              </a:clrTo>
            </a:clrChange>
            <a:lum contrast="20000"/>
            <a:extLst>
              <a:ext uri="{28A0092B-C50C-407E-A947-70E740481C1C}">
                <a14:useLocalDpi xmlns:a14="http://schemas.microsoft.com/office/drawing/2010/main" xmlns="" val="0"/>
              </a:ext>
            </a:extLst>
          </a:blip>
          <a:stretch>
            <a:fillRect/>
          </a:stretch>
        </p:blipFill>
        <p:spPr>
          <a:xfrm>
            <a:off x="0" y="53046"/>
            <a:ext cx="9063613" cy="6688322"/>
          </a:xfrm>
        </p:spPr>
      </p:pic>
    </p:spTree>
    <p:extLst>
      <p:ext uri="{BB962C8B-B14F-4D97-AF65-F5344CB8AC3E}">
        <p14:creationId xmlns:p14="http://schemas.microsoft.com/office/powerpoint/2010/main" xmlns="" val="3408640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damsky SF" pitchFamily="2" charset="0"/>
              </a:rPr>
              <a:t>Anthropomorphisms</a:t>
            </a:r>
            <a:endParaRPr lang="en-GB" dirty="0">
              <a:latin typeface="Adamsky SF" pitchFamily="2" charset="0"/>
            </a:endParaRPr>
          </a:p>
        </p:txBody>
      </p:sp>
      <p:sp>
        <p:nvSpPr>
          <p:cNvPr id="3" name="Content Placeholder 2"/>
          <p:cNvSpPr>
            <a:spLocks noGrp="1"/>
          </p:cNvSpPr>
          <p:nvPr>
            <p:ph idx="1"/>
          </p:nvPr>
        </p:nvSpPr>
        <p:spPr>
          <a:xfrm>
            <a:off x="457200" y="1600200"/>
            <a:ext cx="8229600" cy="4853136"/>
          </a:xfrm>
        </p:spPr>
        <p:txBody>
          <a:bodyPr>
            <a:noAutofit/>
          </a:bodyPr>
          <a:lstStyle/>
          <a:p>
            <a:pPr marL="0" indent="0">
              <a:buNone/>
            </a:pPr>
            <a:r>
              <a:rPr lang="en-GB" sz="4400" b="1" dirty="0">
                <a:latin typeface="Adamsky SF" pitchFamily="2" charset="0"/>
              </a:rPr>
              <a:t>anthropomorphism</a:t>
            </a:r>
            <a:r>
              <a:rPr lang="en-GB" sz="4400" dirty="0">
                <a:latin typeface="Adamsky SF" pitchFamily="2" charset="0"/>
              </a:rPr>
              <a:t> definition. (an-thruh-puh-mawr-fiz-uhm) The attributing of human characteristics and purposes to inanimate objects, animals, plants, or other natural phenomena, or to God.</a:t>
            </a:r>
          </a:p>
        </p:txBody>
      </p:sp>
    </p:spTree>
    <p:extLst>
      <p:ext uri="{BB962C8B-B14F-4D97-AF65-F5344CB8AC3E}">
        <p14:creationId xmlns:p14="http://schemas.microsoft.com/office/powerpoint/2010/main" xmlns="" val="1265886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damsky SF" pitchFamily="2" charset="0"/>
              </a:rPr>
              <a:t>Anthropomorphisms</a:t>
            </a:r>
            <a:endParaRPr lang="en-GB" dirty="0">
              <a:latin typeface="Adamsky SF" pitchFamily="2" charset="0"/>
            </a:endParaRPr>
          </a:p>
        </p:txBody>
      </p:sp>
      <p:sp>
        <p:nvSpPr>
          <p:cNvPr id="3" name="Content Placeholder 2"/>
          <p:cNvSpPr>
            <a:spLocks noGrp="1"/>
          </p:cNvSpPr>
          <p:nvPr>
            <p:ph idx="1"/>
          </p:nvPr>
        </p:nvSpPr>
        <p:spPr>
          <a:xfrm>
            <a:off x="457200" y="1600200"/>
            <a:ext cx="8229600" cy="4853136"/>
          </a:xfrm>
        </p:spPr>
        <p:txBody>
          <a:bodyPr>
            <a:noAutofit/>
          </a:bodyPr>
          <a:lstStyle/>
          <a:p>
            <a:pPr marL="0" indent="0">
              <a:buNone/>
            </a:pPr>
            <a:r>
              <a:rPr lang="en-GB" sz="4400" b="1" dirty="0">
                <a:latin typeface="Adamsky SF" pitchFamily="2" charset="0"/>
              </a:rPr>
              <a:t>anthropomorphism</a:t>
            </a:r>
            <a:r>
              <a:rPr lang="en-GB" sz="4400" dirty="0">
                <a:latin typeface="Adamsky SF" pitchFamily="2" charset="0"/>
              </a:rPr>
              <a:t> definition. (an-thruh-puh-mawr-fiz-uhm) The attributing of human characteristics and purposes to inanimate objects, animals, plants, or other natural phenomena, or to God.</a:t>
            </a:r>
          </a:p>
        </p:txBody>
      </p:sp>
      <p:sp>
        <p:nvSpPr>
          <p:cNvPr id="4" name="TextBox 3"/>
          <p:cNvSpPr txBox="1"/>
          <p:nvPr/>
        </p:nvSpPr>
        <p:spPr>
          <a:xfrm rot="1725408">
            <a:off x="308442" y="1683866"/>
            <a:ext cx="8419292" cy="3170099"/>
          </a:xfrm>
          <a:prstGeom prst="rect">
            <a:avLst/>
          </a:prstGeom>
          <a:noFill/>
        </p:spPr>
        <p:txBody>
          <a:bodyPr wrap="none" rtlCol="0">
            <a:spAutoFit/>
          </a:bodyPr>
          <a:lstStyle/>
          <a:p>
            <a:r>
              <a:rPr lang="en-GB" sz="20000" dirty="0" smtClean="0">
                <a:solidFill>
                  <a:srgbClr val="FF0000"/>
                </a:solidFill>
                <a:latin typeface="Batik Regular" pitchFamily="2" charset="0"/>
              </a:rPr>
              <a:t>AVOID!</a:t>
            </a:r>
            <a:endParaRPr lang="en-GB" sz="20000" dirty="0">
              <a:solidFill>
                <a:srgbClr val="FF0000"/>
              </a:solidFill>
              <a:latin typeface="Batik Regular" pitchFamily="2" charset="0"/>
            </a:endParaRPr>
          </a:p>
        </p:txBody>
      </p:sp>
    </p:spTree>
    <p:extLst>
      <p:ext uri="{BB962C8B-B14F-4D97-AF65-F5344CB8AC3E}">
        <p14:creationId xmlns:p14="http://schemas.microsoft.com/office/powerpoint/2010/main" xmlns="" val="126588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damsky SF" pitchFamily="2" charset="0"/>
              </a:rPr>
              <a:t>Ethograms</a:t>
            </a:r>
            <a:endParaRPr lang="en-GB" dirty="0">
              <a:latin typeface="Adamsky SF" pitchFamily="2" charset="0"/>
            </a:endParaRPr>
          </a:p>
        </p:txBody>
      </p:sp>
      <p:sp>
        <p:nvSpPr>
          <p:cNvPr id="3" name="Content Placeholder 2"/>
          <p:cNvSpPr>
            <a:spLocks noGrp="1"/>
          </p:cNvSpPr>
          <p:nvPr>
            <p:ph idx="1"/>
          </p:nvPr>
        </p:nvSpPr>
        <p:spPr/>
        <p:txBody>
          <a:bodyPr/>
          <a:lstStyle/>
          <a:p>
            <a:pPr marL="0" indent="0">
              <a:buNone/>
            </a:pPr>
            <a:r>
              <a:rPr lang="en-GB" dirty="0" smtClean="0">
                <a:latin typeface="Adamsky SF" pitchFamily="2" charset="0"/>
              </a:rPr>
              <a:t>An ethogram is a catalogue or inventory of behaviours or actions exhibited by an animal used in ethology. The behaviours in an ethogram are usually defined to be mutually exclusive and objective, avoiding subjectivity and functional inference as to their possible purpose.</a:t>
            </a:r>
            <a:endParaRPr lang="en-GB" dirty="0">
              <a:latin typeface="Adamsky SF" pitchFamily="2" charset="0"/>
            </a:endParaRPr>
          </a:p>
        </p:txBody>
      </p:sp>
    </p:spTree>
    <p:extLst>
      <p:ext uri="{BB962C8B-B14F-4D97-AF65-F5344CB8AC3E}">
        <p14:creationId xmlns:p14="http://schemas.microsoft.com/office/powerpoint/2010/main" xmlns="" val="1511569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01557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damsky SF" pitchFamily="2" charset="0"/>
              </a:rPr>
              <a:t>Ethograms</a:t>
            </a:r>
            <a:endParaRPr lang="en-GB" dirty="0">
              <a:latin typeface="Adamsky SF" pitchFamily="2" charset="0"/>
            </a:endParaRPr>
          </a:p>
        </p:txBody>
      </p:sp>
      <p:sp>
        <p:nvSpPr>
          <p:cNvPr id="3" name="Content Placeholder 2"/>
          <p:cNvSpPr>
            <a:spLocks noGrp="1"/>
          </p:cNvSpPr>
          <p:nvPr>
            <p:ph idx="1"/>
          </p:nvPr>
        </p:nvSpPr>
        <p:spPr/>
        <p:txBody>
          <a:bodyPr/>
          <a:lstStyle/>
          <a:p>
            <a:pPr marL="0" indent="0">
              <a:buNone/>
            </a:pPr>
            <a:r>
              <a:rPr lang="en-GB" dirty="0" smtClean="0">
                <a:latin typeface="Adamsky SF" pitchFamily="2" charset="0"/>
              </a:rPr>
              <a:t>An ethogram of the behaviours of a species in the wild context allows the construction of time budgets.</a:t>
            </a:r>
          </a:p>
          <a:p>
            <a:pPr marL="0" indent="0">
              <a:buNone/>
            </a:pPr>
            <a:endParaRPr lang="en-GB" dirty="0">
              <a:latin typeface="Adamsky SF" pitchFamily="2" charset="0"/>
            </a:endParaRPr>
          </a:p>
          <a:p>
            <a:pPr marL="0" indent="0">
              <a:buNone/>
            </a:pPr>
            <a:endParaRPr lang="en-GB" dirty="0" smtClean="0">
              <a:latin typeface="Adamsky SF" pitchFamily="2" charset="0"/>
            </a:endParaRPr>
          </a:p>
          <a:p>
            <a:pPr marL="0" indent="0">
              <a:buNone/>
            </a:pPr>
            <a:endParaRPr lang="en-GB" dirty="0">
              <a:latin typeface="Adamsky SF" pitchFamily="2" charset="0"/>
            </a:endParaRPr>
          </a:p>
          <a:p>
            <a:pPr marL="0" indent="0">
              <a:buNone/>
            </a:pPr>
            <a:endParaRPr lang="en-GB" dirty="0" smtClean="0">
              <a:latin typeface="Adamsky SF" pitchFamily="2" charset="0"/>
            </a:endParaRPr>
          </a:p>
          <a:p>
            <a:pPr marL="0" indent="0" algn="ctr">
              <a:buNone/>
            </a:pPr>
            <a:r>
              <a:rPr lang="en-GB" dirty="0" smtClean="0">
                <a:latin typeface="Adamsky SF" pitchFamily="2" charset="0"/>
              </a:rPr>
              <a:t>Sea lion Time Budget</a:t>
            </a:r>
            <a:endParaRPr lang="en-GB" dirty="0">
              <a:latin typeface="Adamsky SF"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47664" y="3789040"/>
            <a:ext cx="5829300" cy="1733550"/>
          </a:xfrm>
          <a:prstGeom prst="rect">
            <a:avLst/>
          </a:prstGeom>
        </p:spPr>
      </p:pic>
    </p:spTree>
    <p:extLst>
      <p:ext uri="{BB962C8B-B14F-4D97-AF65-F5344CB8AC3E}">
        <p14:creationId xmlns:p14="http://schemas.microsoft.com/office/powerpoint/2010/main" xmlns="" val="1056065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damsky SF" pitchFamily="2" charset="0"/>
              </a:rPr>
              <a:t>Time Budgets</a:t>
            </a:r>
            <a:endParaRPr lang="en-GB" dirty="0">
              <a:latin typeface="Adamsky SF" pitchFamily="2"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latin typeface="Adamsky SF" pitchFamily="2" charset="0"/>
              </a:rPr>
              <a:t>Time Budgets (or energy budgets) can be derived from focal studies. A time budget indicates the amount or proportion of time that animals spend in different behaviours, or in performing different classes of behaviour. To construct a time budget, you must add the time spent on each behaviour for each individual squirrel. Then calculate the proportion of time spent on particular behaviours, out of the total observation time. When you are able to observe several different individuals, then each individual can be a "replicate" or independent estimate of time allocation to the behaviour of interest. You summarize your data by doing a time budget for each individual, then calculating mean values for each behavioural measure of interest.</a:t>
            </a:r>
            <a:endParaRPr lang="en-GB" dirty="0">
              <a:latin typeface="Adamsky SF" pitchFamily="2" charset="0"/>
            </a:endParaRPr>
          </a:p>
        </p:txBody>
      </p:sp>
    </p:spTree>
    <p:extLst>
      <p:ext uri="{BB962C8B-B14F-4D97-AF65-F5344CB8AC3E}">
        <p14:creationId xmlns:p14="http://schemas.microsoft.com/office/powerpoint/2010/main" xmlns="" val="2819820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damsky SF" pitchFamily="2" charset="0"/>
              </a:rPr>
              <a:t>Measurements</a:t>
            </a:r>
            <a:endParaRPr lang="en-GB" dirty="0">
              <a:latin typeface="Adamsky SF" pitchFamily="2" charset="0"/>
            </a:endParaRPr>
          </a:p>
        </p:txBody>
      </p:sp>
      <p:sp>
        <p:nvSpPr>
          <p:cNvPr id="3" name="Content Placeholder 2"/>
          <p:cNvSpPr>
            <a:spLocks noGrp="1"/>
          </p:cNvSpPr>
          <p:nvPr>
            <p:ph idx="1"/>
          </p:nvPr>
        </p:nvSpPr>
        <p:spPr/>
        <p:txBody>
          <a:bodyPr/>
          <a:lstStyle/>
          <a:p>
            <a:pPr marL="0" indent="0">
              <a:buNone/>
            </a:pPr>
            <a:r>
              <a:rPr lang="en-GB" dirty="0" smtClean="0">
                <a:latin typeface="Adamsky SF" pitchFamily="2" charset="0"/>
              </a:rPr>
              <a:t>Frequency</a:t>
            </a:r>
          </a:p>
          <a:p>
            <a:pPr marL="0" indent="0">
              <a:buNone/>
            </a:pPr>
            <a:endParaRPr lang="en-GB" dirty="0">
              <a:latin typeface="Adamsky SF" pitchFamily="2" charset="0"/>
            </a:endParaRPr>
          </a:p>
          <a:p>
            <a:pPr marL="0" indent="0">
              <a:buNone/>
            </a:pPr>
            <a:r>
              <a:rPr lang="en-GB" dirty="0" smtClean="0">
                <a:latin typeface="Adamsky SF" pitchFamily="2" charset="0"/>
              </a:rPr>
              <a:t>How often a behaviour occurs within a given time</a:t>
            </a:r>
            <a:r>
              <a:rPr lang="en-GB" dirty="0">
                <a:latin typeface="Adamsky SF" pitchFamily="2" charset="0"/>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90750" y="3861048"/>
            <a:ext cx="4762500" cy="2819400"/>
          </a:xfrm>
          <a:prstGeom prst="rect">
            <a:avLst/>
          </a:prstGeom>
        </p:spPr>
      </p:pic>
    </p:spTree>
    <p:extLst>
      <p:ext uri="{BB962C8B-B14F-4D97-AF65-F5344CB8AC3E}">
        <p14:creationId xmlns:p14="http://schemas.microsoft.com/office/powerpoint/2010/main" xmlns="" val="226209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damsky SF" pitchFamily="2" charset="0"/>
              </a:rPr>
              <a:t>Measurements</a:t>
            </a:r>
            <a:endParaRPr lang="en-GB" dirty="0">
              <a:latin typeface="Adamsky SF" pitchFamily="2" charset="0"/>
            </a:endParaRPr>
          </a:p>
        </p:txBody>
      </p:sp>
      <p:sp>
        <p:nvSpPr>
          <p:cNvPr id="3" name="Content Placeholder 2"/>
          <p:cNvSpPr>
            <a:spLocks noGrp="1"/>
          </p:cNvSpPr>
          <p:nvPr>
            <p:ph idx="1"/>
          </p:nvPr>
        </p:nvSpPr>
        <p:spPr/>
        <p:txBody>
          <a:bodyPr/>
          <a:lstStyle/>
          <a:p>
            <a:pPr marL="0" indent="0">
              <a:buNone/>
            </a:pPr>
            <a:r>
              <a:rPr lang="en-GB" dirty="0" smtClean="0">
                <a:latin typeface="Adamsky SF" pitchFamily="2" charset="0"/>
              </a:rPr>
              <a:t>Duration</a:t>
            </a:r>
          </a:p>
          <a:p>
            <a:pPr marL="0" indent="0">
              <a:buNone/>
            </a:pPr>
            <a:endParaRPr lang="en-GB" dirty="0">
              <a:latin typeface="Adamsky SF" pitchFamily="2" charset="0"/>
            </a:endParaRPr>
          </a:p>
          <a:p>
            <a:pPr marL="0" indent="0">
              <a:buNone/>
            </a:pPr>
            <a:r>
              <a:rPr lang="en-GB" dirty="0" smtClean="0">
                <a:latin typeface="Adamsky SF" pitchFamily="2" charset="0"/>
              </a:rPr>
              <a:t>How long the behaviour lasts for</a:t>
            </a:r>
            <a:endParaRPr lang="en-GB" dirty="0">
              <a:latin typeface="Adamsky SF" pitchFamily="2" charset="0"/>
            </a:endParaRPr>
          </a:p>
        </p:txBody>
      </p:sp>
      <p:pic>
        <p:nvPicPr>
          <p:cNvPr id="4" name="Picture 3"/>
          <p:cNvPicPr>
            <a:picLocks noChangeAspect="1"/>
          </p:cNvPicPr>
          <p:nvPr/>
        </p:nvPicPr>
        <p:blipFill>
          <a:blip r:embed="rId2" cstate="print">
            <a:clrChange>
              <a:clrFrom>
                <a:srgbClr val="FFFFFF"/>
              </a:clrFrom>
              <a:clrTo>
                <a:srgbClr val="FFFFFF">
                  <a:alpha val="0"/>
                </a:srgbClr>
              </a:clrTo>
            </a:clrChange>
            <a:lum bright="-20000" contrast="20000"/>
            <a:extLst>
              <a:ext uri="{28A0092B-C50C-407E-A947-70E740481C1C}">
                <a14:useLocalDpi xmlns:a14="http://schemas.microsoft.com/office/drawing/2010/main" xmlns="" val="0"/>
              </a:ext>
            </a:extLst>
          </a:blip>
          <a:stretch>
            <a:fillRect/>
          </a:stretch>
        </p:blipFill>
        <p:spPr>
          <a:xfrm>
            <a:off x="2132801" y="3789040"/>
            <a:ext cx="4828450" cy="2804403"/>
          </a:xfrm>
          <a:prstGeom prst="rect">
            <a:avLst/>
          </a:prstGeom>
        </p:spPr>
      </p:pic>
    </p:spTree>
    <p:extLst>
      <p:ext uri="{BB962C8B-B14F-4D97-AF65-F5344CB8AC3E}">
        <p14:creationId xmlns:p14="http://schemas.microsoft.com/office/powerpoint/2010/main" xmlns="" val="3561017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damsky SF" pitchFamily="2" charset="0"/>
              </a:rPr>
              <a:t>Measurements</a:t>
            </a:r>
            <a:endParaRPr lang="en-GB" dirty="0">
              <a:latin typeface="Adamsky SF" pitchFamily="2" charset="0"/>
            </a:endParaRPr>
          </a:p>
        </p:txBody>
      </p:sp>
      <p:sp>
        <p:nvSpPr>
          <p:cNvPr id="3" name="Content Placeholder 2"/>
          <p:cNvSpPr>
            <a:spLocks noGrp="1"/>
          </p:cNvSpPr>
          <p:nvPr>
            <p:ph idx="1"/>
          </p:nvPr>
        </p:nvSpPr>
        <p:spPr>
          <a:xfrm>
            <a:off x="395536" y="1220671"/>
            <a:ext cx="8229600" cy="4525963"/>
          </a:xfrm>
        </p:spPr>
        <p:txBody>
          <a:bodyPr/>
          <a:lstStyle/>
          <a:p>
            <a:pPr marL="0" indent="0">
              <a:buNone/>
            </a:pPr>
            <a:r>
              <a:rPr lang="en-GB" dirty="0" smtClean="0"/>
              <a:t>Latency</a:t>
            </a:r>
          </a:p>
          <a:p>
            <a:pPr marL="0" indent="0">
              <a:buNone/>
            </a:pPr>
            <a:r>
              <a:rPr lang="en-GB" dirty="0" smtClean="0"/>
              <a:t>Latency </a:t>
            </a:r>
            <a:r>
              <a:rPr lang="en-GB" dirty="0"/>
              <a:t>recording is a </a:t>
            </a:r>
            <a:r>
              <a:rPr lang="en-GB" dirty="0" smtClean="0"/>
              <a:t>d type </a:t>
            </a:r>
            <a:r>
              <a:rPr lang="en-GB" dirty="0"/>
              <a:t>of duration recording that involves an observer measuring how long it takes for a </a:t>
            </a:r>
            <a:r>
              <a:rPr lang="en-GB" dirty="0" smtClean="0"/>
              <a:t>behaviour </a:t>
            </a:r>
            <a:r>
              <a:rPr lang="en-GB" dirty="0"/>
              <a:t>to begin after a specific verbal demand or event has occurred. </a:t>
            </a:r>
          </a:p>
        </p:txBody>
      </p:sp>
      <p:pic>
        <p:nvPicPr>
          <p:cNvPr id="4" name="Picture 3"/>
          <p:cNvPicPr>
            <a:picLocks noChangeAspect="1"/>
          </p:cNvPicPr>
          <p:nvPr/>
        </p:nvPicPr>
        <p:blipFill>
          <a:blip r:embed="rId2" cstate="print">
            <a:clrChange>
              <a:clrFrom>
                <a:srgbClr val="FFFFFF"/>
              </a:clrFrom>
              <a:clrTo>
                <a:srgbClr val="FFFFFF">
                  <a:alpha val="0"/>
                </a:srgbClr>
              </a:clrTo>
            </a:clrChange>
            <a:lum bright="-10000" contrast="20000"/>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1763498" y="4077072"/>
            <a:ext cx="5419426" cy="2520280"/>
          </a:xfrm>
          <a:prstGeom prst="rect">
            <a:avLst/>
          </a:prstGeom>
        </p:spPr>
      </p:pic>
    </p:spTree>
    <p:extLst>
      <p:ext uri="{BB962C8B-B14F-4D97-AF65-F5344CB8AC3E}">
        <p14:creationId xmlns:p14="http://schemas.microsoft.com/office/powerpoint/2010/main" xmlns="" val="3539797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damsky SF" pitchFamily="2" charset="0"/>
              </a:rPr>
              <a:t>Applications</a:t>
            </a:r>
            <a:endParaRPr lang="en-GB" dirty="0">
              <a:latin typeface="Adamsky SF" pitchFamily="2" charset="0"/>
            </a:endParaRPr>
          </a:p>
        </p:txBody>
      </p:sp>
      <p:sp>
        <p:nvSpPr>
          <p:cNvPr id="3" name="Content Placeholder 2"/>
          <p:cNvSpPr>
            <a:spLocks noGrp="1"/>
          </p:cNvSpPr>
          <p:nvPr>
            <p:ph idx="1"/>
          </p:nvPr>
        </p:nvSpPr>
        <p:spPr/>
        <p:txBody>
          <a:bodyPr/>
          <a:lstStyle/>
          <a:p>
            <a:pPr marL="0" indent="0">
              <a:buNone/>
            </a:pPr>
            <a:r>
              <a:rPr lang="en-GB" dirty="0" smtClean="0"/>
              <a:t>The effects of animal husbandry e.g. feather pecking and cannibalism.</a:t>
            </a:r>
            <a:r>
              <a:rPr lang="en-GB" dirty="0"/>
              <a:t> </a:t>
            </a: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Investigating the effects of isolation on aggressive behaviours using model organisms.</a:t>
            </a:r>
            <a:endParaRPr lang="en-GB"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728201" y="2893730"/>
            <a:ext cx="1692000" cy="2032956"/>
          </a:xfrm>
          <a:prstGeom prst="rect">
            <a:avLst/>
          </a:prstGeom>
        </p:spPr>
      </p:pic>
    </p:spTree>
    <p:extLst>
      <p:ext uri="{BB962C8B-B14F-4D97-AF65-F5344CB8AC3E}">
        <p14:creationId xmlns:p14="http://schemas.microsoft.com/office/powerpoint/2010/main" xmlns="" val="2741771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284</Words>
  <Application>Microsoft Office PowerPoint</Application>
  <PresentationFormat>On-screen Show (4:3)</PresentationFormat>
  <Paragraphs>36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Measuring and recording animal behaviour</vt:lpstr>
      <vt:lpstr>Ethograms</vt:lpstr>
      <vt:lpstr>Slide 3</vt:lpstr>
      <vt:lpstr>Ethograms</vt:lpstr>
      <vt:lpstr>Time Budgets</vt:lpstr>
      <vt:lpstr>Measurements</vt:lpstr>
      <vt:lpstr>Measurements</vt:lpstr>
      <vt:lpstr>Measurements</vt:lpstr>
      <vt:lpstr>Applications</vt:lpstr>
      <vt:lpstr>Slide 10</vt:lpstr>
      <vt:lpstr>Anthropomorphisms</vt:lpstr>
      <vt:lpstr>Anthropomorphisms</vt:lpstr>
    </vt:vector>
  </TitlesOfParts>
  <Company>Highland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and recording animal behaviour</dc:title>
  <dc:creator>MannS3</dc:creator>
  <cp:lastModifiedBy>Steve</cp:lastModifiedBy>
  <cp:revision>9</cp:revision>
  <dcterms:created xsi:type="dcterms:W3CDTF">2015-11-25T12:40:14Z</dcterms:created>
  <dcterms:modified xsi:type="dcterms:W3CDTF">2015-11-26T07:56:24Z</dcterms:modified>
</cp:coreProperties>
</file>