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60" r:id="rId6"/>
    <p:sldId id="268" r:id="rId7"/>
    <p:sldId id="262" r:id="rId8"/>
    <p:sldId id="261"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3532DA3E-C825-4BB1-A31F-61E64677F97D}" type="datetimeFigureOut">
              <a:rPr lang="en-GB" smtClean="0"/>
              <a:t>26/06/2015</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82E6D15A-BA83-4FD6-8013-45F4BFE76524}" type="slidenum">
              <a:rPr lang="en-GB" smtClean="0"/>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32DA3E-C825-4BB1-A31F-61E64677F97D}" type="datetimeFigureOut">
              <a:rPr lang="en-GB" smtClean="0"/>
              <a:t>26/06/2015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2E6D15A-BA83-4FD6-8013-45F4BFE7652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32DA3E-C825-4BB1-A31F-61E64677F97D}" type="datetimeFigureOut">
              <a:rPr lang="en-GB" smtClean="0"/>
              <a:t>26/06/2015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2E6D15A-BA83-4FD6-8013-45F4BFE7652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532DA3E-C825-4BB1-A31F-61E64677F97D}" type="datetimeFigureOut">
              <a:rPr lang="en-GB" smtClean="0"/>
              <a:t>26/06/2015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2E6D15A-BA83-4FD6-8013-45F4BFE7652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532DA3E-C825-4BB1-A31F-61E64677F97D}" type="datetimeFigureOut">
              <a:rPr lang="en-GB" smtClean="0"/>
              <a:t>26/06/2015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2E6D15A-BA83-4FD6-8013-45F4BFE76524}" type="slidenum">
              <a:rPr lang="en-GB" smtClean="0"/>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32DA3E-C825-4BB1-A31F-61E64677F97D}" type="datetimeFigureOut">
              <a:rPr lang="en-GB" smtClean="0"/>
              <a:t>26/06/2015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2E6D15A-BA83-4FD6-8013-45F4BFE7652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532DA3E-C825-4BB1-A31F-61E64677F97D}" type="datetimeFigureOut">
              <a:rPr lang="en-GB" smtClean="0"/>
              <a:t>26/06/2015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82E6D15A-BA83-4FD6-8013-45F4BFE7652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532DA3E-C825-4BB1-A31F-61E64677F97D}" type="datetimeFigureOut">
              <a:rPr lang="en-GB" smtClean="0"/>
              <a:t>26/06/2015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82E6D15A-BA83-4FD6-8013-45F4BFE7652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3532DA3E-C825-4BB1-A31F-61E64677F97D}" type="datetimeFigureOut">
              <a:rPr lang="en-GB" smtClean="0"/>
              <a:t>26/06/2015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82E6D15A-BA83-4FD6-8013-45F4BFE76524}" type="slidenum">
              <a:rPr lang="en-GB" smtClean="0"/>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532DA3E-C825-4BB1-A31F-61E64677F97D}" type="datetimeFigureOut">
              <a:rPr lang="en-GB" smtClean="0"/>
              <a:t>26/06/2015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2E6D15A-BA83-4FD6-8013-45F4BFE7652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3532DA3E-C825-4BB1-A31F-61E64677F97D}" type="datetimeFigureOut">
              <a:rPr lang="en-GB" smtClean="0"/>
              <a:t>26/06/2015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2E6D15A-BA83-4FD6-8013-45F4BFE76524}" type="slidenum">
              <a:rPr lang="en-GB" smtClean="0"/>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532DA3E-C825-4BB1-A31F-61E64677F97D}" type="datetimeFigureOut">
              <a:rPr lang="en-GB" smtClean="0"/>
              <a:t>26/06/2015</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2E6D15A-BA83-4FD6-8013-45F4BFE76524}" type="slidenum">
              <a:rPr lang="en-GB" smtClean="0"/>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umanasinc.com/webcontent/animations/content/monoclonalantibodies.html" TargetMode="External"/><Relationship Id="rId7" Type="http://schemas.openxmlformats.org/officeDocument/2006/relationships/hyperlink" Target="http://nature.com/focus/antibodies/index.htm" TargetMode="External"/><Relationship Id="rId2" Type="http://schemas.openxmlformats.org/officeDocument/2006/relationships/hyperlink" Target="http://www.accessexcellence.org/RC/VL/GG/monoclonal.php" TargetMode="External"/><Relationship Id="rId1" Type="http://schemas.openxmlformats.org/officeDocument/2006/relationships/slideLayout" Target="../slideLayouts/slideLayout2.xml"/><Relationship Id="rId6" Type="http://schemas.openxmlformats.org/officeDocument/2006/relationships/hyperlink" Target="http://www.youtube.com/watch?v=hjDPCoj4ElA" TargetMode="External"/><Relationship Id="rId5" Type="http://schemas.openxmlformats.org/officeDocument/2006/relationships/hyperlink" Target="http://en.sevenload.com/shows/Digital-Health-Network/episodes/wogeamQ-Monoclonal-Antibodies" TargetMode="External"/><Relationship Id="rId4" Type="http://schemas.openxmlformats.org/officeDocument/2006/relationships/hyperlink" Target="http://www.mayoclinic.com/health/monoclonal-antibody/CA0008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accessexcellence.org/RC/VL/GG/monoclonal.php"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39552" y="359898"/>
            <a:ext cx="8299648" cy="1472184"/>
          </a:xfrm>
        </p:spPr>
        <p:txBody>
          <a:bodyPr>
            <a:noAutofit/>
          </a:bodyPr>
          <a:lstStyle/>
          <a:p>
            <a:r>
              <a:rPr lang="en-GB" sz="6600" dirty="0" smtClean="0"/>
              <a:t>Monoclonal Antibodies</a:t>
            </a:r>
            <a:endParaRPr lang="en-GB" sz="6600" dirty="0"/>
          </a:p>
        </p:txBody>
      </p:sp>
      <p:sp>
        <p:nvSpPr>
          <p:cNvPr id="3" name="Subtitle 2"/>
          <p:cNvSpPr>
            <a:spLocks noGrp="1"/>
          </p:cNvSpPr>
          <p:nvPr>
            <p:ph type="subTitle" idx="1"/>
          </p:nvPr>
        </p:nvSpPr>
        <p:spPr>
          <a:xfrm>
            <a:off x="539552" y="1850064"/>
            <a:ext cx="8299648" cy="1752600"/>
          </a:xfrm>
        </p:spPr>
        <p:txBody>
          <a:bodyPr>
            <a:normAutofit/>
          </a:bodyPr>
          <a:lstStyle/>
          <a:p>
            <a:r>
              <a:rPr lang="en-GB" sz="4800" dirty="0" smtClean="0"/>
              <a:t>NIS Uralsk</a:t>
            </a:r>
            <a:endParaRPr lang="en-GB"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Links:</a:t>
            </a:r>
            <a:endParaRPr lang="en-GB" dirty="0"/>
          </a:p>
        </p:txBody>
      </p:sp>
      <p:sp>
        <p:nvSpPr>
          <p:cNvPr id="3" name="Content Placeholder 2"/>
          <p:cNvSpPr>
            <a:spLocks noGrp="1"/>
          </p:cNvSpPr>
          <p:nvPr>
            <p:ph idx="1"/>
          </p:nvPr>
        </p:nvSpPr>
        <p:spPr/>
        <p:txBody>
          <a:bodyPr/>
          <a:lstStyle/>
          <a:p>
            <a:r>
              <a:rPr lang="en-GB" sz="2000" dirty="0" smtClean="0">
                <a:hlinkClick r:id="rId2"/>
              </a:rPr>
              <a:t>http://www.accessexcellence.org/RC/VL/GG/monoclonal.php</a:t>
            </a:r>
            <a:endParaRPr lang="en-GB" sz="2000" dirty="0" smtClean="0"/>
          </a:p>
          <a:p>
            <a:r>
              <a:rPr lang="en-GB" sz="2000" dirty="0" smtClean="0">
                <a:hlinkClick r:id="rId3"/>
              </a:rPr>
              <a:t>http://www.sumanasinc.com/webcontent/animations/content/monoclonalantibodies.html</a:t>
            </a:r>
            <a:endParaRPr lang="en-GB" sz="2000" dirty="0" smtClean="0"/>
          </a:p>
          <a:p>
            <a:r>
              <a:rPr lang="en-GB" sz="2000" dirty="0" smtClean="0">
                <a:hlinkClick r:id="rId4"/>
              </a:rPr>
              <a:t>http://www.mayoclinic.com/health/monoclonal-antibody/CA00082</a:t>
            </a:r>
            <a:endParaRPr lang="en-GB" sz="2000" dirty="0" smtClean="0"/>
          </a:p>
          <a:p>
            <a:r>
              <a:rPr lang="en-GB" sz="2000" dirty="0" smtClean="0">
                <a:hlinkClick r:id="rId5"/>
              </a:rPr>
              <a:t>http://en.sevenload.com/shows/Digital-Health-Network/episodes/wogeamQ-Monoclonal-Antibodies</a:t>
            </a:r>
            <a:endParaRPr lang="en-GB" sz="2000" dirty="0" smtClean="0"/>
          </a:p>
          <a:p>
            <a:r>
              <a:rPr lang="en-GB" sz="2000" dirty="0" smtClean="0">
                <a:hlinkClick r:id="rId6"/>
              </a:rPr>
              <a:t>http://www.youtube.com/watch?v=hjDPCoj4ElA</a:t>
            </a:r>
            <a:endParaRPr lang="en-GB" sz="2000" dirty="0" smtClean="0"/>
          </a:p>
          <a:p>
            <a:r>
              <a:rPr lang="en-GB" sz="2000" dirty="0" smtClean="0">
                <a:hlinkClick r:id="rId7"/>
              </a:rPr>
              <a:t>http://nature.com/focus/antibodies/index.htm</a:t>
            </a:r>
            <a:endParaRPr lang="en-GB" sz="2000" dirty="0" smtClean="0"/>
          </a:p>
          <a:p>
            <a:endParaRPr lang="en-GB" sz="2000" dirty="0" smtClean="0"/>
          </a:p>
          <a:p>
            <a:endParaRPr lang="en-GB"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Medical use of Antibodies</a:t>
            </a:r>
          </a:p>
        </p:txBody>
      </p:sp>
      <p:sp>
        <p:nvSpPr>
          <p:cNvPr id="48131" name="Rectangle 3"/>
          <p:cNvSpPr>
            <a:spLocks noGrp="1" noChangeArrowheads="1"/>
          </p:cNvSpPr>
          <p:nvPr>
            <p:ph idx="1"/>
          </p:nvPr>
        </p:nvSpPr>
        <p:spPr/>
        <p:txBody>
          <a:bodyPr>
            <a:noAutofit/>
          </a:bodyPr>
          <a:lstStyle/>
          <a:p>
            <a:pPr eaLnBrk="1" hangingPunct="1">
              <a:lnSpc>
                <a:spcPct val="90000"/>
              </a:lnSpc>
            </a:pPr>
            <a:r>
              <a:rPr lang="en-US" dirty="0" smtClean="0"/>
              <a:t>Monoclonal antibodies (</a:t>
            </a:r>
            <a:r>
              <a:rPr lang="en-US" dirty="0" err="1" smtClean="0"/>
              <a:t>mAbs</a:t>
            </a:r>
            <a:r>
              <a:rPr lang="en-US" dirty="0" smtClean="0"/>
              <a:t>) are pure, single antibody types that are industrially </a:t>
            </a:r>
            <a:r>
              <a:rPr lang="en-US" dirty="0" smtClean="0"/>
              <a:t>produced.</a:t>
            </a:r>
          </a:p>
          <a:p>
            <a:pPr eaLnBrk="1" hangingPunct="1">
              <a:lnSpc>
                <a:spcPct val="90000"/>
              </a:lnSpc>
            </a:pPr>
            <a:r>
              <a:rPr lang="en-US" sz="3200" dirty="0" smtClean="0"/>
              <a:t>Clones </a:t>
            </a:r>
            <a:r>
              <a:rPr lang="en-US" sz="3200" dirty="0" smtClean="0"/>
              <a:t>of one type of immune </a:t>
            </a:r>
            <a:r>
              <a:rPr lang="en-US" sz="3200" dirty="0" err="1" smtClean="0"/>
              <a:t>cell.Typical</a:t>
            </a:r>
            <a:r>
              <a:rPr lang="en-US" sz="3200" dirty="0" smtClean="0"/>
              <a:t> </a:t>
            </a:r>
            <a:r>
              <a:rPr lang="en-US" sz="3200" dirty="0" smtClean="0"/>
              <a:t>production:</a:t>
            </a:r>
          </a:p>
          <a:p>
            <a:pPr marL="658368" lvl="2" indent="0" eaLnBrk="1" hangingPunct="1">
              <a:lnSpc>
                <a:spcPct val="90000"/>
              </a:lnSpc>
              <a:buNone/>
            </a:pPr>
            <a:r>
              <a:rPr lang="en-US" sz="3200" dirty="0" smtClean="0"/>
              <a:t>Monoclonal antibodies = </a:t>
            </a:r>
            <a:r>
              <a:rPr lang="en-US" sz="3200" dirty="0" err="1" smtClean="0"/>
              <a:t>Tumour</a:t>
            </a:r>
            <a:r>
              <a:rPr lang="en-US" sz="3200" dirty="0" smtClean="0"/>
              <a:t> (cancer) cells + antigen immunized mouse spleen cells. </a:t>
            </a:r>
          </a:p>
          <a:p>
            <a:pPr eaLnBrk="1" hangingPunct="1">
              <a:lnSpc>
                <a:spcPct val="90000"/>
              </a:lnSpc>
            </a:pPr>
            <a:r>
              <a:rPr lang="en-US" dirty="0" smtClean="0"/>
              <a:t>Monoclonal antibodies can be used for diagnostic tests, treatment and research.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2074242"/>
          </a:xfrm>
        </p:spPr>
        <p:txBody>
          <a:bodyPr>
            <a:normAutofit fontScale="90000"/>
          </a:bodyPr>
          <a:lstStyle/>
          <a:p>
            <a:r>
              <a:rPr lang="en-US" sz="6000" dirty="0" smtClean="0"/>
              <a:t>Production of Monoclonal Antibodies</a:t>
            </a:r>
            <a:r>
              <a:rPr lang="en-US" dirty="0" smtClean="0"/>
              <a:t/>
            </a:r>
            <a:br>
              <a:rPr lang="en-US" dirty="0" smtClean="0"/>
            </a:br>
            <a:endParaRPr lang="en-GB" dirty="0"/>
          </a:p>
        </p:txBody>
      </p:sp>
      <p:pic>
        <p:nvPicPr>
          <p:cNvPr id="9" name="Content Placeholder 8" descr="monoclonal.jpg"/>
          <p:cNvPicPr>
            <a:picLocks noGrp="1" noChangeAspect="1"/>
          </p:cNvPicPr>
          <p:nvPr>
            <p:ph idx="1"/>
          </p:nvPr>
        </p:nvPicPr>
        <p:blipFill>
          <a:blip r:embed="rId2" cstate="print"/>
          <a:stretch>
            <a:fillRect/>
          </a:stretch>
        </p:blipFill>
        <p:spPr>
          <a:xfrm>
            <a:off x="2267744" y="1943537"/>
            <a:ext cx="6318043" cy="4705965"/>
          </a:xfrm>
        </p:spPr>
      </p:pic>
      <p:pic>
        <p:nvPicPr>
          <p:cNvPr id="3" name="Picture 2">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0419" y="5548590"/>
            <a:ext cx="1147192" cy="114719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23728" y="260649"/>
            <a:ext cx="5544616" cy="4067124"/>
          </a:xfrm>
          <a:prstGeom prst="rect">
            <a:avLst/>
          </a:prstGeom>
        </p:spPr>
      </p:pic>
      <p:pic>
        <p:nvPicPr>
          <p:cNvPr id="5" name="Picture 4"/>
          <p:cNvPicPr>
            <a:picLocks noChangeAspect="1"/>
          </p:cNvPicPr>
          <p:nvPr/>
        </p:nvPicPr>
        <p:blipFill>
          <a:blip r:embed="rId3"/>
          <a:stretch>
            <a:fillRect/>
          </a:stretch>
        </p:blipFill>
        <p:spPr>
          <a:xfrm>
            <a:off x="1624588" y="4272529"/>
            <a:ext cx="6912768" cy="2574842"/>
          </a:xfrm>
          <a:prstGeom prst="rect">
            <a:avLst/>
          </a:prstGeom>
        </p:spPr>
      </p:pic>
    </p:spTree>
    <p:extLst>
      <p:ext uri="{BB962C8B-B14F-4D97-AF65-F5344CB8AC3E}">
        <p14:creationId xmlns:p14="http://schemas.microsoft.com/office/powerpoint/2010/main" val="104951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idx="1"/>
          </p:nvPr>
        </p:nvSpPr>
        <p:spPr>
          <a:xfrm>
            <a:off x="1043608" y="0"/>
            <a:ext cx="5760640" cy="6858000"/>
          </a:xfrm>
        </p:spPr>
        <p:txBody>
          <a:bodyPr>
            <a:normAutofit fontScale="40000" lnSpcReduction="20000"/>
          </a:bodyPr>
          <a:lstStyle/>
          <a:p>
            <a:pPr>
              <a:lnSpc>
                <a:spcPct val="170000"/>
              </a:lnSpc>
              <a:buClr>
                <a:schemeClr val="bg1"/>
              </a:buClr>
            </a:pPr>
            <a:r>
              <a:rPr lang="en-GB" sz="6000" b="1" dirty="0" smtClean="0"/>
              <a:t>Diagnostics</a:t>
            </a:r>
            <a:endParaRPr lang="en-GB" dirty="0" smtClean="0"/>
          </a:p>
          <a:p>
            <a:pPr>
              <a:buNone/>
            </a:pPr>
            <a:endParaRPr lang="en-GB" sz="5100" dirty="0" smtClean="0"/>
          </a:p>
          <a:p>
            <a:r>
              <a:rPr lang="en-GB" sz="6000" dirty="0" smtClean="0"/>
              <a:t>In an ELISA test, a person's serum is diluted and applied to a plate to which HIV antigens have been attached. If antibodies to HIV are present in the serum, they may bind to these HIV antigens</a:t>
            </a:r>
            <a:r>
              <a:rPr lang="en-GB" sz="6000" dirty="0" smtClean="0"/>
              <a:t>.</a:t>
            </a:r>
            <a:endParaRPr lang="en-GB" sz="6000" dirty="0" smtClean="0"/>
          </a:p>
          <a:p>
            <a:r>
              <a:rPr lang="en-GB" sz="6000" dirty="0" smtClean="0"/>
              <a:t>A second </a:t>
            </a:r>
            <a:r>
              <a:rPr lang="en-GB" sz="6000" b="1" dirty="0" smtClean="0"/>
              <a:t>enzyme linked antibody </a:t>
            </a:r>
            <a:r>
              <a:rPr lang="en-GB" sz="6000" dirty="0" smtClean="0"/>
              <a:t>that binds to human antibodies is then applied to the plate, followed by another wash. The plate will contain enzyme in proportion to the amount of secondary antibody bound to the plate. </a:t>
            </a:r>
            <a:endParaRPr lang="en-GB" sz="6000" dirty="0" smtClean="0"/>
          </a:p>
          <a:p>
            <a:r>
              <a:rPr lang="en-GB" sz="6000" dirty="0" err="1" smtClean="0"/>
              <a:t>Chromagen</a:t>
            </a:r>
            <a:r>
              <a:rPr lang="en-GB" sz="6000" dirty="0" smtClean="0"/>
              <a:t> </a:t>
            </a:r>
            <a:r>
              <a:rPr lang="en-GB" sz="6000" dirty="0" smtClean="0"/>
              <a:t>is applied and if present the enzyme linked to the antibody catalyses a colour change</a:t>
            </a:r>
            <a:r>
              <a:rPr lang="en-GB" sz="6000" dirty="0" smtClean="0"/>
              <a:t>. </a:t>
            </a:r>
            <a:endParaRPr lang="en-GB" sz="6000" dirty="0" smtClean="0"/>
          </a:p>
          <a:p>
            <a:r>
              <a:rPr lang="en-GB" sz="6000" dirty="0" smtClean="0"/>
              <a:t>ELISA results are reported as a number depending on the intensity of the colour change</a:t>
            </a:r>
            <a:r>
              <a:rPr lang="en-GB" sz="6000" dirty="0" smtClean="0"/>
              <a:t>.</a:t>
            </a:r>
            <a:endParaRPr lang="en-GB" sz="6000" dirty="0" smtClean="0"/>
          </a:p>
        </p:txBody>
      </p:sp>
      <p:pic>
        <p:nvPicPr>
          <p:cNvPr id="6" name="Picture 5" descr="aids-hiv-anatomy.gif"/>
          <p:cNvPicPr>
            <a:picLocks noChangeAspect="1"/>
          </p:cNvPicPr>
          <p:nvPr/>
        </p:nvPicPr>
        <p:blipFill>
          <a:blip r:embed="rId2" cstate="print"/>
          <a:stretch>
            <a:fillRect/>
          </a:stretch>
        </p:blipFill>
        <p:spPr>
          <a:xfrm>
            <a:off x="6948264" y="332656"/>
            <a:ext cx="1770509" cy="1779318"/>
          </a:xfrm>
          <a:prstGeom prst="rect">
            <a:avLst/>
          </a:prstGeom>
        </p:spPr>
      </p:pic>
      <p:pic>
        <p:nvPicPr>
          <p:cNvPr id="8" name="Picture 7" descr="p24 Antigen - antibody complex.jpg"/>
          <p:cNvPicPr>
            <a:picLocks noChangeAspect="1"/>
          </p:cNvPicPr>
          <p:nvPr/>
        </p:nvPicPr>
        <p:blipFill>
          <a:blip r:embed="rId3" cstate="print"/>
          <a:stretch>
            <a:fillRect/>
          </a:stretch>
        </p:blipFill>
        <p:spPr>
          <a:xfrm>
            <a:off x="7236296" y="2780928"/>
            <a:ext cx="876300" cy="590550"/>
          </a:xfrm>
          <a:prstGeom prst="rect">
            <a:avLst/>
          </a:prstGeom>
        </p:spPr>
      </p:pic>
      <p:pic>
        <p:nvPicPr>
          <p:cNvPr id="9" name="Picture 8" descr="Elisa.jpg"/>
          <p:cNvPicPr>
            <a:picLocks noChangeAspect="1"/>
          </p:cNvPicPr>
          <p:nvPr/>
        </p:nvPicPr>
        <p:blipFill>
          <a:blip r:embed="rId4" cstate="print"/>
          <a:stretch>
            <a:fillRect/>
          </a:stretch>
        </p:blipFill>
        <p:spPr>
          <a:xfrm>
            <a:off x="7164288" y="3933056"/>
            <a:ext cx="1038225" cy="923925"/>
          </a:xfrm>
          <a:prstGeom prst="rect">
            <a:avLst/>
          </a:prstGeom>
        </p:spPr>
      </p:pic>
      <p:pic>
        <p:nvPicPr>
          <p:cNvPr id="10" name="Picture 9" descr="Colour change.jpg"/>
          <p:cNvPicPr>
            <a:picLocks noChangeAspect="1"/>
          </p:cNvPicPr>
          <p:nvPr/>
        </p:nvPicPr>
        <p:blipFill>
          <a:blip r:embed="rId5" cstate="print"/>
          <a:stretch>
            <a:fillRect/>
          </a:stretch>
        </p:blipFill>
        <p:spPr>
          <a:xfrm>
            <a:off x="7164288" y="5517232"/>
            <a:ext cx="1019175" cy="352425"/>
          </a:xfrm>
          <a:prstGeom prst="rect">
            <a:avLst/>
          </a:prstGeom>
        </p:spPr>
      </p:pic>
      <p:sp>
        <p:nvSpPr>
          <p:cNvPr id="11" name="TextBox 10"/>
          <p:cNvSpPr txBox="1"/>
          <p:nvPr/>
        </p:nvSpPr>
        <p:spPr>
          <a:xfrm>
            <a:off x="7092280" y="5157192"/>
            <a:ext cx="1224136" cy="369332"/>
          </a:xfrm>
          <a:prstGeom prst="rect">
            <a:avLst/>
          </a:prstGeom>
          <a:noFill/>
        </p:spPr>
        <p:txBody>
          <a:bodyPr wrap="square" rtlCol="0">
            <a:spAutoFit/>
          </a:bodyPr>
          <a:lstStyle/>
          <a:p>
            <a:r>
              <a:rPr lang="en-GB" dirty="0" smtClean="0"/>
              <a:t>If positive:</a:t>
            </a:r>
            <a:endParaRPr lang="en-GB" dirty="0"/>
          </a:p>
        </p:txBody>
      </p:sp>
      <p:cxnSp>
        <p:nvCxnSpPr>
          <p:cNvPr id="13" name="Straight Connector 12"/>
          <p:cNvCxnSpPr/>
          <p:nvPr/>
        </p:nvCxnSpPr>
        <p:spPr>
          <a:xfrm rot="5400000">
            <a:off x="7920372" y="2888940"/>
            <a:ext cx="216024" cy="144016"/>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028384" y="2708920"/>
            <a:ext cx="1008112" cy="415498"/>
          </a:xfrm>
          <a:prstGeom prst="rect">
            <a:avLst/>
          </a:prstGeom>
          <a:noFill/>
        </p:spPr>
        <p:txBody>
          <a:bodyPr wrap="square" rtlCol="0">
            <a:spAutoFit/>
          </a:bodyPr>
          <a:lstStyle/>
          <a:p>
            <a:r>
              <a:rPr lang="en-GB" sz="1050" dirty="0" smtClean="0"/>
              <a:t>Monoclonal antibody</a:t>
            </a:r>
            <a:endParaRPr lang="en-GB" sz="1050" dirty="0"/>
          </a:p>
        </p:txBody>
      </p:sp>
      <p:cxnSp>
        <p:nvCxnSpPr>
          <p:cNvPr id="17" name="Straight Connector 16"/>
          <p:cNvCxnSpPr/>
          <p:nvPr/>
        </p:nvCxnSpPr>
        <p:spPr>
          <a:xfrm rot="16200000" flipH="1">
            <a:off x="7956376" y="3212976"/>
            <a:ext cx="216024"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100392" y="3356992"/>
            <a:ext cx="889987" cy="253916"/>
          </a:xfrm>
          <a:prstGeom prst="rect">
            <a:avLst/>
          </a:prstGeom>
          <a:noFill/>
        </p:spPr>
        <p:txBody>
          <a:bodyPr wrap="none" rtlCol="0">
            <a:spAutoFit/>
          </a:bodyPr>
          <a:lstStyle/>
          <a:p>
            <a:r>
              <a:rPr lang="en-GB" sz="1050" dirty="0" smtClean="0"/>
              <a:t>HIV antigen</a:t>
            </a:r>
            <a:endParaRPr lang="en-GB" sz="1050" dirty="0"/>
          </a:p>
        </p:txBody>
      </p:sp>
      <p:cxnSp>
        <p:nvCxnSpPr>
          <p:cNvPr id="23" name="Straight Connector 22"/>
          <p:cNvCxnSpPr/>
          <p:nvPr/>
        </p:nvCxnSpPr>
        <p:spPr>
          <a:xfrm rot="5400000" flipH="1" flipV="1">
            <a:off x="8064388" y="4113078"/>
            <a:ext cx="216025" cy="144015"/>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028385" y="3717032"/>
            <a:ext cx="1115615" cy="415498"/>
          </a:xfrm>
          <a:prstGeom prst="rect">
            <a:avLst/>
          </a:prstGeom>
          <a:noFill/>
        </p:spPr>
        <p:txBody>
          <a:bodyPr wrap="square" rtlCol="0">
            <a:spAutoFit/>
          </a:bodyPr>
          <a:lstStyle/>
          <a:p>
            <a:r>
              <a:rPr lang="en-GB" sz="1050" dirty="0" smtClean="0"/>
              <a:t>Enzyme linked antibody</a:t>
            </a:r>
            <a:endParaRPr lang="en-GB" sz="1050" dirty="0"/>
          </a:p>
        </p:txBody>
      </p:sp>
      <p:cxnSp>
        <p:nvCxnSpPr>
          <p:cNvPr id="28" name="Straight Connector 27"/>
          <p:cNvCxnSpPr>
            <a:endCxn id="29" idx="2"/>
          </p:cNvCxnSpPr>
          <p:nvPr/>
        </p:nvCxnSpPr>
        <p:spPr>
          <a:xfrm rot="10800000">
            <a:off x="7034020" y="3826932"/>
            <a:ext cx="274284" cy="178132"/>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588224" y="3573016"/>
            <a:ext cx="891591" cy="253916"/>
          </a:xfrm>
          <a:prstGeom prst="rect">
            <a:avLst/>
          </a:prstGeom>
          <a:noFill/>
        </p:spPr>
        <p:txBody>
          <a:bodyPr wrap="none" rtlCol="0">
            <a:spAutoFit/>
          </a:bodyPr>
          <a:lstStyle/>
          <a:p>
            <a:r>
              <a:rPr lang="en-GB" sz="1050" dirty="0" err="1" smtClean="0"/>
              <a:t>Chromagen</a:t>
            </a:r>
            <a:endParaRPr lang="en-GB" sz="105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3142" r="4936"/>
          <a:stretch/>
        </p:blipFill>
        <p:spPr>
          <a:xfrm>
            <a:off x="1034659" y="-12340"/>
            <a:ext cx="8101180" cy="6609692"/>
          </a:xfrm>
        </p:spPr>
      </p:pic>
    </p:spTree>
    <p:extLst>
      <p:ext uri="{BB962C8B-B14F-4D97-AF65-F5344CB8AC3E}">
        <p14:creationId xmlns:p14="http://schemas.microsoft.com/office/powerpoint/2010/main" val="478596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Pregnancy Testing Kits</a:t>
            </a:r>
            <a:endParaRPr lang="en-GB" dirty="0"/>
          </a:p>
        </p:txBody>
      </p:sp>
      <p:sp>
        <p:nvSpPr>
          <p:cNvPr id="3" name="Content Placeholder 2"/>
          <p:cNvSpPr>
            <a:spLocks noGrp="1"/>
          </p:cNvSpPr>
          <p:nvPr>
            <p:ph idx="1"/>
          </p:nvPr>
        </p:nvSpPr>
        <p:spPr>
          <a:xfrm>
            <a:off x="1435608" y="1447800"/>
            <a:ext cx="4720568" cy="5005536"/>
          </a:xfrm>
        </p:spPr>
        <p:txBody>
          <a:bodyPr>
            <a:normAutofit/>
          </a:bodyPr>
          <a:lstStyle/>
          <a:p>
            <a:r>
              <a:rPr lang="en-GB" sz="2000" dirty="0" smtClean="0"/>
              <a:t>The pregnancy tests on the market today are manufactured with monoclonal antibodies that detect minute traces of HCG* in the woman’s urine.</a:t>
            </a:r>
          </a:p>
          <a:p>
            <a:r>
              <a:rPr lang="en-GB" sz="2000" dirty="0" smtClean="0"/>
              <a:t>When the tester is dipped in the woman’s urine, a control line appears and if the woman is pregnant a second line will appear. This second line is caused when the HCG in the urine reacts with the monoclonal antibodies, creating a distinct colour change. The colour of this line will vary in intensity based on how much HCG is in the urine.</a:t>
            </a:r>
          </a:p>
          <a:p>
            <a:endParaRPr lang="en-GB" dirty="0"/>
          </a:p>
        </p:txBody>
      </p:sp>
      <p:pic>
        <p:nvPicPr>
          <p:cNvPr id="4" name="Picture 3" descr="pregnancy_test.gif"/>
          <p:cNvPicPr>
            <a:picLocks noChangeAspect="1"/>
          </p:cNvPicPr>
          <p:nvPr/>
        </p:nvPicPr>
        <p:blipFill>
          <a:blip r:embed="rId2" cstate="print"/>
          <a:stretch>
            <a:fillRect/>
          </a:stretch>
        </p:blipFill>
        <p:spPr>
          <a:xfrm>
            <a:off x="6156176" y="2132856"/>
            <a:ext cx="2743200" cy="2628900"/>
          </a:xfrm>
          <a:prstGeom prst="rect">
            <a:avLst/>
          </a:prstGeom>
        </p:spPr>
      </p:pic>
      <p:sp>
        <p:nvSpPr>
          <p:cNvPr id="5" name="TextBox 4"/>
          <p:cNvSpPr txBox="1"/>
          <p:nvPr/>
        </p:nvSpPr>
        <p:spPr>
          <a:xfrm>
            <a:off x="6588224" y="5301208"/>
            <a:ext cx="2376264" cy="830997"/>
          </a:xfrm>
          <a:prstGeom prst="rect">
            <a:avLst/>
          </a:prstGeom>
          <a:noFill/>
        </p:spPr>
        <p:txBody>
          <a:bodyPr wrap="square" rtlCol="0">
            <a:spAutoFit/>
          </a:bodyPr>
          <a:lstStyle/>
          <a:p>
            <a:r>
              <a:rPr lang="en-GB" sz="1600" i="1" dirty="0" smtClean="0"/>
              <a:t>*HCG = Human Chorionic </a:t>
            </a:r>
            <a:r>
              <a:rPr lang="en-GB" sz="1600" i="1" dirty="0" err="1" smtClean="0"/>
              <a:t>Gonadotrophin</a:t>
            </a:r>
            <a:r>
              <a:rPr lang="en-GB" sz="1600" i="1" dirty="0" smtClean="0"/>
              <a:t> which is produced in the placenta</a:t>
            </a:r>
            <a:endParaRPr lang="en-GB" sz="16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rbitux_avastin.png"/>
          <p:cNvPicPr>
            <a:picLocks noChangeAspect="1"/>
          </p:cNvPicPr>
          <p:nvPr/>
        </p:nvPicPr>
        <p:blipFill>
          <a:blip r:embed="rId2" cstate="print"/>
          <a:stretch>
            <a:fillRect/>
          </a:stretch>
        </p:blipFill>
        <p:spPr>
          <a:xfrm>
            <a:off x="5926651" y="2852936"/>
            <a:ext cx="3037837" cy="2592288"/>
          </a:xfrm>
          <a:prstGeom prst="rect">
            <a:avLst/>
          </a:prstGeom>
        </p:spPr>
      </p:pic>
      <p:sp>
        <p:nvSpPr>
          <p:cNvPr id="2" name="Title 1"/>
          <p:cNvSpPr>
            <a:spLocks noGrp="1"/>
          </p:cNvSpPr>
          <p:nvPr>
            <p:ph type="title"/>
          </p:nvPr>
        </p:nvSpPr>
        <p:spPr>
          <a:xfrm>
            <a:off x="1043608" y="274638"/>
            <a:ext cx="7890080" cy="1143000"/>
          </a:xfrm>
        </p:spPr>
        <p:txBody>
          <a:bodyPr>
            <a:normAutofit fontScale="90000"/>
          </a:bodyPr>
          <a:lstStyle/>
          <a:p>
            <a:r>
              <a:rPr lang="en-GB" dirty="0" smtClean="0"/>
              <a:t>Medical Treatments Using Monoclonal Antibodies</a:t>
            </a:r>
            <a:endParaRPr lang="en-GB" dirty="0"/>
          </a:p>
        </p:txBody>
      </p:sp>
      <p:sp>
        <p:nvSpPr>
          <p:cNvPr id="3" name="Content Placeholder 2"/>
          <p:cNvSpPr>
            <a:spLocks noGrp="1"/>
          </p:cNvSpPr>
          <p:nvPr>
            <p:ph idx="1"/>
          </p:nvPr>
        </p:nvSpPr>
        <p:spPr>
          <a:xfrm>
            <a:off x="1043608" y="1447800"/>
            <a:ext cx="5112568" cy="5005536"/>
          </a:xfrm>
        </p:spPr>
        <p:txBody>
          <a:bodyPr>
            <a:normAutofit lnSpcReduction="10000"/>
          </a:bodyPr>
          <a:lstStyle/>
          <a:p>
            <a:r>
              <a:rPr lang="en-US" dirty="0" smtClean="0"/>
              <a:t>Can be used to reduce transplant rejection.</a:t>
            </a:r>
          </a:p>
          <a:p>
            <a:r>
              <a:rPr lang="en-US" dirty="0" smtClean="0"/>
              <a:t>Rheumatoid arthritis therapy.</a:t>
            </a:r>
          </a:p>
          <a:p>
            <a:r>
              <a:rPr lang="en-US" dirty="0" smtClean="0"/>
              <a:t>Cancer treatment: Cancer cells can be targeted by monoclonal antibodies if they bind to specific cancer antigens and target those cells for destruction.</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Treatment of Rabies</a:t>
            </a:r>
            <a:endParaRPr lang="en-GB" dirty="0"/>
          </a:p>
        </p:txBody>
      </p:sp>
      <p:sp>
        <p:nvSpPr>
          <p:cNvPr id="3" name="Content Placeholder 2"/>
          <p:cNvSpPr>
            <a:spLocks noGrp="1"/>
          </p:cNvSpPr>
          <p:nvPr>
            <p:ph idx="1"/>
          </p:nvPr>
        </p:nvSpPr>
        <p:spPr/>
        <p:txBody>
          <a:bodyPr/>
          <a:lstStyle/>
          <a:p>
            <a:r>
              <a:rPr lang="en-GB" sz="2800" dirty="0" smtClean="0"/>
              <a:t>Rabies infection can be quickly an effectively treated by the direct injection of antibodies </a:t>
            </a:r>
          </a:p>
          <a:p>
            <a:r>
              <a:rPr lang="en-GB" sz="2800" dirty="0" smtClean="0"/>
              <a:t>The antibodies are synthesised by monoclonal antibody technology </a:t>
            </a:r>
          </a:p>
          <a:p>
            <a:r>
              <a:rPr lang="en-GB" sz="2800" dirty="0" smtClean="0"/>
              <a:t>This is an effective treatment for a very serious infection. </a:t>
            </a:r>
          </a:p>
          <a:p>
            <a:endParaRPr lang="en-GB" dirty="0"/>
          </a:p>
        </p:txBody>
      </p:sp>
      <p:pic>
        <p:nvPicPr>
          <p:cNvPr id="4" name="Picture 3" descr="Rabies.jpg"/>
          <p:cNvPicPr>
            <a:picLocks noChangeAspect="1"/>
          </p:cNvPicPr>
          <p:nvPr/>
        </p:nvPicPr>
        <p:blipFill>
          <a:blip r:embed="rId2" cstate="print"/>
          <a:stretch>
            <a:fillRect/>
          </a:stretch>
        </p:blipFill>
        <p:spPr>
          <a:xfrm>
            <a:off x="4782854" y="4005064"/>
            <a:ext cx="4109626" cy="2675717"/>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620</TotalTime>
  <Words>396</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Monoclonal Antibodies</vt:lpstr>
      <vt:lpstr>Medical use of Antibodies</vt:lpstr>
      <vt:lpstr>Production of Monoclonal Antibodies </vt:lpstr>
      <vt:lpstr>PowerPoint Presentation</vt:lpstr>
      <vt:lpstr>PowerPoint Presentation</vt:lpstr>
      <vt:lpstr>PowerPoint Presentation</vt:lpstr>
      <vt:lpstr>Pregnancy Testing Kits</vt:lpstr>
      <vt:lpstr>Medical Treatments Using Monoclonal Antibodies</vt:lpstr>
      <vt:lpstr>Treatment of Rabies</vt:lpstr>
      <vt:lpstr>Links: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Monoclonal Antibodies</dc:title>
  <dc:creator>Steve</dc:creator>
  <cp:lastModifiedBy>MannS3</cp:lastModifiedBy>
  <cp:revision>45</cp:revision>
  <dcterms:created xsi:type="dcterms:W3CDTF">2011-02-27T10:33:49Z</dcterms:created>
  <dcterms:modified xsi:type="dcterms:W3CDTF">2015-06-26T08:41:51Z</dcterms:modified>
</cp:coreProperties>
</file>