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AB9B-7946-4075-8EC8-369C5533F59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1AAC-D7CF-4BD6-815C-84211143E4E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ction-cell-membrane_2a7bb8f53c1432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1234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9966"/>
                </a:solidFill>
              </a:rPr>
              <a:t>Cell Membranes</a:t>
            </a:r>
            <a:endParaRPr lang="en-GB" dirty="0">
              <a:solidFill>
                <a:srgbClr val="FF99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400800" cy="1752600"/>
          </a:xfrm>
        </p:spPr>
        <p:txBody>
          <a:bodyPr/>
          <a:lstStyle/>
          <a:p>
            <a:r>
              <a:rPr lang="en-GB" dirty="0" smtClean="0"/>
              <a:t>IGCSE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194300" cy="3111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18438"/>
            <a:ext cx="6300192" cy="35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 JULIAN" pitchFamily="2" charset="0"/>
              </a:rPr>
              <a:t>Cell membrane structure</a:t>
            </a:r>
            <a:endParaRPr lang="en-GB" dirty="0">
              <a:latin typeface="AR JULIAN" pitchFamily="2" charset="0"/>
            </a:endParaRPr>
          </a:p>
        </p:txBody>
      </p:sp>
      <p:pic>
        <p:nvPicPr>
          <p:cNvPr id="6" name="Content Placeholder 5" descr="Screenshot 2017-06-19 08.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622404"/>
            <a:ext cx="8229600" cy="448155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 JULIAN" pitchFamily="2" charset="0"/>
              </a:rPr>
              <a:t>Cell membrane structure</a:t>
            </a:r>
            <a:endParaRPr lang="en-GB" dirty="0">
              <a:latin typeface="AR JULIAN" pitchFamily="2" charset="0"/>
            </a:endParaRPr>
          </a:p>
        </p:txBody>
      </p:sp>
      <p:pic>
        <p:nvPicPr>
          <p:cNvPr id="4" name="Content Placeholder 3" descr="Screenshot 2017-06-19 08.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908" y="1600200"/>
            <a:ext cx="692618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ndre Heavy SF" panose="020BE200000000000000" pitchFamily="34" charset="0"/>
              </a:rPr>
              <a:t>Transport across membranes</a:t>
            </a:r>
            <a:endParaRPr lang="en-GB" dirty="0">
              <a:latin typeface="Andre Heavy SF" panose="020BE2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25" y="1844824"/>
            <a:ext cx="9282281" cy="3960440"/>
          </a:xfrm>
        </p:spPr>
      </p:pic>
      <p:sp>
        <p:nvSpPr>
          <p:cNvPr id="5" name="Left Brace 4"/>
          <p:cNvSpPr/>
          <p:nvPr/>
        </p:nvSpPr>
        <p:spPr>
          <a:xfrm rot="16200000">
            <a:off x="2817327" y="2669004"/>
            <a:ext cx="888419" cy="5112568"/>
          </a:xfrm>
          <a:prstGeom prst="leftBrace">
            <a:avLst/>
          </a:prstGeom>
          <a:solidFill>
            <a:srgbClr val="FFCCCC"/>
          </a:solidFill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42478" y="5757580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DIFFUSION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17820" y="4865037"/>
            <a:ext cx="2518959" cy="1200329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/>
              <a:t>ACTIVE </a:t>
            </a:r>
          </a:p>
          <a:p>
            <a:pPr algn="ctr"/>
            <a:r>
              <a:rPr lang="en-GB" sz="3600" b="1" dirty="0" smtClean="0"/>
              <a:t>TRANSPORT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26920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ndre Heavy SF" panose="020BE200000000000000" pitchFamily="34" charset="0"/>
              </a:rPr>
              <a:t>Sodium-potassium pumps</a:t>
            </a:r>
            <a:endParaRPr lang="en-GB" dirty="0">
              <a:latin typeface="Andre Heavy SF" panose="020BE2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76486" cy="5492139"/>
          </a:xfrm>
        </p:spPr>
      </p:pic>
      <p:sp>
        <p:nvSpPr>
          <p:cNvPr id="5" name="TextBox 4"/>
          <p:cNvSpPr txBox="1"/>
          <p:nvPr/>
        </p:nvSpPr>
        <p:spPr>
          <a:xfrm>
            <a:off x="1397392" y="6237312"/>
            <a:ext cx="7746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Three sodium ions out and two potassium ions in using ATP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1209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effect of heat on cell membranes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572000" cy="4010025"/>
          </a:xfrm>
        </p:spPr>
      </p:pic>
      <p:sp>
        <p:nvSpPr>
          <p:cNvPr id="5" name="TextBox 4"/>
          <p:cNvSpPr txBox="1"/>
          <p:nvPr/>
        </p:nvSpPr>
        <p:spPr>
          <a:xfrm>
            <a:off x="2987824" y="5589240"/>
            <a:ext cx="5946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Beetroot contains </a:t>
            </a:r>
            <a:r>
              <a:rPr lang="en-GB" sz="4000" b="1" dirty="0" err="1" smtClean="0">
                <a:solidFill>
                  <a:srgbClr val="C00000"/>
                </a:solidFill>
              </a:rPr>
              <a:t>betalains</a:t>
            </a:r>
            <a:endParaRPr lang="en-GB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7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prstClr val="black"/>
                </a:solidFill>
              </a:rPr>
              <a:t>The effect of heat on cell membranes</a:t>
            </a:r>
            <a:endParaRPr lang="en-GB" dirty="0"/>
          </a:p>
        </p:txBody>
      </p:sp>
      <p:grpSp>
        <p:nvGrpSpPr>
          <p:cNvPr id="90" name="Group 89"/>
          <p:cNvGrpSpPr/>
          <p:nvPr/>
        </p:nvGrpSpPr>
        <p:grpSpPr>
          <a:xfrm>
            <a:off x="0" y="2574522"/>
            <a:ext cx="9288016" cy="1060884"/>
            <a:chOff x="0" y="2574522"/>
            <a:chExt cx="9288016" cy="1060884"/>
          </a:xfrm>
        </p:grpSpPr>
        <p:grpSp>
          <p:nvGrpSpPr>
            <p:cNvPr id="9" name="Group 8"/>
            <p:cNvGrpSpPr/>
            <p:nvPr/>
          </p:nvGrpSpPr>
          <p:grpSpPr>
            <a:xfrm>
              <a:off x="418894" y="2598440"/>
              <a:ext cx="288032" cy="936104"/>
              <a:chOff x="1043608" y="2276872"/>
              <a:chExt cx="288032" cy="93610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/>
              <p:cNvCxnSpPr>
                <a:stCxn id="4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907976" y="2615259"/>
              <a:ext cx="288032" cy="936104"/>
              <a:chOff x="1043608" y="2276872"/>
              <a:chExt cx="288032" cy="93610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>
                <a:stCxn id="11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365176" y="2585374"/>
              <a:ext cx="288032" cy="936104"/>
              <a:chOff x="1043608" y="2276872"/>
              <a:chExt cx="288032" cy="93610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/>
              <p:cNvCxnSpPr>
                <a:stCxn id="15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0" y="2574522"/>
              <a:ext cx="288032" cy="936104"/>
              <a:chOff x="1043608" y="2276872"/>
              <a:chExt cx="288032" cy="93610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/>
              <p:cNvCxnSpPr>
                <a:stCxn id="19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1880739" y="2620144"/>
              <a:ext cx="288032" cy="936104"/>
              <a:chOff x="1043608" y="2276872"/>
              <a:chExt cx="288032" cy="93610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4" name="Straight Connector 23"/>
              <p:cNvCxnSpPr>
                <a:stCxn id="23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2843808" y="2591290"/>
              <a:ext cx="288032" cy="936104"/>
              <a:chOff x="1043608" y="2276872"/>
              <a:chExt cx="288032" cy="936104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/>
              <p:cNvCxnSpPr>
                <a:stCxn id="27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339752" y="2609292"/>
              <a:ext cx="288032" cy="936104"/>
              <a:chOff x="1043608" y="2276872"/>
              <a:chExt cx="288032" cy="93610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Straight Connector 31"/>
              <p:cNvCxnSpPr>
                <a:stCxn id="31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3366100" y="2585374"/>
              <a:ext cx="288032" cy="936104"/>
              <a:chOff x="1043608" y="2276872"/>
              <a:chExt cx="288032" cy="93610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6" name="Straight Connector 35"/>
              <p:cNvCxnSpPr>
                <a:stCxn id="35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3823300" y="2603376"/>
              <a:ext cx="288032" cy="936104"/>
              <a:chOff x="1043608" y="2276872"/>
              <a:chExt cx="288032" cy="93610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Straight Connector 39"/>
              <p:cNvCxnSpPr>
                <a:stCxn id="39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268648" y="2596196"/>
              <a:ext cx="288032" cy="936104"/>
              <a:chOff x="1043608" y="2276872"/>
              <a:chExt cx="288032" cy="936104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Straight Connector 43"/>
              <p:cNvCxnSpPr>
                <a:stCxn id="43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87396" y="2625733"/>
              <a:ext cx="288032" cy="936104"/>
              <a:chOff x="1043608" y="2276872"/>
              <a:chExt cx="288032" cy="93610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" name="Straight Connector 47"/>
              <p:cNvCxnSpPr>
                <a:stCxn id="47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5204467" y="2591290"/>
              <a:ext cx="288032" cy="936104"/>
              <a:chOff x="1043608" y="2276872"/>
              <a:chExt cx="288032" cy="93610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Connector 51"/>
              <p:cNvCxnSpPr>
                <a:stCxn id="51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580112" y="2575889"/>
              <a:ext cx="288032" cy="936104"/>
              <a:chOff x="1043608" y="2276872"/>
              <a:chExt cx="288032" cy="936104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6" name="Straight Connector 55"/>
              <p:cNvCxnSpPr>
                <a:stCxn id="55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012160" y="2615259"/>
              <a:ext cx="288032" cy="936104"/>
              <a:chOff x="1043608" y="2276872"/>
              <a:chExt cx="288032" cy="936104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Connector 59"/>
              <p:cNvCxnSpPr>
                <a:stCxn id="59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6444208" y="2625733"/>
              <a:ext cx="288032" cy="936104"/>
              <a:chOff x="1043608" y="2276872"/>
              <a:chExt cx="288032" cy="936104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Straight Connector 63"/>
              <p:cNvCxnSpPr>
                <a:stCxn id="63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8999984" y="2645254"/>
              <a:ext cx="288032" cy="936104"/>
              <a:chOff x="1043608" y="2276872"/>
              <a:chExt cx="288032" cy="936104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Straight Connector 67"/>
              <p:cNvCxnSpPr>
                <a:stCxn id="67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8604448" y="2665899"/>
              <a:ext cx="288032" cy="936104"/>
              <a:chOff x="1043608" y="2276872"/>
              <a:chExt cx="288032" cy="936104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Connector 71"/>
              <p:cNvCxnSpPr>
                <a:stCxn id="71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8172400" y="2699302"/>
              <a:ext cx="288032" cy="936104"/>
              <a:chOff x="1043608" y="2276872"/>
              <a:chExt cx="288032" cy="936104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Connector 75"/>
              <p:cNvCxnSpPr>
                <a:stCxn id="75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743860" y="2664532"/>
              <a:ext cx="288032" cy="936104"/>
              <a:chOff x="1043608" y="2276872"/>
              <a:chExt cx="288032" cy="936104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0" name="Straight Connector 79"/>
              <p:cNvCxnSpPr>
                <a:stCxn id="79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7295044" y="2655749"/>
              <a:ext cx="288032" cy="936104"/>
              <a:chOff x="1043608" y="2276872"/>
              <a:chExt cx="288032" cy="936104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Connector 83"/>
              <p:cNvCxnSpPr>
                <a:stCxn id="83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6876256" y="2675384"/>
              <a:ext cx="288032" cy="936104"/>
              <a:chOff x="1043608" y="2276872"/>
              <a:chExt cx="288032" cy="936104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8" name="Straight Connector 87"/>
              <p:cNvCxnSpPr>
                <a:stCxn id="87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 90"/>
          <p:cNvGrpSpPr/>
          <p:nvPr/>
        </p:nvGrpSpPr>
        <p:grpSpPr>
          <a:xfrm rot="10800000">
            <a:off x="-35004" y="3685934"/>
            <a:ext cx="9288016" cy="1060884"/>
            <a:chOff x="0" y="2574522"/>
            <a:chExt cx="9288016" cy="1060884"/>
          </a:xfrm>
        </p:grpSpPr>
        <p:grpSp>
          <p:nvGrpSpPr>
            <p:cNvPr id="92" name="Group 91"/>
            <p:cNvGrpSpPr/>
            <p:nvPr/>
          </p:nvGrpSpPr>
          <p:grpSpPr>
            <a:xfrm>
              <a:off x="418894" y="2598440"/>
              <a:ext cx="288032" cy="936104"/>
              <a:chOff x="1043608" y="2276872"/>
              <a:chExt cx="288032" cy="936104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4" name="Straight Connector 173"/>
              <p:cNvCxnSpPr>
                <a:stCxn id="173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907976" y="2615259"/>
              <a:ext cx="288032" cy="936104"/>
              <a:chOff x="1043608" y="2276872"/>
              <a:chExt cx="288032" cy="936104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1" name="Straight Connector 170"/>
              <p:cNvCxnSpPr>
                <a:stCxn id="170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1365176" y="2585374"/>
              <a:ext cx="288032" cy="936104"/>
              <a:chOff x="1043608" y="2276872"/>
              <a:chExt cx="288032" cy="936104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8" name="Straight Connector 167"/>
              <p:cNvCxnSpPr>
                <a:stCxn id="167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0" y="2574522"/>
              <a:ext cx="288032" cy="936104"/>
              <a:chOff x="1043608" y="2276872"/>
              <a:chExt cx="288032" cy="936104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5" name="Straight Connector 164"/>
              <p:cNvCxnSpPr>
                <a:stCxn id="164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1880739" y="2620144"/>
              <a:ext cx="288032" cy="936104"/>
              <a:chOff x="1043608" y="2276872"/>
              <a:chExt cx="288032" cy="936104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2" name="Straight Connector 161"/>
              <p:cNvCxnSpPr>
                <a:stCxn id="161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2843808" y="2591290"/>
              <a:ext cx="288032" cy="936104"/>
              <a:chOff x="1043608" y="2276872"/>
              <a:chExt cx="288032" cy="936104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9" name="Straight Connector 158"/>
              <p:cNvCxnSpPr>
                <a:stCxn id="158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2339752" y="2609292"/>
              <a:ext cx="288032" cy="936104"/>
              <a:chOff x="1043608" y="2276872"/>
              <a:chExt cx="288032" cy="936104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6" name="Straight Connector 155"/>
              <p:cNvCxnSpPr>
                <a:stCxn id="155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3366100" y="2585374"/>
              <a:ext cx="288032" cy="936104"/>
              <a:chOff x="1043608" y="2276872"/>
              <a:chExt cx="288032" cy="936104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3" name="Straight Connector 152"/>
              <p:cNvCxnSpPr>
                <a:stCxn id="152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3823300" y="2603376"/>
              <a:ext cx="288032" cy="936104"/>
              <a:chOff x="1043608" y="2276872"/>
              <a:chExt cx="288032" cy="936104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0" name="Straight Connector 149"/>
              <p:cNvCxnSpPr>
                <a:stCxn id="149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4268648" y="2596196"/>
              <a:ext cx="288032" cy="936104"/>
              <a:chOff x="1043608" y="2276872"/>
              <a:chExt cx="288032" cy="936104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7" name="Straight Connector 146"/>
              <p:cNvCxnSpPr>
                <a:stCxn id="146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4687396" y="2625733"/>
              <a:ext cx="288032" cy="936104"/>
              <a:chOff x="1043608" y="2276872"/>
              <a:chExt cx="288032" cy="936104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4" name="Straight Connector 143"/>
              <p:cNvCxnSpPr>
                <a:stCxn id="143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5204467" y="2591290"/>
              <a:ext cx="288032" cy="936104"/>
              <a:chOff x="1043608" y="2276872"/>
              <a:chExt cx="288032" cy="936104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1" name="Straight Connector 140"/>
              <p:cNvCxnSpPr>
                <a:stCxn id="140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5580112" y="2575889"/>
              <a:ext cx="288032" cy="936104"/>
              <a:chOff x="1043608" y="2276872"/>
              <a:chExt cx="288032" cy="936104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8" name="Straight Connector 137"/>
              <p:cNvCxnSpPr>
                <a:stCxn id="137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6012160" y="2615259"/>
              <a:ext cx="288032" cy="936104"/>
              <a:chOff x="1043608" y="2276872"/>
              <a:chExt cx="288032" cy="936104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5" name="Straight Connector 134"/>
              <p:cNvCxnSpPr>
                <a:stCxn id="134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6444208" y="2625733"/>
              <a:ext cx="288032" cy="936104"/>
              <a:chOff x="1043608" y="2276872"/>
              <a:chExt cx="288032" cy="936104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2" name="Straight Connector 131"/>
              <p:cNvCxnSpPr>
                <a:stCxn id="131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8999984" y="2645254"/>
              <a:ext cx="288032" cy="936104"/>
              <a:chOff x="1043608" y="2276872"/>
              <a:chExt cx="288032" cy="936104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9" name="Straight Connector 128"/>
              <p:cNvCxnSpPr>
                <a:stCxn id="128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8604448" y="2665899"/>
              <a:ext cx="288032" cy="936104"/>
              <a:chOff x="1043608" y="2276872"/>
              <a:chExt cx="288032" cy="936104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6" name="Straight Connector 125"/>
              <p:cNvCxnSpPr>
                <a:stCxn id="125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8172400" y="2699302"/>
              <a:ext cx="288032" cy="936104"/>
              <a:chOff x="1043608" y="2276872"/>
              <a:chExt cx="288032" cy="936104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3" name="Straight Connector 122"/>
              <p:cNvCxnSpPr>
                <a:stCxn id="122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7743860" y="2664532"/>
              <a:ext cx="288032" cy="936104"/>
              <a:chOff x="1043608" y="2276872"/>
              <a:chExt cx="288032" cy="936104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0" name="Straight Connector 119"/>
              <p:cNvCxnSpPr>
                <a:stCxn id="119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7295044" y="2655749"/>
              <a:ext cx="288032" cy="936104"/>
              <a:chOff x="1043608" y="2276872"/>
              <a:chExt cx="288032" cy="936104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7" name="Straight Connector 116"/>
              <p:cNvCxnSpPr>
                <a:stCxn id="116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6876256" y="2675384"/>
              <a:ext cx="288032" cy="936104"/>
              <a:chOff x="1043608" y="2276872"/>
              <a:chExt cx="288032" cy="936104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1043608" y="2276872"/>
                <a:ext cx="288032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4" name="Straight Connector 113"/>
              <p:cNvCxnSpPr>
                <a:stCxn id="113" idx="2"/>
              </p:cNvCxnSpPr>
              <p:nvPr/>
            </p:nvCxnSpPr>
            <p:spPr>
              <a:xfrm>
                <a:off x="1043608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331640" y="2456892"/>
                <a:ext cx="0" cy="75608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Rectangle 175"/>
          <p:cNvSpPr/>
          <p:nvPr/>
        </p:nvSpPr>
        <p:spPr>
          <a:xfrm>
            <a:off x="0" y="4735967"/>
            <a:ext cx="9144000" cy="212203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  <a:lumMod val="90000"/>
                </a:srgbClr>
              </a:gs>
              <a:gs pos="9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/>
              <a:t>BETALAINS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0963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Heat disrupts the cell membranes and the </a:t>
            </a:r>
            <a:r>
              <a:rPr lang="en-GB" sz="4000" b="1" dirty="0" err="1" smtClean="0">
                <a:solidFill>
                  <a:prstClr val="black"/>
                </a:solidFill>
              </a:rPr>
              <a:t>betalains</a:t>
            </a:r>
            <a:r>
              <a:rPr lang="en-GB" sz="4000" b="1" dirty="0" smtClean="0">
                <a:solidFill>
                  <a:prstClr val="black"/>
                </a:solidFill>
              </a:rPr>
              <a:t> escape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18894" y="2598440"/>
            <a:ext cx="288032" cy="936104"/>
            <a:chOff x="1043608" y="2276872"/>
            <a:chExt cx="288032" cy="936104"/>
          </a:xfrm>
        </p:grpSpPr>
        <p:sp>
          <p:nvSpPr>
            <p:cNvPr id="4" name="Oval 3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>
              <a:stCxn id="4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907976" y="2615259"/>
            <a:ext cx="288032" cy="936104"/>
            <a:chOff x="1043608" y="2276872"/>
            <a:chExt cx="288032" cy="936104"/>
          </a:xfrm>
        </p:grpSpPr>
        <p:sp>
          <p:nvSpPr>
            <p:cNvPr id="11" name="Oval 10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65176" y="2585374"/>
            <a:ext cx="288032" cy="936104"/>
            <a:chOff x="1043608" y="2276872"/>
            <a:chExt cx="288032" cy="936104"/>
          </a:xfrm>
        </p:grpSpPr>
        <p:sp>
          <p:nvSpPr>
            <p:cNvPr id="15" name="Oval 14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>
              <a:stCxn id="15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0" y="2574522"/>
            <a:ext cx="288032" cy="936104"/>
            <a:chOff x="1043608" y="2276872"/>
            <a:chExt cx="288032" cy="936104"/>
          </a:xfrm>
        </p:grpSpPr>
        <p:sp>
          <p:nvSpPr>
            <p:cNvPr id="19" name="Oval 18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>
              <a:stCxn id="19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80739" y="2620144"/>
            <a:ext cx="288032" cy="936104"/>
            <a:chOff x="1043608" y="2276872"/>
            <a:chExt cx="288032" cy="936104"/>
          </a:xfrm>
        </p:grpSpPr>
        <p:sp>
          <p:nvSpPr>
            <p:cNvPr id="23" name="Oval 22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>
              <a:stCxn id="23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339752" y="2609292"/>
            <a:ext cx="288032" cy="936104"/>
            <a:chOff x="1043608" y="2276872"/>
            <a:chExt cx="288032" cy="936104"/>
          </a:xfrm>
        </p:grpSpPr>
        <p:sp>
          <p:nvSpPr>
            <p:cNvPr id="31" name="Oval 30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>
              <a:stCxn id="31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580112" y="2575889"/>
            <a:ext cx="288032" cy="936104"/>
            <a:chOff x="1043608" y="2276872"/>
            <a:chExt cx="288032" cy="936104"/>
          </a:xfrm>
        </p:grpSpPr>
        <p:sp>
          <p:nvSpPr>
            <p:cNvPr id="55" name="Oval 54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/>
            <p:cNvCxnSpPr>
              <a:stCxn id="55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012160" y="2615259"/>
            <a:ext cx="288032" cy="936104"/>
            <a:chOff x="1043608" y="2276872"/>
            <a:chExt cx="288032" cy="936104"/>
          </a:xfrm>
        </p:grpSpPr>
        <p:sp>
          <p:nvSpPr>
            <p:cNvPr id="59" name="Oval 58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>
              <a:stCxn id="59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444208" y="2625733"/>
            <a:ext cx="288032" cy="936104"/>
            <a:chOff x="1043608" y="2276872"/>
            <a:chExt cx="288032" cy="936104"/>
          </a:xfrm>
        </p:grpSpPr>
        <p:sp>
          <p:nvSpPr>
            <p:cNvPr id="63" name="Oval 62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Straight Connector 63"/>
            <p:cNvCxnSpPr>
              <a:stCxn id="63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8999984" y="2645254"/>
            <a:ext cx="288032" cy="936104"/>
            <a:chOff x="1043608" y="2276872"/>
            <a:chExt cx="288032" cy="936104"/>
          </a:xfrm>
        </p:grpSpPr>
        <p:sp>
          <p:nvSpPr>
            <p:cNvPr id="67" name="Oval 66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Straight Connector 67"/>
            <p:cNvCxnSpPr>
              <a:stCxn id="67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604448" y="2665899"/>
            <a:ext cx="288032" cy="936104"/>
            <a:chOff x="1043608" y="2276872"/>
            <a:chExt cx="288032" cy="936104"/>
          </a:xfrm>
        </p:grpSpPr>
        <p:sp>
          <p:nvSpPr>
            <p:cNvPr id="71" name="Oval 70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2" name="Straight Connector 71"/>
            <p:cNvCxnSpPr>
              <a:stCxn id="71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172400" y="2699302"/>
            <a:ext cx="288032" cy="936104"/>
            <a:chOff x="1043608" y="2276872"/>
            <a:chExt cx="288032" cy="936104"/>
          </a:xfrm>
        </p:grpSpPr>
        <p:sp>
          <p:nvSpPr>
            <p:cNvPr id="75" name="Oval 74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Connector 75"/>
            <p:cNvCxnSpPr>
              <a:stCxn id="75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7743860" y="2664532"/>
            <a:ext cx="288032" cy="936104"/>
            <a:chOff x="1043608" y="2276872"/>
            <a:chExt cx="288032" cy="936104"/>
          </a:xfrm>
        </p:grpSpPr>
        <p:sp>
          <p:nvSpPr>
            <p:cNvPr id="79" name="Oval 78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Connector 79"/>
            <p:cNvCxnSpPr>
              <a:stCxn id="79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295044" y="2655749"/>
            <a:ext cx="288032" cy="936104"/>
            <a:chOff x="1043608" y="2276872"/>
            <a:chExt cx="288032" cy="936104"/>
          </a:xfrm>
        </p:grpSpPr>
        <p:sp>
          <p:nvSpPr>
            <p:cNvPr id="83" name="Oval 82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Connector 83"/>
            <p:cNvCxnSpPr>
              <a:stCxn id="83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6876256" y="2675384"/>
            <a:ext cx="288032" cy="936104"/>
            <a:chOff x="1043608" y="2276872"/>
            <a:chExt cx="288032" cy="936104"/>
          </a:xfrm>
        </p:grpSpPr>
        <p:sp>
          <p:nvSpPr>
            <p:cNvPr id="87" name="Oval 86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Connector 87"/>
            <p:cNvCxnSpPr>
              <a:stCxn id="87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 rot="10800000">
            <a:off x="8546086" y="3786796"/>
            <a:ext cx="288032" cy="936104"/>
            <a:chOff x="1043608" y="2276872"/>
            <a:chExt cx="288032" cy="936104"/>
          </a:xfrm>
        </p:grpSpPr>
        <p:sp>
          <p:nvSpPr>
            <p:cNvPr id="173" name="Oval 172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4" name="Straight Connector 173"/>
            <p:cNvCxnSpPr>
              <a:stCxn id="173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 rot="10800000">
            <a:off x="8057004" y="3769977"/>
            <a:ext cx="288032" cy="936104"/>
            <a:chOff x="1043608" y="2276872"/>
            <a:chExt cx="288032" cy="936104"/>
          </a:xfrm>
        </p:grpSpPr>
        <p:sp>
          <p:nvSpPr>
            <p:cNvPr id="170" name="Oval 169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1" name="Straight Connector 170"/>
            <p:cNvCxnSpPr>
              <a:stCxn id="170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0800000">
            <a:off x="7599804" y="3799862"/>
            <a:ext cx="288032" cy="936104"/>
            <a:chOff x="1043608" y="2276872"/>
            <a:chExt cx="288032" cy="936104"/>
          </a:xfrm>
        </p:grpSpPr>
        <p:sp>
          <p:nvSpPr>
            <p:cNvPr id="167" name="Oval 166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8" name="Straight Connector 167"/>
            <p:cNvCxnSpPr>
              <a:stCxn id="167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0800000">
            <a:off x="8964980" y="3810714"/>
            <a:ext cx="288032" cy="936104"/>
            <a:chOff x="1043608" y="2276872"/>
            <a:chExt cx="288032" cy="936104"/>
          </a:xfrm>
        </p:grpSpPr>
        <p:sp>
          <p:nvSpPr>
            <p:cNvPr id="164" name="Oval 163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5" name="Straight Connector 164"/>
            <p:cNvCxnSpPr>
              <a:stCxn id="164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 rot="10800000">
            <a:off x="7084241" y="3765092"/>
            <a:ext cx="288032" cy="936104"/>
            <a:chOff x="1043608" y="2276872"/>
            <a:chExt cx="288032" cy="936104"/>
          </a:xfrm>
        </p:grpSpPr>
        <p:sp>
          <p:nvSpPr>
            <p:cNvPr id="161" name="Oval 160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2" name="Straight Connector 161"/>
            <p:cNvCxnSpPr>
              <a:stCxn id="161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 rot="10800000">
            <a:off x="6121172" y="3793946"/>
            <a:ext cx="288032" cy="936104"/>
            <a:chOff x="1043608" y="2276872"/>
            <a:chExt cx="288032" cy="936104"/>
          </a:xfrm>
        </p:grpSpPr>
        <p:sp>
          <p:nvSpPr>
            <p:cNvPr id="158" name="Oval 157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9" name="Straight Connector 158"/>
            <p:cNvCxnSpPr>
              <a:stCxn id="158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 rot="10800000">
            <a:off x="6625228" y="3775944"/>
            <a:ext cx="288032" cy="936104"/>
            <a:chOff x="1043608" y="2276872"/>
            <a:chExt cx="288032" cy="936104"/>
          </a:xfrm>
        </p:grpSpPr>
        <p:sp>
          <p:nvSpPr>
            <p:cNvPr id="155" name="Oval 154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6" name="Straight Connector 155"/>
            <p:cNvCxnSpPr>
              <a:stCxn id="155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 rot="10800000">
            <a:off x="5598880" y="3799862"/>
            <a:ext cx="288032" cy="936104"/>
            <a:chOff x="1043608" y="2276872"/>
            <a:chExt cx="288032" cy="936104"/>
          </a:xfrm>
        </p:grpSpPr>
        <p:sp>
          <p:nvSpPr>
            <p:cNvPr id="152" name="Oval 151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3" name="Straight Connector 152"/>
            <p:cNvCxnSpPr>
              <a:stCxn id="152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 rot="10800000">
            <a:off x="859059" y="5157192"/>
            <a:ext cx="288032" cy="936104"/>
            <a:chOff x="1043608" y="2276872"/>
            <a:chExt cx="288032" cy="936104"/>
          </a:xfrm>
        </p:grpSpPr>
        <p:sp>
          <p:nvSpPr>
            <p:cNvPr id="143" name="Oval 142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Straight Connector 143"/>
            <p:cNvCxnSpPr>
              <a:stCxn id="143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 rot="10800000">
            <a:off x="1003075" y="5157192"/>
            <a:ext cx="288032" cy="936104"/>
            <a:chOff x="1043608" y="2276872"/>
            <a:chExt cx="288032" cy="936104"/>
          </a:xfrm>
        </p:grpSpPr>
        <p:sp>
          <p:nvSpPr>
            <p:cNvPr id="140" name="Oval 139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1" name="Straight Connector 140"/>
            <p:cNvCxnSpPr>
              <a:stCxn id="140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 rot="10800000">
            <a:off x="2520772" y="3759503"/>
            <a:ext cx="288032" cy="936104"/>
            <a:chOff x="1043608" y="2276872"/>
            <a:chExt cx="288032" cy="936104"/>
          </a:xfrm>
        </p:grpSpPr>
        <p:sp>
          <p:nvSpPr>
            <p:cNvPr id="131" name="Oval 130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2" name="Straight Connector 131"/>
            <p:cNvCxnSpPr>
              <a:stCxn id="131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 rot="10800000">
            <a:off x="-35004" y="3739982"/>
            <a:ext cx="288032" cy="936104"/>
            <a:chOff x="1043608" y="2276872"/>
            <a:chExt cx="288032" cy="936104"/>
          </a:xfrm>
        </p:grpSpPr>
        <p:sp>
          <p:nvSpPr>
            <p:cNvPr id="128" name="Oval 127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Connector 128"/>
            <p:cNvCxnSpPr>
              <a:stCxn id="128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 rot="10800000">
            <a:off x="360532" y="3719337"/>
            <a:ext cx="288032" cy="936104"/>
            <a:chOff x="1043608" y="2276872"/>
            <a:chExt cx="288032" cy="936104"/>
          </a:xfrm>
        </p:grpSpPr>
        <p:sp>
          <p:nvSpPr>
            <p:cNvPr id="125" name="Oval 124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6" name="Straight Connector 125"/>
            <p:cNvCxnSpPr>
              <a:stCxn id="125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 rot="10800000">
            <a:off x="792580" y="3685934"/>
            <a:ext cx="288032" cy="936104"/>
            <a:chOff x="1043608" y="2276872"/>
            <a:chExt cx="288032" cy="936104"/>
          </a:xfrm>
        </p:grpSpPr>
        <p:sp>
          <p:nvSpPr>
            <p:cNvPr id="122" name="Oval 121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3" name="Straight Connector 122"/>
            <p:cNvCxnSpPr>
              <a:stCxn id="122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 rot="10800000">
            <a:off x="1221120" y="3720704"/>
            <a:ext cx="288032" cy="936104"/>
            <a:chOff x="1043608" y="2276872"/>
            <a:chExt cx="288032" cy="936104"/>
          </a:xfrm>
        </p:grpSpPr>
        <p:sp>
          <p:nvSpPr>
            <p:cNvPr id="119" name="Oval 118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0" name="Straight Connector 119"/>
            <p:cNvCxnSpPr>
              <a:stCxn id="119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 rot="10800000">
            <a:off x="1669936" y="3729487"/>
            <a:ext cx="288032" cy="936104"/>
            <a:chOff x="1043608" y="2276872"/>
            <a:chExt cx="288032" cy="936104"/>
          </a:xfrm>
        </p:grpSpPr>
        <p:sp>
          <p:nvSpPr>
            <p:cNvPr id="116" name="Oval 115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7" name="Straight Connector 116"/>
            <p:cNvCxnSpPr>
              <a:stCxn id="116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 rot="10800000">
            <a:off x="2088724" y="3709852"/>
            <a:ext cx="288032" cy="936104"/>
            <a:chOff x="1043608" y="2276872"/>
            <a:chExt cx="288032" cy="936104"/>
          </a:xfrm>
        </p:grpSpPr>
        <p:sp>
          <p:nvSpPr>
            <p:cNvPr id="113" name="Oval 112"/>
            <p:cNvSpPr/>
            <p:nvPr/>
          </p:nvSpPr>
          <p:spPr>
            <a:xfrm>
              <a:off x="1043608" y="2276872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4" name="Straight Connector 113"/>
            <p:cNvCxnSpPr>
              <a:stCxn id="113" idx="2"/>
            </p:cNvCxnSpPr>
            <p:nvPr/>
          </p:nvCxnSpPr>
          <p:spPr>
            <a:xfrm>
              <a:off x="1043608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331640" y="2456892"/>
              <a:ext cx="0" cy="756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Rectangle 175"/>
          <p:cNvSpPr/>
          <p:nvPr/>
        </p:nvSpPr>
        <p:spPr>
          <a:xfrm>
            <a:off x="0" y="4735967"/>
            <a:ext cx="9144000" cy="212203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  <a:lumMod val="90000"/>
                </a:srgbClr>
              </a:gs>
              <a:gs pos="9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/>
              <a:t>BETALAINS</a:t>
            </a:r>
            <a:endParaRPr lang="en-GB" sz="7200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2731881" y="2645254"/>
            <a:ext cx="1154978" cy="2069008"/>
            <a:chOff x="2731881" y="2645254"/>
            <a:chExt cx="1154978" cy="2069008"/>
          </a:xfrm>
        </p:grpSpPr>
        <p:cxnSp>
          <p:nvCxnSpPr>
            <p:cNvPr id="40" name="Straight Connector 39"/>
            <p:cNvCxnSpPr>
              <a:stCxn id="5" idx="3"/>
            </p:cNvCxnSpPr>
            <p:nvPr/>
          </p:nvCxnSpPr>
          <p:spPr>
            <a:xfrm flipH="1">
              <a:off x="2731881" y="2934042"/>
              <a:ext cx="330213" cy="6094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" idx="4"/>
            </p:cNvCxnSpPr>
            <p:nvPr/>
          </p:nvCxnSpPr>
          <p:spPr>
            <a:xfrm flipH="1">
              <a:off x="2863302" y="2983590"/>
              <a:ext cx="300627" cy="5509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3019913" y="2645254"/>
              <a:ext cx="288032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4" name="Straight Connector 193"/>
            <p:cNvCxnSpPr>
              <a:stCxn id="196" idx="1"/>
            </p:cNvCxnSpPr>
            <p:nvPr/>
          </p:nvCxnSpPr>
          <p:spPr>
            <a:xfrm flipH="1">
              <a:off x="3019911" y="3295514"/>
              <a:ext cx="559843" cy="16805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3019913" y="3584302"/>
              <a:ext cx="661676" cy="4371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/>
            <p:cNvSpPr/>
            <p:nvPr/>
          </p:nvSpPr>
          <p:spPr>
            <a:xfrm>
              <a:off x="3537573" y="3245966"/>
              <a:ext cx="288032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4" name="Straight Connector 203"/>
            <p:cNvCxnSpPr>
              <a:stCxn id="206" idx="1"/>
            </p:cNvCxnSpPr>
            <p:nvPr/>
          </p:nvCxnSpPr>
          <p:spPr>
            <a:xfrm flipH="1" flipV="1">
              <a:off x="3062093" y="3757237"/>
              <a:ext cx="578915" cy="495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06" idx="3"/>
            </p:cNvCxnSpPr>
            <p:nvPr/>
          </p:nvCxnSpPr>
          <p:spPr>
            <a:xfrm flipH="1" flipV="1">
              <a:off x="3062092" y="3917072"/>
              <a:ext cx="578916" cy="12895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/>
            <p:cNvSpPr/>
            <p:nvPr/>
          </p:nvSpPr>
          <p:spPr>
            <a:xfrm>
              <a:off x="3598827" y="3757237"/>
              <a:ext cx="288032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9" name="Straight Connector 218"/>
            <p:cNvCxnSpPr>
              <a:stCxn id="221" idx="1"/>
            </p:cNvCxnSpPr>
            <p:nvPr/>
          </p:nvCxnSpPr>
          <p:spPr>
            <a:xfrm flipH="1" flipV="1">
              <a:off x="3019911" y="3981548"/>
              <a:ext cx="333065" cy="44392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808804" y="3926405"/>
              <a:ext cx="491027" cy="65967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Oval 220"/>
            <p:cNvSpPr/>
            <p:nvPr/>
          </p:nvSpPr>
          <p:spPr>
            <a:xfrm>
              <a:off x="3310795" y="4375926"/>
              <a:ext cx="288032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34647" y="2634194"/>
            <a:ext cx="11953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" name="Up Arrow 199"/>
          <p:cNvSpPr/>
          <p:nvPr/>
        </p:nvSpPr>
        <p:spPr>
          <a:xfrm>
            <a:off x="3886859" y="2348880"/>
            <a:ext cx="541125" cy="2592288"/>
          </a:xfrm>
          <a:prstGeom prst="up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1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" y="-1"/>
            <a:ext cx="4716913" cy="58052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74" y="0"/>
            <a:ext cx="4450441" cy="58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4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56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Andre Heavy SF</vt:lpstr>
      <vt:lpstr>AR JULIAN</vt:lpstr>
      <vt:lpstr>Arial</vt:lpstr>
      <vt:lpstr>Calibri</vt:lpstr>
      <vt:lpstr>Office Theme</vt:lpstr>
      <vt:lpstr>Cell Membranes</vt:lpstr>
      <vt:lpstr>Cell membrane structure</vt:lpstr>
      <vt:lpstr>Cell membrane structure</vt:lpstr>
      <vt:lpstr>Transport across membranes</vt:lpstr>
      <vt:lpstr>Sodium-potassium pumps</vt:lpstr>
      <vt:lpstr>The effect of heat on cell membranes</vt:lpstr>
      <vt:lpstr>The effect of heat on cell membranes</vt:lpstr>
      <vt:lpstr>Heat disrupts the cell membranes and the betalains escape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Membranes</dc:title>
  <dc:creator>Steve</dc:creator>
  <cp:lastModifiedBy>Steven Mann</cp:lastModifiedBy>
  <cp:revision>11</cp:revision>
  <dcterms:created xsi:type="dcterms:W3CDTF">2017-06-19T06:55:14Z</dcterms:created>
  <dcterms:modified xsi:type="dcterms:W3CDTF">2017-09-25T04:58:14Z</dcterms:modified>
</cp:coreProperties>
</file>