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9" r:id="rId7"/>
    <p:sldId id="271" r:id="rId8"/>
    <p:sldId id="290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281" r:id="rId19"/>
    <p:sldId id="301" r:id="rId20"/>
    <p:sldId id="302" r:id="rId21"/>
    <p:sldId id="303" r:id="rId22"/>
    <p:sldId id="304" r:id="rId23"/>
    <p:sldId id="305" r:id="rId24"/>
    <p:sldId id="306" r:id="rId25"/>
    <p:sldId id="311" r:id="rId26"/>
    <p:sldId id="268" r:id="rId27"/>
    <p:sldId id="309" r:id="rId28"/>
    <p:sldId id="307" r:id="rId29"/>
    <p:sldId id="308" r:id="rId30"/>
    <p:sldId id="310" r:id="rId31"/>
    <p:sldId id="28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5EE87E-652C-4920-976A-CF03816BCAF5}" type="doc">
      <dgm:prSet loTypeId="urn:microsoft.com/office/officeart/2005/8/layout/hierarchy4" loCatId="hierarchy" qsTypeId="urn:microsoft.com/office/officeart/2005/8/quickstyle/3d2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94A01B1C-2D66-447D-9CEA-89E4EB83B672}">
      <dgm:prSet phldrT="[Text]"/>
      <dgm:spPr/>
      <dgm:t>
        <a:bodyPr/>
        <a:lstStyle/>
        <a:p>
          <a:r>
            <a:rPr lang="en-GB" dirty="0" smtClean="0"/>
            <a:t>Kingdom </a:t>
          </a:r>
          <a:r>
            <a:rPr lang="en-GB" dirty="0" err="1" smtClean="0"/>
            <a:t>Plantae</a:t>
          </a:r>
          <a:endParaRPr lang="en-US" dirty="0"/>
        </a:p>
      </dgm:t>
    </dgm:pt>
    <dgm:pt modelId="{086D01D4-BD80-4C61-B640-810A57C92F85}" type="parTrans" cxnId="{9675E598-207C-4773-8F9B-77B5758D7092}">
      <dgm:prSet/>
      <dgm:spPr/>
      <dgm:t>
        <a:bodyPr/>
        <a:lstStyle/>
        <a:p>
          <a:endParaRPr lang="en-US"/>
        </a:p>
      </dgm:t>
    </dgm:pt>
    <dgm:pt modelId="{B8731F31-C184-4F9C-A296-03DC64B2C134}" type="sibTrans" cxnId="{9675E598-207C-4773-8F9B-77B5758D7092}">
      <dgm:prSet/>
      <dgm:spPr/>
      <dgm:t>
        <a:bodyPr/>
        <a:lstStyle/>
        <a:p>
          <a:endParaRPr lang="en-US"/>
        </a:p>
      </dgm:t>
    </dgm:pt>
    <dgm:pt modelId="{2DC9D352-506B-4210-99EB-B982A738EBA0}" type="pres">
      <dgm:prSet presAssocID="{115EE87E-652C-4920-976A-CF03816BCAF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D1F5A76-D2E8-44AA-A2C4-FDDB44335C44}" type="pres">
      <dgm:prSet presAssocID="{94A01B1C-2D66-447D-9CEA-89E4EB83B672}" presName="vertOne" presStyleCnt="0"/>
      <dgm:spPr/>
    </dgm:pt>
    <dgm:pt modelId="{B79CE61A-FCD5-414A-9994-ABDE417E6457}" type="pres">
      <dgm:prSet presAssocID="{94A01B1C-2D66-447D-9CEA-89E4EB83B672}" presName="txOne" presStyleLbl="node0" presStyleIdx="0" presStyleCnt="1" custFlipVert="0" custScaleY="100000" custLinFactNeighborY="-363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7CE496-5C7F-4984-9097-5BB061B5BCBD}" type="pres">
      <dgm:prSet presAssocID="{94A01B1C-2D66-447D-9CEA-89E4EB83B672}" presName="horzOne" presStyleCnt="0"/>
      <dgm:spPr/>
    </dgm:pt>
  </dgm:ptLst>
  <dgm:cxnLst>
    <dgm:cxn modelId="{F5CE98DD-FFD0-4943-AE36-562833BF8607}" type="presOf" srcId="{94A01B1C-2D66-447D-9CEA-89E4EB83B672}" destId="{B79CE61A-FCD5-414A-9994-ABDE417E6457}" srcOrd="0" destOrd="0" presId="urn:microsoft.com/office/officeart/2005/8/layout/hierarchy4"/>
    <dgm:cxn modelId="{9675E598-207C-4773-8F9B-77B5758D7092}" srcId="{115EE87E-652C-4920-976A-CF03816BCAF5}" destId="{94A01B1C-2D66-447D-9CEA-89E4EB83B672}" srcOrd="0" destOrd="0" parTransId="{086D01D4-BD80-4C61-B640-810A57C92F85}" sibTransId="{B8731F31-C184-4F9C-A296-03DC64B2C134}"/>
    <dgm:cxn modelId="{0FD00F59-38BF-4C24-BE69-2FDDAE284C04}" type="presOf" srcId="{115EE87E-652C-4920-976A-CF03816BCAF5}" destId="{2DC9D352-506B-4210-99EB-B982A738EBA0}" srcOrd="0" destOrd="0" presId="urn:microsoft.com/office/officeart/2005/8/layout/hierarchy4"/>
    <dgm:cxn modelId="{549A7855-88FF-4F15-97A7-126D0A005286}" type="presParOf" srcId="{2DC9D352-506B-4210-99EB-B982A738EBA0}" destId="{4D1F5A76-D2E8-44AA-A2C4-FDDB44335C44}" srcOrd="0" destOrd="0" presId="urn:microsoft.com/office/officeart/2005/8/layout/hierarchy4"/>
    <dgm:cxn modelId="{E56DF881-AF56-4900-AB86-D157441CBEB6}" type="presParOf" srcId="{4D1F5A76-D2E8-44AA-A2C4-FDDB44335C44}" destId="{B79CE61A-FCD5-414A-9994-ABDE417E6457}" srcOrd="0" destOrd="0" presId="urn:microsoft.com/office/officeart/2005/8/layout/hierarchy4"/>
    <dgm:cxn modelId="{431D9AC2-5C10-496A-9204-857DC64D148C}" type="presParOf" srcId="{4D1F5A76-D2E8-44AA-A2C4-FDDB44335C44}" destId="{A37CE496-5C7F-4984-9097-5BB061B5BCB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CE61A-FCD5-414A-9994-ABDE417E6457}">
      <dsp:nvSpPr>
        <dsp:cNvPr id="0" name=""/>
        <dsp:cNvSpPr/>
      </dsp:nvSpPr>
      <dsp:spPr>
        <a:xfrm>
          <a:off x="0" y="0"/>
          <a:ext cx="8856984" cy="12961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600" kern="1200" dirty="0" smtClean="0"/>
            <a:t>Kingdom </a:t>
          </a:r>
          <a:r>
            <a:rPr lang="en-GB" sz="5600" kern="1200" dirty="0" err="1" smtClean="0"/>
            <a:t>Plantae</a:t>
          </a:r>
          <a:endParaRPr lang="en-US" sz="5600" kern="1200" dirty="0"/>
        </a:p>
      </dsp:txBody>
      <dsp:txXfrm>
        <a:off x="37963" y="37963"/>
        <a:ext cx="8781058" cy="1220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10/06/2016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10/06/2016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10/06/2016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10/06/2016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10/06/2016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40DFC-B743-4F6C-8394-17E60025D8C8}" type="datetimeFigureOut">
              <a:rPr lang="en-GB" smtClean="0"/>
              <a:pPr/>
              <a:t>10/06/2016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40DFC-B743-4F6C-8394-17E60025D8C8}" type="datetimeFigureOut">
              <a:rPr lang="en-GB" smtClean="0"/>
              <a:pPr/>
              <a:t>10/06/2016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CF5F6-39A7-4B41-93EB-FFD8DC51D37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gif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gif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4318248" cy="1470025"/>
          </a:xfrm>
        </p:spPr>
        <p:txBody>
          <a:bodyPr>
            <a:normAutofit/>
          </a:bodyPr>
          <a:lstStyle/>
          <a:p>
            <a:r>
              <a:rPr lang="en-GB" sz="6000" dirty="0" smtClean="0">
                <a:solidFill>
                  <a:srgbClr val="FF0000"/>
                </a:solidFill>
              </a:rPr>
              <a:t>Classification</a:t>
            </a:r>
            <a:endParaRPr lang="en-GB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4088" y="5949280"/>
            <a:ext cx="3672408" cy="766936"/>
          </a:xfrm>
        </p:spPr>
        <p:txBody>
          <a:bodyPr>
            <a:noAutofit/>
          </a:bodyPr>
          <a:lstStyle/>
          <a:p>
            <a:r>
              <a:rPr lang="en-GB" sz="4800" dirty="0" smtClean="0">
                <a:solidFill>
                  <a:srgbClr val="FFFF00"/>
                </a:solidFill>
              </a:rPr>
              <a:t>S2 Science</a:t>
            </a:r>
            <a:endParaRPr lang="en-GB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Animal groups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/>
          <a:lstStyle/>
          <a:p>
            <a:r>
              <a:rPr lang="en-GB" dirty="0" smtClean="0"/>
              <a:t>Molluscs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Echinoderms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Annelids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41457" y="1556792"/>
            <a:ext cx="425881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 smtClean="0"/>
              <a:t>Cnidaria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chordate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arthropod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1462335" cy="146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20207"/>
            <a:ext cx="1370260" cy="146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5301208"/>
            <a:ext cx="1295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65" y="304254"/>
            <a:ext cx="18288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0733" y="3140968"/>
            <a:ext cx="2529063" cy="172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65" y="5123993"/>
            <a:ext cx="2200040" cy="156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55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Which phylum do I belong to?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42745"/>
              </p:ext>
            </p:extLst>
          </p:nvPr>
        </p:nvGraphicFramePr>
        <p:xfrm>
          <a:off x="251520" y="1124744"/>
          <a:ext cx="8640960" cy="5582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20480"/>
                <a:gridCol w="432048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Animal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Phylum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My name is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Cepaea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nemoralis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I have a soft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unsegmented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body with a shell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My name is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Ophionereis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reticulata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my body has a pattern of 5 parts. I have a tough, spiny skin and move around on tube feet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My name is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Hirudo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medicinalis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I have a soft segmented body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My name is 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Hydra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oligactis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I have tentacles with stinging cells that 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paralyse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my prey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My name is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Bufo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marinus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I have a spinal cord surrounded by bone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My name is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Apis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mellifera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I have a hard exoskeleton. I have jointed legs and my body is split into segments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97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>
                <a:solidFill>
                  <a:schemeClr val="dk1"/>
                </a:solidFill>
              </a:rPr>
              <a:t>Cepaea</a:t>
            </a:r>
            <a:r>
              <a:rPr lang="en-US" i="1" dirty="0">
                <a:solidFill>
                  <a:schemeClr val="dk1"/>
                </a:solidFill>
              </a:rPr>
              <a:t> </a:t>
            </a:r>
            <a:r>
              <a:rPr lang="en-US" i="1" dirty="0" err="1">
                <a:solidFill>
                  <a:schemeClr val="dk1"/>
                </a:solidFill>
              </a:rPr>
              <a:t>nemoralis</a:t>
            </a:r>
            <a:r>
              <a:rPr lang="en-US" i="1" dirty="0">
                <a:solidFill>
                  <a:schemeClr val="dk1"/>
                </a:solidFill>
              </a:rPr>
              <a:t> 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20" y="1600200"/>
            <a:ext cx="680595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04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Ophionereis</a:t>
            </a:r>
            <a:r>
              <a:rPr lang="en-US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reticulata</a:t>
            </a:r>
            <a:r>
              <a:rPr lang="en-US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endParaRPr lang="en-GB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074" y="1328767"/>
            <a:ext cx="5458206" cy="454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91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>
                <a:solidFill>
                  <a:schemeClr val="dk1"/>
                </a:solidFill>
              </a:rPr>
              <a:t>Hirudo</a:t>
            </a:r>
            <a:r>
              <a:rPr lang="en-US" i="1" dirty="0">
                <a:solidFill>
                  <a:schemeClr val="dk1"/>
                </a:solidFill>
              </a:rPr>
              <a:t> </a:t>
            </a:r>
            <a:r>
              <a:rPr lang="en-US" i="1" dirty="0" err="1">
                <a:solidFill>
                  <a:schemeClr val="dk1"/>
                </a:solidFill>
              </a:rPr>
              <a:t>medicinalis</a:t>
            </a:r>
            <a:r>
              <a:rPr lang="en-US" i="1" dirty="0">
                <a:solidFill>
                  <a:schemeClr val="dk1"/>
                </a:solidFill>
              </a:rPr>
              <a:t> 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2" y="1600200"/>
            <a:ext cx="60323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9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Hydra </a:t>
            </a:r>
            <a:r>
              <a:rPr lang="en-US" i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oligactis</a:t>
            </a:r>
            <a:r>
              <a:rPr lang="en-US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endParaRPr lang="en-GB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67" y="1600200"/>
            <a:ext cx="577146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66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>
                <a:solidFill>
                  <a:schemeClr val="dk1"/>
                </a:solidFill>
              </a:rPr>
              <a:t>Bufo</a:t>
            </a:r>
            <a:r>
              <a:rPr lang="en-US" i="1" dirty="0">
                <a:solidFill>
                  <a:schemeClr val="dk1"/>
                </a:solidFill>
              </a:rPr>
              <a:t> </a:t>
            </a:r>
            <a:r>
              <a:rPr lang="en-US" i="1" dirty="0" err="1">
                <a:solidFill>
                  <a:schemeClr val="dk1"/>
                </a:solidFill>
              </a:rPr>
              <a:t>marinus</a:t>
            </a:r>
            <a:r>
              <a:rPr lang="en-US" dirty="0">
                <a:solidFill>
                  <a:schemeClr val="dk1"/>
                </a:solidFill>
              </a:rPr>
              <a:t> 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08" y="1600200"/>
            <a:ext cx="565698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69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>
                <a:solidFill>
                  <a:schemeClr val="dk1"/>
                </a:solidFill>
              </a:rPr>
              <a:t>Apis</a:t>
            </a:r>
            <a:r>
              <a:rPr lang="en-US" i="1" dirty="0">
                <a:solidFill>
                  <a:schemeClr val="dk1"/>
                </a:solidFill>
              </a:rPr>
              <a:t> </a:t>
            </a:r>
            <a:r>
              <a:rPr lang="en-US" i="1" dirty="0" err="1">
                <a:solidFill>
                  <a:schemeClr val="dk1"/>
                </a:solidFill>
              </a:rPr>
              <a:t>mellifera</a:t>
            </a:r>
            <a:r>
              <a:rPr lang="en-US" dirty="0">
                <a:solidFill>
                  <a:schemeClr val="dk1"/>
                </a:solidFill>
              </a:rPr>
              <a:t> 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3595119" cy="479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95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Which phylum do I belong to?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568324"/>
              </p:ext>
            </p:extLst>
          </p:nvPr>
        </p:nvGraphicFramePr>
        <p:xfrm>
          <a:off x="251520" y="980728"/>
          <a:ext cx="8640960" cy="5765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20480"/>
                <a:gridCol w="432048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Animal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Phylum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My name is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Cepaea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nemoralis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I have a soft segmented body with a shell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Molluscs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My name is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Ophionereis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reticulata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my body has a pattern of 5 parts. I have a tough, spiny skin and move around on tube feet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Echinoderms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My name is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Hirudo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medicinalis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I have a soft segmented body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Annelids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My name is 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Hydra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oligactis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I have tentacles with stinging cells that 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paralyse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my prey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 smtClean="0"/>
                        <a:t>Cnidaria</a:t>
                      </a:r>
                      <a:endParaRPr lang="en-US" sz="2400" b="1" dirty="0" smtClean="0"/>
                    </a:p>
                    <a:p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My name is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Bufo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marinus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I have a spinal cord surrounded by bone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/>
                        <a:t>Chordates</a:t>
                      </a:r>
                      <a:endParaRPr lang="en-US" sz="2400" b="1" dirty="0" smtClean="0"/>
                    </a:p>
                    <a:p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My name is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Apis</a:t>
                      </a:r>
                      <a:r>
                        <a:rPr lang="en-US" sz="18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mellifera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I have a hard exoskeleton. I have jointed legs and my body is split into segments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/>
                        <a:t>Arthropods</a:t>
                      </a:r>
                      <a:endParaRPr lang="en-US" sz="2400" b="1" dirty="0" smtClean="0"/>
                    </a:p>
                    <a:p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Chordates</a:t>
            </a:r>
            <a:endParaRPr lang="en-GB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04" y="1600200"/>
            <a:ext cx="543659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17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1143000"/>
          </a:xfrm>
        </p:spPr>
        <p:txBody>
          <a:bodyPr>
            <a:normAutofit/>
          </a:bodyPr>
          <a:lstStyle/>
          <a:p>
            <a:r>
              <a:rPr lang="en-GB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Binomial Nomenclature</a:t>
            </a:r>
            <a:endParaRPr lang="en-GB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Chordate Snap</a:t>
            </a:r>
            <a:endParaRPr lang="en-GB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93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6969" y="476672"/>
            <a:ext cx="22503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KEYS</a:t>
            </a:r>
            <a:endParaRPr lang="en-US" sz="8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4257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LEARNING OBJECTIVES</a:t>
            </a:r>
          </a:p>
          <a:p>
            <a:pPr marL="0" indent="0">
              <a:buNone/>
            </a:pP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Use keys to identify living things and other non-living examples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Produce simple keys 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KEYS</a:t>
            </a:r>
            <a:endParaRPr lang="en-US" sz="8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667" y1="52857" x2="16000" y2="5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7072"/>
            <a:ext cx="2857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112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KEYS</a:t>
            </a:r>
            <a:endParaRPr lang="en-GB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135" y="1600200"/>
            <a:ext cx="529973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00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KEYS</a:t>
            </a:r>
            <a:endParaRPr lang="en-GB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57" y="1600200"/>
            <a:ext cx="5113137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266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KEYS</a:t>
            </a:r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06" y="1249363"/>
            <a:ext cx="6826969" cy="528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478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6390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455792" cy="388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THREE KEYS</a:t>
            </a:r>
            <a:endParaRPr lang="en-GB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28" y="1600200"/>
            <a:ext cx="71147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730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KEYS</a:t>
            </a:r>
            <a:endParaRPr lang="en-GB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00200"/>
            <a:ext cx="5153845" cy="506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461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KEYS</a:t>
            </a:r>
            <a:endParaRPr lang="en-GB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6" y="1733550"/>
            <a:ext cx="8072181" cy="486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294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143000"/>
          </a:xfrm>
        </p:spPr>
        <p:txBody>
          <a:bodyPr>
            <a:noAutofit/>
          </a:bodyPr>
          <a:lstStyle/>
          <a:p>
            <a:r>
              <a:rPr lang="en-GB" sz="8800" i="1" dirty="0" err="1" smtClean="0">
                <a:latin typeface="Garamond" pitchFamily="18" charset="0"/>
              </a:rPr>
              <a:t>Cordulegaster</a:t>
            </a:r>
            <a:r>
              <a:rPr lang="en-GB" sz="8800" i="1" dirty="0" smtClean="0">
                <a:latin typeface="Garamond" pitchFamily="18" charset="0"/>
              </a:rPr>
              <a:t> </a:t>
            </a:r>
            <a:r>
              <a:rPr lang="en-GB" sz="8800" i="1" dirty="0" err="1" smtClean="0">
                <a:latin typeface="Garamond" pitchFamily="18" charset="0"/>
              </a:rPr>
              <a:t>boltonii</a:t>
            </a:r>
            <a:endParaRPr lang="en-GB" sz="8800" i="1" dirty="0">
              <a:latin typeface="Garamond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9552" y="2204864"/>
            <a:ext cx="3323410" cy="801380"/>
            <a:chOff x="539552" y="2204864"/>
            <a:chExt cx="3323410" cy="801380"/>
          </a:xfrm>
        </p:grpSpPr>
        <p:sp>
          <p:nvSpPr>
            <p:cNvPr id="5" name="TextBox 4"/>
            <p:cNvSpPr txBox="1"/>
            <p:nvPr/>
          </p:nvSpPr>
          <p:spPr>
            <a:xfrm>
              <a:off x="539552" y="2636912"/>
              <a:ext cx="3323410" cy="36933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Genus begins with a capitol letter</a:t>
              </a:r>
              <a:endParaRPr lang="en-GB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1187624" y="2204864"/>
              <a:ext cx="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4427984" y="2924944"/>
            <a:ext cx="3323410" cy="646331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Species name begins with a lower-case letter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228184" y="2204864"/>
            <a:ext cx="7200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76056" y="864096"/>
            <a:ext cx="3323410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Binomial names printed in italics</a:t>
            </a:r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499992" y="1196752"/>
            <a:ext cx="57606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395536" y="458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Handwriting" pitchFamily="66" charset="0"/>
                <a:ea typeface="+mj-ea"/>
                <a:cs typeface="+mj-cs"/>
              </a:rPr>
              <a:t>Cordulegaster</a:t>
            </a:r>
            <a:r>
              <a:rPr kumimoji="0" lang="en-GB" sz="44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Handwriting" pitchFamily="66" charset="0"/>
                <a:ea typeface="+mj-ea"/>
                <a:cs typeface="+mj-cs"/>
              </a:rPr>
              <a:t> </a:t>
            </a:r>
            <a:r>
              <a:rPr kumimoji="0" lang="en-GB" sz="4400" b="0" i="1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Handwriting" pitchFamily="66" charset="0"/>
                <a:ea typeface="+mj-ea"/>
                <a:cs typeface="+mj-cs"/>
              </a:rPr>
              <a:t>boltonii</a:t>
            </a:r>
            <a:endParaRPr kumimoji="0" lang="en-GB" sz="4400" b="0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Handwriting" pitchFamily="66" charset="0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5576" y="3789040"/>
            <a:ext cx="3323410" cy="646331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When written by hand the name should be underlined</a:t>
            </a:r>
            <a:endParaRPr lang="en-GB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851920" y="4437112"/>
            <a:ext cx="57606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MAKING KEYS</a:t>
            </a:r>
            <a:endParaRPr lang="en-GB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320480" cy="498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662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Ro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5840" y="4653135"/>
            <a:ext cx="2878160" cy="2204863"/>
          </a:xfrm>
          <a:prstGeom prst="rect">
            <a:avLst/>
          </a:prstGeom>
        </p:spPr>
      </p:pic>
      <p:pic>
        <p:nvPicPr>
          <p:cNvPr id="1028" name="Picture 4" descr="D:\Crows\jackda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988840"/>
            <a:ext cx="2551559" cy="2686801"/>
          </a:xfrm>
          <a:prstGeom prst="rect">
            <a:avLst/>
          </a:prstGeom>
          <a:noFill/>
        </p:spPr>
      </p:pic>
      <p:pic>
        <p:nvPicPr>
          <p:cNvPr id="1030" name="Picture 6" descr="D:\Crows\choug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0"/>
            <a:ext cx="2843808" cy="2278105"/>
          </a:xfrm>
          <a:prstGeom prst="rect">
            <a:avLst/>
          </a:prstGeom>
          <a:noFill/>
        </p:spPr>
      </p:pic>
      <p:pic>
        <p:nvPicPr>
          <p:cNvPr id="1029" name="Picture 5" descr="D:\Crows\Carrion Cro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0"/>
            <a:ext cx="2915816" cy="2440768"/>
          </a:xfrm>
          <a:prstGeom prst="rect">
            <a:avLst/>
          </a:prstGeom>
          <a:noFill/>
        </p:spPr>
      </p:pic>
      <p:pic>
        <p:nvPicPr>
          <p:cNvPr id="1026" name="Picture 2" descr="D:\Crows\Ja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132857"/>
            <a:ext cx="2898925" cy="2232248"/>
          </a:xfrm>
          <a:prstGeom prst="rect">
            <a:avLst/>
          </a:prstGeom>
          <a:noFill/>
        </p:spPr>
      </p:pic>
      <p:pic>
        <p:nvPicPr>
          <p:cNvPr id="1027" name="Picture 3" descr="D:\Crows\hoodedcro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1268760"/>
            <a:ext cx="3162300" cy="28384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0"/>
            <a:ext cx="3384376" cy="778098"/>
          </a:xfrm>
        </p:spPr>
        <p:txBody>
          <a:bodyPr/>
          <a:lstStyle/>
          <a:p>
            <a:r>
              <a:rPr lang="en-GB" dirty="0" smtClean="0"/>
              <a:t>Making Keys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332656"/>
            <a:ext cx="141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Carrion Crow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60232" y="260648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Chough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43808" y="1700808"/>
            <a:ext cx="147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Hooded Crow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12160" y="2420888"/>
            <a:ext cx="96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Jackdaw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55576" y="2636912"/>
            <a:ext cx="46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Jay</a:t>
            </a:r>
            <a:endParaRPr lang="en-US" dirty="0"/>
          </a:p>
        </p:txBody>
      </p:sp>
      <p:pic>
        <p:nvPicPr>
          <p:cNvPr id="22" name="Picture 21" descr="magpi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221088"/>
            <a:ext cx="3176084" cy="223224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99592" y="4581128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Magpie</a:t>
            </a:r>
            <a:endParaRPr lang="en-US" dirty="0"/>
          </a:p>
        </p:txBody>
      </p:sp>
      <p:pic>
        <p:nvPicPr>
          <p:cNvPr id="25" name="Picture 24" descr="Rave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31840" y="4365104"/>
            <a:ext cx="3240360" cy="226673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732240" y="4869160"/>
            <a:ext cx="65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Rook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923928" y="764704"/>
            <a:ext cx="1285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err="1" smtClean="0"/>
              <a:t>Corvidae</a:t>
            </a:r>
            <a:endParaRPr lang="en-US" sz="2400" i="1" dirty="0"/>
          </a:p>
        </p:txBody>
      </p:sp>
      <p:pic>
        <p:nvPicPr>
          <p:cNvPr id="31" name="Picture 30" descr="chough_tcm9-16508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28184" y="250983"/>
            <a:ext cx="504056" cy="825392"/>
          </a:xfrm>
          <a:prstGeom prst="rect">
            <a:avLst/>
          </a:prstGeom>
        </p:spPr>
      </p:pic>
      <p:pic>
        <p:nvPicPr>
          <p:cNvPr id="32" name="Picture 31" descr="hoodedcrow_tcm9-27790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87824" y="2132856"/>
            <a:ext cx="657048" cy="442541"/>
          </a:xfrm>
          <a:prstGeom prst="rect">
            <a:avLst/>
          </a:prstGeom>
        </p:spPr>
      </p:pic>
      <p:pic>
        <p:nvPicPr>
          <p:cNvPr id="33" name="Picture 32" descr="raven_tcm9-16520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067944" y="4293096"/>
            <a:ext cx="1152128" cy="64780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19872" y="4509120"/>
            <a:ext cx="75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Raven</a:t>
            </a:r>
            <a:endParaRPr lang="en-US" dirty="0"/>
          </a:p>
        </p:txBody>
      </p:sp>
      <p:pic>
        <p:nvPicPr>
          <p:cNvPr id="34" name="Picture 33" descr="Carrion Crow Flight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32558" y="188640"/>
            <a:ext cx="708403" cy="1008112"/>
          </a:xfrm>
          <a:prstGeom prst="rect">
            <a:avLst/>
          </a:prstGeom>
        </p:spPr>
      </p:pic>
      <p:pic>
        <p:nvPicPr>
          <p:cNvPr id="35" name="Picture 34" descr="Rook in flight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473068" y="5517232"/>
            <a:ext cx="670932" cy="925637"/>
          </a:xfrm>
          <a:prstGeom prst="rect">
            <a:avLst/>
          </a:prstGeom>
        </p:spPr>
      </p:pic>
      <p:pic>
        <p:nvPicPr>
          <p:cNvPr id="36" name="Picture 35" descr="Jackdaw in flight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956376" y="2636912"/>
            <a:ext cx="802362" cy="101131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27584" y="116632"/>
            <a:ext cx="1212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latin typeface="+mj-lt"/>
              </a:rPr>
              <a:t>Corvus</a:t>
            </a:r>
            <a:r>
              <a:rPr lang="en-US" sz="1400" i="1" dirty="0" smtClean="0">
                <a:latin typeface="+mj-lt"/>
              </a:rPr>
              <a:t> </a:t>
            </a:r>
            <a:r>
              <a:rPr lang="en-US" sz="1400" i="1" dirty="0" err="1" smtClean="0">
                <a:latin typeface="+mj-lt"/>
              </a:rPr>
              <a:t>corone</a:t>
            </a:r>
            <a:endParaRPr lang="en-US" sz="1400" i="1" dirty="0"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84168" y="5157192"/>
            <a:ext cx="1443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Corvus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frugilegus</a:t>
            </a:r>
            <a:endParaRPr lang="en-US" sz="1400" i="1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03848" y="4869160"/>
            <a:ext cx="111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Corvus</a:t>
            </a:r>
            <a:r>
              <a:rPr lang="en-US" sz="1400" dirty="0" smtClean="0"/>
              <a:t> </a:t>
            </a:r>
            <a:r>
              <a:rPr lang="en-US" sz="1400" dirty="0" err="1" smtClean="0"/>
              <a:t>corax</a:t>
            </a:r>
            <a:endParaRPr lang="en-US" sz="1400" i="1" dirty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31840" y="1916832"/>
            <a:ext cx="1156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Corvus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cornix</a:t>
            </a:r>
            <a:endParaRPr lang="en-US" sz="1400" i="1" dirty="0"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9592" y="4869160"/>
            <a:ext cx="828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Pica </a:t>
            </a:r>
            <a:r>
              <a:rPr lang="en-US" sz="1400" i="1" dirty="0" err="1" smtClean="0"/>
              <a:t>pica</a:t>
            </a:r>
            <a:endParaRPr lang="en-US" sz="1400" i="1" dirty="0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1520" y="2420888"/>
            <a:ext cx="1609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Garrulus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glandarius</a:t>
            </a:r>
            <a:endParaRPr lang="en-US" sz="1400" i="1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52120" y="2204864"/>
            <a:ext cx="1449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Corvus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monedula</a:t>
            </a:r>
            <a:endParaRPr lang="en-US" sz="1400" i="1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516216" y="0"/>
            <a:ext cx="1978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Pyrrhocorax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pyrrhocorax</a:t>
            </a:r>
            <a:endParaRPr lang="en-US" sz="1400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oat_country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705350" cy="3810000"/>
          </a:xfrm>
        </p:spPr>
      </p:pic>
      <p:pic>
        <p:nvPicPr>
          <p:cNvPr id="5" name="Picture 4" descr="Weasel_cpt_Elliot_Smi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933056"/>
            <a:ext cx="4667250" cy="2714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1556792"/>
            <a:ext cx="3362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err="1">
                <a:latin typeface="+mj-lt"/>
              </a:rPr>
              <a:t>Mustela</a:t>
            </a:r>
            <a:r>
              <a:rPr lang="en-GB" sz="3600" i="1" dirty="0">
                <a:latin typeface="+mj-lt"/>
              </a:rPr>
              <a:t> </a:t>
            </a:r>
            <a:r>
              <a:rPr lang="en-GB" sz="3600" i="1" dirty="0" err="1">
                <a:latin typeface="+mj-lt"/>
              </a:rPr>
              <a:t>erminea</a:t>
            </a:r>
            <a:endParaRPr lang="en-GB" sz="3600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5013176"/>
            <a:ext cx="2984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err="1">
                <a:latin typeface="+mj-lt"/>
              </a:rPr>
              <a:t>Mustela</a:t>
            </a:r>
            <a:r>
              <a:rPr lang="en-GB" sz="3600" i="1" dirty="0">
                <a:latin typeface="+mj-lt"/>
              </a:rPr>
              <a:t> </a:t>
            </a:r>
            <a:r>
              <a:rPr lang="en-GB" sz="3600" i="1" dirty="0" err="1" smtClean="0">
                <a:latin typeface="+mj-lt"/>
              </a:rPr>
              <a:t>nivalis</a:t>
            </a:r>
            <a:endParaRPr lang="en-GB" sz="3600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8000" dirty="0" smtClean="0"/>
              <a:t>What is the difference between a weasel and a stoat?</a:t>
            </a:r>
            <a:endParaRPr lang="en-GB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8000" dirty="0" smtClean="0"/>
              <a:t>A weasel is </a:t>
            </a:r>
            <a:r>
              <a:rPr lang="en-GB" sz="8000" dirty="0" err="1" smtClean="0"/>
              <a:t>weasily</a:t>
            </a:r>
            <a:r>
              <a:rPr lang="en-GB" sz="8000" dirty="0" smtClean="0"/>
              <a:t> identified and a stoat is </a:t>
            </a:r>
            <a:r>
              <a:rPr lang="en-GB" sz="8000" dirty="0" err="1" smtClean="0"/>
              <a:t>stoataly</a:t>
            </a:r>
            <a:r>
              <a:rPr lang="en-GB" sz="8000" dirty="0" smtClean="0"/>
              <a:t> different!</a:t>
            </a:r>
            <a:endParaRPr lang="en-GB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Five Kingdoms</a:t>
            </a:r>
            <a:endParaRPr lang="en-US" b="1" dirty="0"/>
          </a:p>
        </p:txBody>
      </p:sp>
      <p:pic>
        <p:nvPicPr>
          <p:cNvPr id="4" name="Content Placeholder 3" descr="five_kingdom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43941" y="1600200"/>
            <a:ext cx="4456118" cy="4525963"/>
          </a:xfrm>
        </p:spPr>
      </p:pic>
      <p:sp>
        <p:nvSpPr>
          <p:cNvPr id="5" name="TextBox 4"/>
          <p:cNvSpPr txBox="1"/>
          <p:nvPr/>
        </p:nvSpPr>
        <p:spPr>
          <a:xfrm>
            <a:off x="2411760" y="1700808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Fungi</a:t>
            </a:r>
            <a:endParaRPr lang="en-US" sz="2400" b="1" dirty="0"/>
          </a:p>
        </p:txBody>
      </p:sp>
      <p:pic>
        <p:nvPicPr>
          <p:cNvPr id="6" name="Picture 5" descr="fung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3028" y="1340768"/>
            <a:ext cx="1227125" cy="1145679"/>
          </a:xfrm>
          <a:prstGeom prst="rect">
            <a:avLst/>
          </a:prstGeom>
        </p:spPr>
      </p:pic>
      <p:pic>
        <p:nvPicPr>
          <p:cNvPr id="7" name="Picture 6" descr="goa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1124744"/>
            <a:ext cx="1004317" cy="13420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2080" y="1484784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Animals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04248" y="3717032"/>
            <a:ext cx="96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Plants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95936" y="6021288"/>
            <a:ext cx="1549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Protoctists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11560" y="3717032"/>
            <a:ext cx="17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Prokaryotes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6012160" y="5877272"/>
            <a:ext cx="100811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loeve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4368" y="3140968"/>
            <a:ext cx="1076325" cy="1376363"/>
          </a:xfrm>
          <a:prstGeom prst="rect">
            <a:avLst/>
          </a:prstGeom>
        </p:spPr>
      </p:pic>
      <p:pic>
        <p:nvPicPr>
          <p:cNvPr id="14" name="Picture 13" descr="amoeb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5860171"/>
            <a:ext cx="1436365" cy="997829"/>
          </a:xfrm>
          <a:prstGeom prst="rect">
            <a:avLst/>
          </a:prstGeom>
        </p:spPr>
      </p:pic>
      <p:pic>
        <p:nvPicPr>
          <p:cNvPr id="16" name="Picture 15" descr="Bacteri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4149080"/>
            <a:ext cx="1693962" cy="1355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Diversity_of_plants_image_version_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80112" y="1700808"/>
            <a:ext cx="3334810" cy="4953832"/>
          </a:xfr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9512" y="116633"/>
          <a:ext cx="8856984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51520" y="1700808"/>
          <a:ext cx="5184576" cy="46880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44216"/>
                <a:gridCol w="1224136"/>
                <a:gridCol w="2016224"/>
              </a:tblGrid>
              <a:tr h="504056">
                <a:tc>
                  <a:txBody>
                    <a:bodyPr/>
                    <a:lstStyle/>
                    <a:p>
                      <a:r>
                        <a:rPr lang="en-GB" dirty="0" smtClean="0"/>
                        <a:t>Phylum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Common 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Features</a:t>
                      </a:r>
                      <a:endParaRPr lang="en-GB" dirty="0"/>
                    </a:p>
                  </a:txBody>
                  <a:tcPr/>
                </a:tc>
              </a:tr>
              <a:tr h="9937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bryophyta</a:t>
                      </a:r>
                      <a:endParaRPr lang="en-GB" sz="1600" dirty="0" smtClean="0"/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Mosses and liverworts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No true roots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Produce spores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Grow in damp places</a:t>
                      </a:r>
                      <a:endParaRPr lang="en-GB" sz="1600" dirty="0"/>
                    </a:p>
                  </a:txBody>
                  <a:tcPr/>
                </a:tc>
              </a:tr>
              <a:tr h="9937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filicinophyta</a:t>
                      </a:r>
                      <a:endParaRPr lang="en-GB" sz="1600" dirty="0" smtClean="0"/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Ferns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True roots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Produce spores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Leaves form </a:t>
                      </a:r>
                      <a:r>
                        <a:rPr lang="en-GB" sz="1600" dirty="0" err="1" smtClean="0"/>
                        <a:t>fonds</a:t>
                      </a:r>
                      <a:endParaRPr lang="en-GB" sz="1600" dirty="0"/>
                    </a:p>
                  </a:txBody>
                  <a:tcPr/>
                </a:tc>
              </a:tr>
              <a:tr h="9937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coniferophyta</a:t>
                      </a:r>
                      <a:endParaRPr lang="en-GB" sz="1600" dirty="0" smtClean="0"/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Conifers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Needle-like leaves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smtClean="0"/>
                        <a:t>‘Naked’ </a:t>
                      </a:r>
                      <a:r>
                        <a:rPr lang="en-GB" sz="1600" dirty="0" smtClean="0"/>
                        <a:t>seeds</a:t>
                      </a:r>
                      <a:endParaRPr lang="en-GB" sz="1600" dirty="0"/>
                    </a:p>
                  </a:txBody>
                  <a:tcPr/>
                </a:tc>
              </a:tr>
              <a:tr h="9937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 smtClean="0"/>
                        <a:t>angiospermophyta</a:t>
                      </a:r>
                      <a:endParaRPr lang="en-GB" sz="1600" dirty="0" smtClean="0"/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Flowering Plants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Produce flowers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GB" sz="1600" dirty="0" smtClean="0"/>
                        <a:t>Produce seeds within a fruit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83674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/>
                <a:gridCol w="4572000"/>
              </a:tblGrid>
              <a:tr h="3429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2900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5" name="Picture 34" descr="cane-two-needle-pinion-p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0929" y="3362267"/>
            <a:ext cx="2630364" cy="1601212"/>
          </a:xfrm>
          <a:prstGeom prst="rect">
            <a:avLst/>
          </a:prstGeom>
        </p:spPr>
      </p:pic>
      <p:pic>
        <p:nvPicPr>
          <p:cNvPr id="33" name="Picture 32" descr="01728-New-Zealand-rainforest-fer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7928" y="1963672"/>
            <a:ext cx="2662503" cy="2636912"/>
          </a:xfrm>
          <a:prstGeom prst="rect">
            <a:avLst/>
          </a:prstGeom>
        </p:spPr>
      </p:pic>
      <p:pic>
        <p:nvPicPr>
          <p:cNvPr id="36" name="Picture 35" descr="dwarf-conifers-016resiz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7153" y="2354155"/>
            <a:ext cx="2619166" cy="2016224"/>
          </a:xfrm>
          <a:prstGeom prst="rect">
            <a:avLst/>
          </a:prstGeom>
        </p:spPr>
      </p:pic>
      <p:pic>
        <p:nvPicPr>
          <p:cNvPr id="30" name="Picture 29" descr="Destinationtravels9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0370" y="2715272"/>
            <a:ext cx="2645281" cy="2016224"/>
          </a:xfrm>
          <a:prstGeom prst="rect">
            <a:avLst/>
          </a:prstGeom>
        </p:spPr>
      </p:pic>
      <p:pic>
        <p:nvPicPr>
          <p:cNvPr id="34" name="Picture 33" descr="Hawthorn-Berry-Extract-Flavones-2-0-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92023" y="2132156"/>
            <a:ext cx="2664296" cy="2030717"/>
          </a:xfrm>
          <a:prstGeom prst="rect">
            <a:avLst/>
          </a:prstGeom>
        </p:spPr>
      </p:pic>
      <p:pic>
        <p:nvPicPr>
          <p:cNvPr id="32" name="Picture 31" descr="5986329289_04685df91b_z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52510" y="2132156"/>
            <a:ext cx="2539663" cy="18693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" y="0"/>
            <a:ext cx="1691679" cy="1268760"/>
            <a:chOff x="-95149" y="2491045"/>
            <a:chExt cx="2563533" cy="208234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ounded Rectangle 7"/>
            <p:cNvSpPr/>
            <p:nvPr/>
          </p:nvSpPr>
          <p:spPr>
            <a:xfrm rot="16200000">
              <a:off x="145447" y="2250449"/>
              <a:ext cx="2082342" cy="2563533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 rot="16200000">
              <a:off x="217455" y="2322457"/>
              <a:ext cx="1960362" cy="24415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vert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Mosses</a:t>
              </a:r>
              <a:endParaRPr lang="en-US" sz="2000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7663781" y="-211459"/>
            <a:ext cx="1268760" cy="1691678"/>
            <a:chOff x="2258690" y="1962417"/>
            <a:chExt cx="2082342" cy="25635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4"/>
            <p:cNvSpPr/>
            <p:nvPr/>
          </p:nvSpPr>
          <p:spPr>
            <a:xfrm>
              <a:off x="2319680" y="2023407"/>
              <a:ext cx="1960362" cy="24415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vert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Ferns</a:t>
              </a:r>
              <a:endParaRPr lang="en-US" sz="2000" kern="12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58690" y="1962417"/>
              <a:ext cx="2082342" cy="2563533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3" name="Group 12"/>
          <p:cNvGrpSpPr/>
          <p:nvPr/>
        </p:nvGrpSpPr>
        <p:grpSpPr>
          <a:xfrm rot="16200000">
            <a:off x="211464" y="5377781"/>
            <a:ext cx="1268760" cy="1691678"/>
            <a:chOff x="4515950" y="1962417"/>
            <a:chExt cx="2082342" cy="25635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Rounded Rectangle 13"/>
            <p:cNvSpPr/>
            <p:nvPr/>
          </p:nvSpPr>
          <p:spPr>
            <a:xfrm>
              <a:off x="4515950" y="1962417"/>
              <a:ext cx="2082342" cy="2563533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4576940" y="2023407"/>
              <a:ext cx="1960362" cy="24415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vert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Conifers</a:t>
              </a:r>
              <a:endParaRPr lang="en-US" sz="20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 rot="16200000">
            <a:off x="7663780" y="5377780"/>
            <a:ext cx="1268760" cy="1691680"/>
            <a:chOff x="6773209" y="1962417"/>
            <a:chExt cx="2082342" cy="256353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ounded Rectangle 16"/>
            <p:cNvSpPr/>
            <p:nvPr/>
          </p:nvSpPr>
          <p:spPr>
            <a:xfrm>
              <a:off x="6773209" y="1962417"/>
              <a:ext cx="2082342" cy="2563533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6834199" y="2023407"/>
              <a:ext cx="1960362" cy="24415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vert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 smtClean="0"/>
                <a:t>Flowering plants</a:t>
              </a:r>
              <a:endParaRPr lang="en-US" sz="2000" b="0" kern="1200" dirty="0"/>
            </a:p>
          </p:txBody>
        </p:sp>
      </p:grpSp>
      <p:pic>
        <p:nvPicPr>
          <p:cNvPr id="31" name="Picture 30" descr="ferncrozi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00468" y="1963672"/>
            <a:ext cx="1981029" cy="1944215"/>
          </a:xfrm>
          <a:prstGeom prst="rect">
            <a:avLst/>
          </a:prstGeom>
        </p:spPr>
      </p:pic>
      <p:pic>
        <p:nvPicPr>
          <p:cNvPr id="28" name="Picture 27" descr="921043_Moss-spore-capsules_62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45181" y="2256395"/>
            <a:ext cx="2585733" cy="1928562"/>
          </a:xfrm>
          <a:prstGeom prst="rect">
            <a:avLst/>
          </a:prstGeom>
        </p:spPr>
      </p:pic>
      <p:pic>
        <p:nvPicPr>
          <p:cNvPr id="37" name="Picture 36" descr="tapestry-sm-pot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93445" y="2589028"/>
            <a:ext cx="2203525" cy="1872208"/>
          </a:xfrm>
          <a:prstGeom prst="rect">
            <a:avLst/>
          </a:prstGeom>
        </p:spPr>
      </p:pic>
      <p:pic>
        <p:nvPicPr>
          <p:cNvPr id="25" name="Picture 24" descr="moss_0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47864" y="2676334"/>
            <a:ext cx="2644309" cy="1972976"/>
          </a:xfrm>
          <a:prstGeom prst="rect">
            <a:avLst/>
          </a:prstGeom>
        </p:spPr>
      </p:pic>
      <p:pic>
        <p:nvPicPr>
          <p:cNvPr id="27" name="Picture 26" descr="moss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793445" y="2715272"/>
            <a:ext cx="2548736" cy="1900967"/>
          </a:xfrm>
          <a:prstGeom prst="rect">
            <a:avLst/>
          </a:prstGeom>
        </p:spPr>
      </p:pic>
      <p:pic>
        <p:nvPicPr>
          <p:cNvPr id="29" name="Picture 28" descr="Drosera_spatulata_KansaiHabit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719559" y="2430520"/>
            <a:ext cx="2664296" cy="2030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11153</TotalTime>
  <Words>440</Words>
  <Application>Microsoft Office PowerPoint</Application>
  <PresentationFormat>On-screen Show (4:3)</PresentationFormat>
  <Paragraphs>123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Classification</vt:lpstr>
      <vt:lpstr>Binomial Nomenclature</vt:lpstr>
      <vt:lpstr>Cordulegaster boltonii</vt:lpstr>
      <vt:lpstr>PowerPoint Presentation</vt:lpstr>
      <vt:lpstr>PowerPoint Presentation</vt:lpstr>
      <vt:lpstr>PowerPoint Presentation</vt:lpstr>
      <vt:lpstr>The Five Kingdoms</vt:lpstr>
      <vt:lpstr>PowerPoint Presentation</vt:lpstr>
      <vt:lpstr>PowerPoint Presentation</vt:lpstr>
      <vt:lpstr>Animal groups</vt:lpstr>
      <vt:lpstr>Which phylum do I belong to?</vt:lpstr>
      <vt:lpstr>Cepaea nemoralis </vt:lpstr>
      <vt:lpstr>Ophionereis reticulata </vt:lpstr>
      <vt:lpstr>Hirudo medicinalis </vt:lpstr>
      <vt:lpstr>Hydra oligactis </vt:lpstr>
      <vt:lpstr>Bufo marinus </vt:lpstr>
      <vt:lpstr>Apis mellifera </vt:lpstr>
      <vt:lpstr>Which phylum do I belong to?</vt:lpstr>
      <vt:lpstr>Chordates</vt:lpstr>
      <vt:lpstr>Chordate Snap</vt:lpstr>
      <vt:lpstr>PowerPoint Presentation</vt:lpstr>
      <vt:lpstr>KEYS</vt:lpstr>
      <vt:lpstr>KEYS</vt:lpstr>
      <vt:lpstr>KEYS</vt:lpstr>
      <vt:lpstr>KEYS</vt:lpstr>
      <vt:lpstr>PowerPoint Presentation</vt:lpstr>
      <vt:lpstr>THREE KEYS</vt:lpstr>
      <vt:lpstr>KEYS</vt:lpstr>
      <vt:lpstr>KEYS</vt:lpstr>
      <vt:lpstr>MAKING KEYS</vt:lpstr>
      <vt:lpstr>Making Keys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Classification</dc:title>
  <dc:creator>Steve</dc:creator>
  <cp:lastModifiedBy>MannS3</cp:lastModifiedBy>
  <cp:revision>133</cp:revision>
  <dcterms:created xsi:type="dcterms:W3CDTF">2013-03-04T22:22:01Z</dcterms:created>
  <dcterms:modified xsi:type="dcterms:W3CDTF">2016-06-17T10:19:15Z</dcterms:modified>
</cp:coreProperties>
</file>