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91" r:id="rId6"/>
    <p:sldId id="290" r:id="rId7"/>
    <p:sldId id="266" r:id="rId8"/>
    <p:sldId id="267" r:id="rId9"/>
    <p:sldId id="268" r:id="rId10"/>
    <p:sldId id="269" r:id="rId11"/>
    <p:sldId id="270" r:id="rId12"/>
    <p:sldId id="273" r:id="rId13"/>
    <p:sldId id="275" r:id="rId14"/>
    <p:sldId id="277" r:id="rId15"/>
    <p:sldId id="281" r:id="rId16"/>
    <p:sldId id="283" r:id="rId17"/>
    <p:sldId id="285" r:id="rId18"/>
    <p:sldId id="287" r:id="rId19"/>
    <p:sldId id="288" r:id="rId20"/>
    <p:sldId id="292" r:id="rId21"/>
    <p:sldId id="294" r:id="rId22"/>
    <p:sldId id="296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2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646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3C5D-7C0A-4FD5-A675-AD0499D54885}" type="datetimeFigureOut">
              <a:rPr lang="en-GB" smtClean="0"/>
              <a:pPr/>
              <a:t>11/08/2017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758F-87C5-4129-B65E-0F63D2A44B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0083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3C5D-7C0A-4FD5-A675-AD0499D54885}" type="datetimeFigureOut">
              <a:rPr lang="en-GB" smtClean="0"/>
              <a:pPr/>
              <a:t>11/08/2017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758F-87C5-4129-B65E-0F63D2A44B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16593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3C5D-7C0A-4FD5-A675-AD0499D54885}" type="datetimeFigureOut">
              <a:rPr lang="en-GB" smtClean="0"/>
              <a:pPr/>
              <a:t>11/08/2017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758F-87C5-4129-B65E-0F63D2A44B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3423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3C5D-7C0A-4FD5-A675-AD0499D54885}" type="datetimeFigureOut">
              <a:rPr lang="en-GB" smtClean="0"/>
              <a:pPr/>
              <a:t>11/08/2017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758F-87C5-4129-B65E-0F63D2A44B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2337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3C5D-7C0A-4FD5-A675-AD0499D54885}" type="datetimeFigureOut">
              <a:rPr lang="en-GB" smtClean="0"/>
              <a:pPr/>
              <a:t>11/08/2017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758F-87C5-4129-B65E-0F63D2A44B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0063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3C5D-7C0A-4FD5-A675-AD0499D54885}" type="datetimeFigureOut">
              <a:rPr lang="en-GB" smtClean="0"/>
              <a:pPr/>
              <a:t>11/08/2017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758F-87C5-4129-B65E-0F63D2A44B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9738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3C5D-7C0A-4FD5-A675-AD0499D54885}" type="datetimeFigureOut">
              <a:rPr lang="en-GB" smtClean="0"/>
              <a:pPr/>
              <a:t>11/08/2017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758F-87C5-4129-B65E-0F63D2A44B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85701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3C5D-7C0A-4FD5-A675-AD0499D54885}" type="datetimeFigureOut">
              <a:rPr lang="en-GB" smtClean="0"/>
              <a:pPr/>
              <a:t>11/08/2017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758F-87C5-4129-B65E-0F63D2A44B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5228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3C5D-7C0A-4FD5-A675-AD0499D54885}" type="datetimeFigureOut">
              <a:rPr lang="en-GB" smtClean="0"/>
              <a:pPr/>
              <a:t>11/08/2017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758F-87C5-4129-B65E-0F63D2A44B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7443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3C5D-7C0A-4FD5-A675-AD0499D54885}" type="datetimeFigureOut">
              <a:rPr lang="en-GB" smtClean="0"/>
              <a:pPr/>
              <a:t>11/08/2017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758F-87C5-4129-B65E-0F63D2A44B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2536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3C5D-7C0A-4FD5-A675-AD0499D54885}" type="datetimeFigureOut">
              <a:rPr lang="en-GB" smtClean="0"/>
              <a:pPr/>
              <a:t>11/08/2017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758F-87C5-4129-B65E-0F63D2A44B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7846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33C5D-7C0A-4FD5-A675-AD0499D54885}" type="datetimeFigureOut">
              <a:rPr lang="en-GB" smtClean="0"/>
              <a:pPr/>
              <a:t>11/08/2017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D758F-87C5-4129-B65E-0F63D2A44B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0473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5" Type="http://schemas.openxmlformats.org/officeDocument/2006/relationships/image" Target="../media/image6.jpe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6102" y="2130425"/>
            <a:ext cx="3842098" cy="1470025"/>
          </a:xfrm>
        </p:spPr>
        <p:txBody>
          <a:bodyPr/>
          <a:lstStyle/>
          <a:p>
            <a:pPr algn="r"/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Microbes and Disease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720" y="3664718"/>
            <a:ext cx="6400800" cy="1752600"/>
          </a:xfrm>
        </p:spPr>
        <p:txBody>
          <a:bodyPr/>
          <a:lstStyle/>
          <a:p>
            <a:pPr algn="r"/>
            <a:r>
              <a:rPr lang="en-GB" dirty="0" smtClean="0"/>
              <a:t>S2 Science</a:t>
            </a:r>
            <a:endParaRPr lang="en-GB" dirty="0"/>
          </a:p>
        </p:txBody>
      </p:sp>
      <p:pic>
        <p:nvPicPr>
          <p:cNvPr id="1026" name="Picture 2" descr="Image result for disease clip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51845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353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lphabetSoup Tilt BT" panose="04020905020B06060204" pitchFamily="82" charset="0"/>
              </a:rPr>
              <a:t>Microbe Quest</a:t>
            </a:r>
            <a:endParaRPr lang="en-GB" dirty="0">
              <a:latin typeface="AlphabetSoup Tilt BT" panose="04020905020B06060204" pitchFamily="82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927" y="1412776"/>
            <a:ext cx="8800643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256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lphabetSoup Tilt BT" panose="04020905020B06060204" pitchFamily="82" charset="0"/>
              </a:rPr>
              <a:t>Microbe Quest</a:t>
            </a:r>
            <a:endParaRPr lang="en-GB" dirty="0">
              <a:latin typeface="AlphabetSoup Tilt BT" panose="04020905020B06060204" pitchFamily="8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0176" y="908720"/>
            <a:ext cx="7060684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0256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latin typeface="AlphabetSoup Tilt BT" panose="04020905020B06060204" pitchFamily="82" charset="0"/>
              </a:rPr>
              <a:t>1.QUIZ</a:t>
            </a:r>
            <a:endParaRPr lang="en-GB" sz="9600" dirty="0">
              <a:latin typeface="AlphabetSoup Tilt BT" panose="04020905020B060602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 smtClean="0"/>
              <a:t>What is a pathogen?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9376" y="4005064"/>
            <a:ext cx="3009524" cy="238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245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latin typeface="AlphabetSoup Tilt BT" panose="04020905020B06060204" pitchFamily="82" charset="0"/>
              </a:rPr>
              <a:t>2.QUIZ</a:t>
            </a:r>
            <a:endParaRPr lang="en-GB" sz="9600" dirty="0">
              <a:latin typeface="AlphabetSoup Tilt BT" panose="04020905020B060602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 smtClean="0"/>
              <a:t>What are the smallest types of pathogens?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9376" y="4005064"/>
            <a:ext cx="3009524" cy="238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61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latin typeface="AlphabetSoup Tilt BT" panose="04020905020B06060204" pitchFamily="82" charset="0"/>
              </a:rPr>
              <a:t>3.QUIZ</a:t>
            </a:r>
            <a:endParaRPr lang="en-GB" sz="9600" dirty="0">
              <a:latin typeface="AlphabetSoup Tilt BT" panose="04020905020B060602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 smtClean="0"/>
              <a:t>Identify the structure?</a:t>
            </a:r>
            <a:endParaRPr lang="en-GB" sz="4400" dirty="0"/>
          </a:p>
        </p:txBody>
      </p:sp>
      <p:pic>
        <p:nvPicPr>
          <p:cNvPr id="6146" name="Picture 2" descr="Image result for bacteri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01834"/>
            <a:ext cx="4508000" cy="36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riped Right Arrow 4"/>
          <p:cNvSpPr/>
          <p:nvPr/>
        </p:nvSpPr>
        <p:spPr>
          <a:xfrm rot="2306272">
            <a:off x="3077285" y="4284263"/>
            <a:ext cx="1512168" cy="432048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5126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latin typeface="AlphabetSoup Tilt BT" panose="04020905020B06060204" pitchFamily="82" charset="0"/>
              </a:rPr>
              <a:t>4.QUIZ</a:t>
            </a:r>
            <a:endParaRPr lang="en-GB" sz="9600" dirty="0">
              <a:latin typeface="AlphabetSoup Tilt BT" panose="04020905020B060602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 smtClean="0"/>
              <a:t>Identify the structure?</a:t>
            </a:r>
            <a:endParaRPr lang="en-GB" sz="4400" dirty="0"/>
          </a:p>
        </p:txBody>
      </p:sp>
      <p:pic>
        <p:nvPicPr>
          <p:cNvPr id="6146" name="Picture 2" descr="Image result for bacteri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01834"/>
            <a:ext cx="4508000" cy="36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riped Right Arrow 4"/>
          <p:cNvSpPr/>
          <p:nvPr/>
        </p:nvSpPr>
        <p:spPr>
          <a:xfrm rot="7737611">
            <a:off x="6331511" y="3360662"/>
            <a:ext cx="1512168" cy="432048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0122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01008"/>
            <a:ext cx="31242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latin typeface="AlphabetSoup Tilt BT" panose="04020905020B06060204" pitchFamily="82" charset="0"/>
              </a:rPr>
              <a:t>5.QUIZ</a:t>
            </a:r>
            <a:endParaRPr lang="en-GB" sz="9600" dirty="0">
              <a:latin typeface="AlphabetSoup Tilt BT" panose="04020905020B060602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 smtClean="0"/>
              <a:t>Identify the structure?</a:t>
            </a:r>
            <a:endParaRPr lang="en-GB" sz="4400" dirty="0"/>
          </a:p>
        </p:txBody>
      </p:sp>
      <p:sp>
        <p:nvSpPr>
          <p:cNvPr id="5" name="Striped Right Arrow 4"/>
          <p:cNvSpPr/>
          <p:nvPr/>
        </p:nvSpPr>
        <p:spPr>
          <a:xfrm rot="2306272">
            <a:off x="3077285" y="4284263"/>
            <a:ext cx="1512168" cy="432048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5119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latin typeface="AlphabetSoup Tilt BT" panose="04020905020B06060204" pitchFamily="82" charset="0"/>
              </a:rPr>
              <a:t>6.QUIZ</a:t>
            </a:r>
            <a:endParaRPr lang="en-GB" sz="9600" dirty="0">
              <a:latin typeface="AlphabetSoup Tilt BT" panose="04020905020B060602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 smtClean="0"/>
              <a:t>State the type of organism that causes athlete’s foot?</a:t>
            </a:r>
            <a:endParaRPr lang="en-GB" sz="4400" dirty="0"/>
          </a:p>
        </p:txBody>
      </p:sp>
      <p:pic>
        <p:nvPicPr>
          <p:cNvPr id="10242" name="Picture 2" descr="Image result for Athlete's foo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2643" y="4293096"/>
            <a:ext cx="4005915" cy="256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489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lphabetSoup Tilt BT" panose="04020905020B06060204" pitchFamily="82" charset="0"/>
              </a:rPr>
              <a:t>QUIZ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5400" dirty="0" smtClean="0">
                <a:latin typeface="Apple Boy BTN" panose="020C0904040107040205" pitchFamily="34" charset="0"/>
              </a:rPr>
              <a:t>For the following questions use your key on the worksheet to identify the type of </a:t>
            </a:r>
            <a:r>
              <a:rPr lang="en-GB" sz="5400" dirty="0" err="1" smtClean="0">
                <a:latin typeface="Apple Boy BTN" panose="020C0904040107040205" pitchFamily="34" charset="0"/>
              </a:rPr>
              <a:t>baceria</a:t>
            </a:r>
            <a:r>
              <a:rPr lang="en-GB" sz="5400" dirty="0" smtClean="0">
                <a:latin typeface="Apple Boy BTN" panose="020C0904040107040205" pitchFamily="34" charset="0"/>
              </a:rPr>
              <a:t>.</a:t>
            </a:r>
            <a:endParaRPr lang="en-GB" sz="5400" dirty="0">
              <a:latin typeface="Apple Boy BTN" panose="020C0904040107040205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3930656"/>
            <a:ext cx="3779912" cy="239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839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latin typeface="AlphabetSoup Tilt BT" panose="04020905020B06060204" pitchFamily="82" charset="0"/>
              </a:rPr>
              <a:t>7.QUIZ</a:t>
            </a:r>
            <a:endParaRPr lang="en-GB" sz="9600" dirty="0">
              <a:latin typeface="AlphabetSoup Tilt BT" panose="04020905020B06060204" pitchFamily="82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0291" y="2133600"/>
            <a:ext cx="5323417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7402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lphabetSoup Tilt BT" panose="04020905020B06060204" pitchFamily="82" charset="0"/>
              </a:rPr>
              <a:t>Outcomes and Experiences</a:t>
            </a:r>
            <a:endParaRPr lang="en-GB" dirty="0">
              <a:latin typeface="AlphabetSoup Tilt BT" panose="04020905020B060602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 know the symptoms of some common diseases caused by germs. I can explain how they are spread and discuss how some methods of preventing and treating disease benefit society. </a:t>
            </a:r>
          </a:p>
          <a:p>
            <a:pPr marL="0" indent="0">
              <a:buNone/>
            </a:pPr>
            <a:r>
              <a:rPr lang="en-GB" b="1" dirty="0"/>
              <a:t>SCN 1-13a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3645024"/>
            <a:ext cx="4211960" cy="266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09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5280587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latin typeface="AlphabetSoup Tilt BT" panose="04020905020B06060204" pitchFamily="82" charset="0"/>
              </a:rPr>
              <a:t>8.QUIZ</a:t>
            </a:r>
            <a:endParaRPr lang="en-GB" sz="9600" dirty="0">
              <a:latin typeface="AlphabetSoup Tilt BT" panose="04020905020B060602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76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518817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latin typeface="AlphabetSoup Tilt BT" panose="04020905020B06060204" pitchFamily="82" charset="0"/>
              </a:rPr>
              <a:t>9.QUIZ</a:t>
            </a:r>
            <a:endParaRPr lang="en-GB" sz="9600" dirty="0">
              <a:latin typeface="AlphabetSoup Tilt BT" panose="04020905020B060602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43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latin typeface="AlphabetSoup Tilt BT" panose="04020905020B06060204" pitchFamily="82" charset="0"/>
              </a:rPr>
              <a:t>10.QUIZ</a:t>
            </a:r>
            <a:endParaRPr lang="en-GB" sz="9600" dirty="0">
              <a:latin typeface="AlphabetSoup Tilt BT" panose="04020905020B06060204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772816"/>
            <a:ext cx="8352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One bacterium divides every hour? How many will there be after one day?</a:t>
            </a:r>
          </a:p>
          <a:p>
            <a:endParaRPr lang="en-GB" sz="4400" dirty="0"/>
          </a:p>
          <a:p>
            <a:r>
              <a:rPr lang="en-GB" sz="4400" dirty="0" smtClean="0"/>
              <a:t>In the event of nobody obtaining the correct answer, the nearest will be awarded the point!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xmlns="" val="366329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latin typeface="AlphabetSoup Tilt BT" panose="04020905020B06060204" pitchFamily="82" charset="0"/>
              </a:rPr>
              <a:t>1.QUIZ</a:t>
            </a:r>
            <a:endParaRPr lang="en-GB" sz="9600" dirty="0">
              <a:latin typeface="AlphabetSoup Tilt BT" panose="04020905020B060602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 smtClean="0"/>
              <a:t>What is a pathogen?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9376" y="4005064"/>
            <a:ext cx="3009524" cy="238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890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latin typeface="AlphabetSoup Tilt BT" panose="04020905020B06060204" pitchFamily="82" charset="0"/>
              </a:rPr>
              <a:t>1.QUIZ</a:t>
            </a:r>
            <a:endParaRPr lang="en-GB" sz="9600" dirty="0">
              <a:latin typeface="AlphabetSoup Tilt BT" panose="04020905020B060602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 smtClean="0"/>
              <a:t>Something that causes an infectious disease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7238" y="4005064"/>
            <a:ext cx="3009524" cy="238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635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latin typeface="AlphabetSoup Tilt BT" panose="04020905020B06060204" pitchFamily="82" charset="0"/>
              </a:rPr>
              <a:t>2.QUIZ</a:t>
            </a:r>
            <a:endParaRPr lang="en-GB" sz="9600" dirty="0">
              <a:latin typeface="AlphabetSoup Tilt BT" panose="04020905020B060602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 smtClean="0"/>
              <a:t>What are the smallest types of pathogens?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9376" y="4005064"/>
            <a:ext cx="3009524" cy="238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976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latin typeface="AlphabetSoup Tilt BT" panose="04020905020B06060204" pitchFamily="82" charset="0"/>
              </a:rPr>
              <a:t>2.QUIZ</a:t>
            </a:r>
            <a:endParaRPr lang="en-GB" sz="9600" dirty="0">
              <a:latin typeface="AlphabetSoup Tilt BT" panose="04020905020B060602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 smtClean="0"/>
              <a:t>Viruses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7238" y="4005064"/>
            <a:ext cx="3009524" cy="238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137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latin typeface="AlphabetSoup Tilt BT" panose="04020905020B06060204" pitchFamily="82" charset="0"/>
              </a:rPr>
              <a:t>3.QUIZ</a:t>
            </a:r>
            <a:endParaRPr lang="en-GB" sz="9600" dirty="0">
              <a:latin typeface="AlphabetSoup Tilt BT" panose="04020905020B060602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 smtClean="0"/>
              <a:t>Identify the structure?</a:t>
            </a:r>
            <a:endParaRPr lang="en-GB" sz="4400" dirty="0"/>
          </a:p>
        </p:txBody>
      </p:sp>
      <p:pic>
        <p:nvPicPr>
          <p:cNvPr id="6146" name="Picture 2" descr="Image result for bacteri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01834"/>
            <a:ext cx="4508000" cy="36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riped Right Arrow 4"/>
          <p:cNvSpPr/>
          <p:nvPr/>
        </p:nvSpPr>
        <p:spPr>
          <a:xfrm rot="2306272">
            <a:off x="3077285" y="4284263"/>
            <a:ext cx="1512168" cy="432048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5310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latin typeface="AlphabetSoup Tilt BT" panose="04020905020B06060204" pitchFamily="82" charset="0"/>
              </a:rPr>
              <a:t>3.QUIZ</a:t>
            </a:r>
            <a:endParaRPr lang="en-GB" sz="9600" dirty="0">
              <a:latin typeface="AlphabetSoup Tilt BT" panose="04020905020B060602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 smtClean="0"/>
              <a:t>Chromosome or DNA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7238" y="4005064"/>
            <a:ext cx="3009524" cy="238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158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latin typeface="AlphabetSoup Tilt BT" panose="04020905020B06060204" pitchFamily="82" charset="0"/>
              </a:rPr>
              <a:t>3.QUIZ</a:t>
            </a:r>
            <a:endParaRPr lang="en-GB" sz="9600" dirty="0">
              <a:latin typeface="AlphabetSoup Tilt BT" panose="04020905020B060602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 smtClean="0"/>
              <a:t>Identify the structure?</a:t>
            </a:r>
            <a:endParaRPr lang="en-GB" sz="4400" dirty="0"/>
          </a:p>
        </p:txBody>
      </p:sp>
      <p:pic>
        <p:nvPicPr>
          <p:cNvPr id="6146" name="Picture 2" descr="Image result for bacteri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01834"/>
            <a:ext cx="4508000" cy="36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riped Right Arrow 4"/>
          <p:cNvSpPr/>
          <p:nvPr/>
        </p:nvSpPr>
        <p:spPr>
          <a:xfrm rot="2306272">
            <a:off x="3077285" y="4284263"/>
            <a:ext cx="1512168" cy="432048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2430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lphabetSoup Tilt BT" panose="04020905020B06060204" pitchFamily="82" charset="0"/>
              </a:rPr>
              <a:t>Learning Objectives</a:t>
            </a:r>
            <a:endParaRPr lang="en-GB" dirty="0">
              <a:latin typeface="AlphabetSoup Tilt BT" panose="04020905020B060602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Identify examples of poor hygiene</a:t>
            </a:r>
          </a:p>
          <a:p>
            <a:r>
              <a:rPr lang="en-GB" dirty="0" smtClean="0"/>
              <a:t>Produce a poster to remind shop employees of ways to ensure good hygiene.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3645024"/>
            <a:ext cx="4211960" cy="266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875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latin typeface="AlphabetSoup Tilt BT" panose="04020905020B06060204" pitchFamily="82" charset="0"/>
              </a:rPr>
              <a:t>3.QUIZ</a:t>
            </a:r>
            <a:endParaRPr lang="en-GB" sz="9600" dirty="0">
              <a:latin typeface="AlphabetSoup Tilt BT" panose="04020905020B060602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 smtClean="0"/>
              <a:t>Chromosome or DNA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7238" y="4005064"/>
            <a:ext cx="3009524" cy="238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565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latin typeface="AlphabetSoup Tilt BT" panose="04020905020B06060204" pitchFamily="82" charset="0"/>
              </a:rPr>
              <a:t>4.QUIZ</a:t>
            </a:r>
            <a:endParaRPr lang="en-GB" sz="9600" dirty="0">
              <a:latin typeface="AlphabetSoup Tilt BT" panose="04020905020B060602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 smtClean="0"/>
              <a:t>Identify the structure?</a:t>
            </a:r>
            <a:endParaRPr lang="en-GB" sz="4400" dirty="0"/>
          </a:p>
        </p:txBody>
      </p:sp>
      <p:pic>
        <p:nvPicPr>
          <p:cNvPr id="6146" name="Picture 2" descr="Image result for bacteri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01834"/>
            <a:ext cx="4508000" cy="36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riped Right Arrow 4"/>
          <p:cNvSpPr/>
          <p:nvPr/>
        </p:nvSpPr>
        <p:spPr>
          <a:xfrm rot="8042900">
            <a:off x="6441079" y="3479442"/>
            <a:ext cx="1512168" cy="432048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7897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latin typeface="AlphabetSoup Tilt BT" panose="04020905020B06060204" pitchFamily="82" charset="0"/>
              </a:rPr>
              <a:t>4.QUIZ</a:t>
            </a:r>
            <a:endParaRPr lang="en-GB" sz="9600" dirty="0">
              <a:latin typeface="AlphabetSoup Tilt BT" panose="04020905020B060602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 smtClean="0"/>
              <a:t>Flagellum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7238" y="4005064"/>
            <a:ext cx="3009524" cy="238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02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01008"/>
            <a:ext cx="31242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latin typeface="AlphabetSoup Tilt BT" panose="04020905020B06060204" pitchFamily="82" charset="0"/>
              </a:rPr>
              <a:t>5.QUIZ</a:t>
            </a:r>
            <a:endParaRPr lang="en-GB" sz="9600" dirty="0">
              <a:latin typeface="AlphabetSoup Tilt BT" panose="04020905020B060602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 smtClean="0"/>
              <a:t>Identify the structure?</a:t>
            </a:r>
            <a:endParaRPr lang="en-GB" sz="4400" dirty="0"/>
          </a:p>
        </p:txBody>
      </p:sp>
      <p:sp>
        <p:nvSpPr>
          <p:cNvPr id="5" name="Striped Right Arrow 4"/>
          <p:cNvSpPr/>
          <p:nvPr/>
        </p:nvSpPr>
        <p:spPr>
          <a:xfrm rot="2306272">
            <a:off x="3077285" y="4284263"/>
            <a:ext cx="1512168" cy="432048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0378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latin typeface="AlphabetSoup Tilt BT" panose="04020905020B06060204" pitchFamily="82" charset="0"/>
              </a:rPr>
              <a:t>5.QUIZ</a:t>
            </a:r>
            <a:endParaRPr lang="en-GB" sz="9600" dirty="0">
              <a:latin typeface="AlphabetSoup Tilt BT" panose="04020905020B060602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 smtClean="0"/>
              <a:t>Protein Coat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7238" y="4005064"/>
            <a:ext cx="3009524" cy="238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738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latin typeface="AlphabetSoup Tilt BT" panose="04020905020B06060204" pitchFamily="82" charset="0"/>
              </a:rPr>
              <a:t>6.QUIZ</a:t>
            </a:r>
            <a:endParaRPr lang="en-GB" sz="9600" dirty="0">
              <a:latin typeface="AlphabetSoup Tilt BT" panose="04020905020B060602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 smtClean="0"/>
              <a:t>State the type of organism that causes athlete’s foot?</a:t>
            </a:r>
            <a:endParaRPr lang="en-GB" sz="4400" dirty="0"/>
          </a:p>
        </p:txBody>
      </p:sp>
      <p:pic>
        <p:nvPicPr>
          <p:cNvPr id="10242" name="Picture 2" descr="Image result for Athlete's foo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2643" y="4293096"/>
            <a:ext cx="4005915" cy="256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924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latin typeface="AlphabetSoup Tilt BT" panose="04020905020B06060204" pitchFamily="82" charset="0"/>
              </a:rPr>
              <a:t>6.QUIZ</a:t>
            </a:r>
            <a:endParaRPr lang="en-GB" sz="9600" dirty="0">
              <a:latin typeface="AlphabetSoup Tilt BT" panose="04020905020B060602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 smtClean="0"/>
              <a:t>Fungus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7238" y="4005064"/>
            <a:ext cx="3009524" cy="238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519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lphabetSoup Tilt BT" panose="04020905020B06060204" pitchFamily="82" charset="0"/>
              </a:rPr>
              <a:t>QUIZ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5400" dirty="0" smtClean="0">
                <a:latin typeface="Apple Boy BTN" panose="020C0904040107040205" pitchFamily="34" charset="0"/>
              </a:rPr>
              <a:t>For the following questions use your key on the worksheet to identify the type of </a:t>
            </a:r>
            <a:r>
              <a:rPr lang="en-GB" sz="5400" dirty="0" err="1" smtClean="0">
                <a:latin typeface="Apple Boy BTN" panose="020C0904040107040205" pitchFamily="34" charset="0"/>
              </a:rPr>
              <a:t>baceria</a:t>
            </a:r>
            <a:r>
              <a:rPr lang="en-GB" sz="5400" dirty="0" smtClean="0">
                <a:latin typeface="Apple Boy BTN" panose="020C0904040107040205" pitchFamily="34" charset="0"/>
              </a:rPr>
              <a:t>.</a:t>
            </a:r>
            <a:endParaRPr lang="en-GB" sz="5400" dirty="0">
              <a:latin typeface="Apple Boy BTN" panose="020C0904040107040205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3930656"/>
            <a:ext cx="3779912" cy="239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040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latin typeface="AlphabetSoup Tilt BT" panose="04020905020B06060204" pitchFamily="82" charset="0"/>
              </a:rPr>
              <a:t>7.QUIZ</a:t>
            </a:r>
            <a:endParaRPr lang="en-GB" sz="9600" dirty="0">
              <a:latin typeface="AlphabetSoup Tilt BT" panose="04020905020B06060204" pitchFamily="82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0291" y="2133600"/>
            <a:ext cx="5323417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9894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latin typeface="AlphabetSoup Tilt BT" panose="04020905020B06060204" pitchFamily="82" charset="0"/>
              </a:rPr>
              <a:t>7.QUIZ</a:t>
            </a:r>
            <a:endParaRPr lang="en-GB" sz="9600" dirty="0">
              <a:latin typeface="AlphabetSoup Tilt BT" panose="04020905020B060602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 smtClean="0"/>
              <a:t>Spirillum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7238" y="4005064"/>
            <a:ext cx="3009524" cy="238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154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29600" cy="1143000"/>
          </a:xfrm>
        </p:spPr>
        <p:txBody>
          <a:bodyPr/>
          <a:lstStyle/>
          <a:p>
            <a:pPr algn="l"/>
            <a:r>
              <a:rPr lang="en-GB" dirty="0" err="1" smtClean="0">
                <a:latin typeface="AlphabetSoup Tilt BT" panose="04020905020B06060204" pitchFamily="82" charset="0"/>
              </a:rPr>
              <a:t>Hygeine</a:t>
            </a:r>
            <a:endParaRPr lang="en-GB" dirty="0">
              <a:latin typeface="AlphabetSoup Tilt BT" panose="04020905020B06060204" pitchFamily="8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0254" y="988018"/>
            <a:ext cx="5380935" cy="608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28184" y="332656"/>
            <a:ext cx="270622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/>
              <a:t>Imagine that you are a Health Inspector.</a:t>
            </a:r>
          </a:p>
          <a:p>
            <a:r>
              <a:rPr lang="en-GB" sz="2600" dirty="0" smtClean="0"/>
              <a:t>1. Issue a warning letter that lists your concerns about hygiene in </a:t>
            </a:r>
            <a:r>
              <a:rPr lang="en-GB" sz="2600" dirty="0" err="1" smtClean="0"/>
              <a:t>MacMicrobe’s</a:t>
            </a:r>
            <a:r>
              <a:rPr lang="en-GB" sz="2600" dirty="0" smtClean="0"/>
              <a:t> General Stores.</a:t>
            </a:r>
          </a:p>
          <a:p>
            <a:r>
              <a:rPr lang="en-GB" sz="2600" dirty="0" smtClean="0"/>
              <a:t>2. Produce a poster that reminds Mick </a:t>
            </a:r>
            <a:r>
              <a:rPr lang="en-GB" sz="2600" dirty="0" err="1" smtClean="0"/>
              <a:t>MacMicrobe</a:t>
            </a:r>
            <a:r>
              <a:rPr lang="en-GB" sz="2600" dirty="0" smtClean="0"/>
              <a:t> of good </a:t>
            </a:r>
            <a:r>
              <a:rPr lang="en-GB" sz="2600" dirty="0" err="1" smtClean="0"/>
              <a:t>shopkeeping</a:t>
            </a:r>
            <a:r>
              <a:rPr lang="en-GB" sz="2600" dirty="0" smtClean="0"/>
              <a:t> </a:t>
            </a:r>
            <a:r>
              <a:rPr lang="en-GB" sz="2600" dirty="0" err="1" smtClean="0"/>
              <a:t>practicies</a:t>
            </a:r>
            <a:r>
              <a:rPr lang="en-GB" sz="2600" dirty="0" smtClean="0"/>
              <a:t>.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xmlns="" val="40146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5280587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latin typeface="AlphabetSoup Tilt BT" panose="04020905020B06060204" pitchFamily="82" charset="0"/>
              </a:rPr>
              <a:t>8.QUIZ</a:t>
            </a:r>
            <a:endParaRPr lang="en-GB" sz="9600" dirty="0">
              <a:latin typeface="AlphabetSoup Tilt BT" panose="04020905020B060602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286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latin typeface="AlphabetSoup Tilt BT" panose="04020905020B06060204" pitchFamily="82" charset="0"/>
              </a:rPr>
              <a:t>8.QUIZ</a:t>
            </a:r>
            <a:endParaRPr lang="en-GB" sz="9600" dirty="0">
              <a:latin typeface="AlphabetSoup Tilt BT" panose="04020905020B060602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 smtClean="0"/>
              <a:t>Diplococcus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7238" y="4005064"/>
            <a:ext cx="3009524" cy="238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017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518817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latin typeface="AlphabetSoup Tilt BT" panose="04020905020B06060204" pitchFamily="82" charset="0"/>
              </a:rPr>
              <a:t>9.QUIZ</a:t>
            </a:r>
            <a:endParaRPr lang="en-GB" sz="9600" dirty="0">
              <a:latin typeface="AlphabetSoup Tilt BT" panose="04020905020B060602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32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latin typeface="AlphabetSoup Tilt BT" panose="04020905020B06060204" pitchFamily="82" charset="0"/>
              </a:rPr>
              <a:t>9.QUIZ</a:t>
            </a:r>
            <a:endParaRPr lang="en-GB" sz="9600" dirty="0">
              <a:latin typeface="AlphabetSoup Tilt BT" panose="04020905020B060602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 smtClean="0"/>
              <a:t>Vibrio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7238" y="4005064"/>
            <a:ext cx="3009524" cy="238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88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latin typeface="AlphabetSoup Tilt BT" panose="04020905020B06060204" pitchFamily="82" charset="0"/>
              </a:rPr>
              <a:t>10.QUIZ</a:t>
            </a:r>
            <a:endParaRPr lang="en-GB" sz="9600" dirty="0">
              <a:latin typeface="AlphabetSoup Tilt BT" panose="04020905020B06060204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772816"/>
            <a:ext cx="8352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One bacterium divides every hour? How many will there be after one day?</a:t>
            </a:r>
          </a:p>
          <a:p>
            <a:endParaRPr lang="en-GB" sz="4400" dirty="0"/>
          </a:p>
          <a:p>
            <a:r>
              <a:rPr lang="en-GB" sz="4400" dirty="0" smtClean="0"/>
              <a:t>In the event of nobody obtaining the correct answer, the nearest will be awarded the point!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xmlns="" val="96366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latin typeface="AlphabetSoup Tilt BT" panose="04020905020B06060204" pitchFamily="82" charset="0"/>
              </a:rPr>
              <a:t>10.QUIZ</a:t>
            </a:r>
            <a:endParaRPr lang="en-GB" sz="9600" dirty="0">
              <a:latin typeface="AlphabetSoup Tilt BT" panose="04020905020B060602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 smtClean="0"/>
              <a:t>16 777 216</a:t>
            </a:r>
          </a:p>
          <a:p>
            <a:pPr marL="0" indent="0" algn="ctr">
              <a:buNone/>
            </a:pPr>
            <a:r>
              <a:rPr lang="en-GB" sz="4400" dirty="0" smtClean="0"/>
              <a:t>(almost 17 million!!!!)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7238" y="4005064"/>
            <a:ext cx="3009524" cy="238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750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lphabetSoup Tilt BT" panose="04020905020B06060204" pitchFamily="82" charset="0"/>
              </a:rPr>
              <a:t>Learning Objectives</a:t>
            </a:r>
            <a:endParaRPr lang="en-GB" dirty="0">
              <a:latin typeface="AlphabetSoup Tilt BT" panose="04020905020B060602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Define the word pathogen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Name the three main types of pathogen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Identify the structures found in bacteria, fungi and viruses.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Identify key words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3645024"/>
            <a:ext cx="4211960" cy="266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148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lphabetSoup Tilt BT" panose="04020905020B06060204" pitchFamily="82" charset="0"/>
              </a:rPr>
              <a:t>How?</a:t>
            </a:r>
            <a:endParaRPr lang="en-GB" dirty="0">
              <a:latin typeface="AlphabetSoup Tilt BT" panose="04020905020B060602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Labelled drawings</a:t>
            </a:r>
          </a:p>
          <a:p>
            <a:r>
              <a:rPr lang="en-GB" dirty="0" smtClean="0"/>
              <a:t>Worksheet</a:t>
            </a:r>
          </a:p>
          <a:p>
            <a:r>
              <a:rPr lang="en-GB" dirty="0" smtClean="0"/>
              <a:t>Video</a:t>
            </a:r>
          </a:p>
          <a:p>
            <a:r>
              <a:rPr lang="en-GB" dirty="0" smtClean="0"/>
              <a:t>Quiz</a:t>
            </a:r>
          </a:p>
          <a:p>
            <a:r>
              <a:rPr lang="en-GB" dirty="0" smtClean="0"/>
              <a:t>Video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3645024"/>
            <a:ext cx="4211960" cy="266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843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lphabetSoup Tilt BT" panose="04020905020B06060204" pitchFamily="82" charset="0"/>
              </a:rPr>
              <a:t>Pathogens</a:t>
            </a:r>
            <a:endParaRPr lang="en-GB" dirty="0">
              <a:latin typeface="AlphabetSoup Tilt BT" panose="04020905020B06060204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996432"/>
            <a:ext cx="3705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2">
                    <a:lumMod val="75000"/>
                  </a:schemeClr>
                </a:solidFill>
              </a:rPr>
              <a:t>Microbes that cause disease</a:t>
            </a:r>
            <a:endParaRPr lang="en-GB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13950" y1="26923" x2="5882" y2="26923"/>
                        <a14:foregroundMark x1="2689" y1="35628" x2="2689" y2="41498"/>
                        <a14:foregroundMark x1="3025" y1="47571" x2="1345" y2="52024"/>
                        <a14:foregroundMark x1="1681" y1="60324" x2="6555" y2="63765"/>
                        <a14:backgroundMark x1="98655" y1="71862" x2="99496" y2="7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996433"/>
            <a:ext cx="2843185" cy="236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2712343"/>
            <a:ext cx="1376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Bacteria</a:t>
            </a:r>
            <a:endParaRPr lang="en-GB" sz="2800" dirty="0"/>
          </a:p>
        </p:txBody>
      </p:sp>
      <p:pic>
        <p:nvPicPr>
          <p:cNvPr id="2052" name="Picture 4" descr="Image result for Vir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58097"/>
            <a:ext cx="2281257" cy="228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41399" y="2998229"/>
            <a:ext cx="925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Virus</a:t>
            </a:r>
            <a:endParaRPr lang="en-GB" sz="2800" dirty="0"/>
          </a:p>
        </p:txBody>
      </p:sp>
      <p:pic>
        <p:nvPicPr>
          <p:cNvPr id="2054" name="Picture 6" descr="Image result for athlete's foot fungus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F9FF"/>
              </a:clrFrom>
              <a:clrTo>
                <a:srgbClr val="EEF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8649" y="4725144"/>
            <a:ext cx="29527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79912" y="4513439"/>
            <a:ext cx="122661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/>
              <a:t>Fungus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77415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lphabetSoup Tilt BT" panose="04020905020B06060204" pitchFamily="82" charset="0"/>
              </a:rPr>
              <a:t>Pathogens</a:t>
            </a:r>
            <a:endParaRPr lang="en-GB" dirty="0">
              <a:latin typeface="AlphabetSoup Tilt BT" panose="04020905020B06060204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996432"/>
            <a:ext cx="3705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2">
                    <a:lumMod val="75000"/>
                  </a:schemeClr>
                </a:solidFill>
              </a:rPr>
              <a:t>Microbes that cause disease</a:t>
            </a:r>
            <a:endParaRPr lang="en-GB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13950" y1="26923" x2="5882" y2="26923"/>
                        <a14:foregroundMark x1="2689" y1="35628" x2="2689" y2="41498"/>
                        <a14:foregroundMark x1="3025" y1="47571" x2="1345" y2="52024"/>
                        <a14:foregroundMark x1="1681" y1="60324" x2="6555" y2="63765"/>
                        <a14:backgroundMark x1="98655" y1="71862" x2="99496" y2="7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996433"/>
            <a:ext cx="2843185" cy="236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2712343"/>
            <a:ext cx="1376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Bacteria</a:t>
            </a:r>
            <a:endParaRPr lang="en-GB" sz="2800" dirty="0"/>
          </a:p>
        </p:txBody>
      </p:sp>
      <p:pic>
        <p:nvPicPr>
          <p:cNvPr id="2052" name="Picture 4" descr="Image result for Vir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58097"/>
            <a:ext cx="2281257" cy="228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41399" y="2998229"/>
            <a:ext cx="925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Virus</a:t>
            </a:r>
            <a:endParaRPr lang="en-GB" sz="2800" dirty="0"/>
          </a:p>
        </p:txBody>
      </p:sp>
      <p:pic>
        <p:nvPicPr>
          <p:cNvPr id="2054" name="Picture 6" descr="Image result for athlete's foot fungus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F9FF"/>
              </a:clrFrom>
              <a:clrTo>
                <a:srgbClr val="EEF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25144"/>
            <a:ext cx="29527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79912" y="4513439"/>
            <a:ext cx="122661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/>
              <a:t>Fungus</a:t>
            </a:r>
            <a:endParaRPr lang="en-GB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58097"/>
            <a:ext cx="3327051" cy="305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Image result for Influenz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1842" y="1475895"/>
            <a:ext cx="3207361" cy="353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athlete's foot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37" r="20367"/>
          <a:stretch/>
        </p:blipFill>
        <p:spPr bwMode="auto">
          <a:xfrm>
            <a:off x="2699792" y="4589538"/>
            <a:ext cx="2952750" cy="227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027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lphabetSoup Tilt BT" panose="04020905020B06060204" pitchFamily="82" charset="0"/>
              </a:rPr>
              <a:t>TASK</a:t>
            </a:r>
            <a:endParaRPr lang="en-GB" dirty="0">
              <a:latin typeface="AlphabetSoup Tilt BT" panose="04020905020B060602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Exploring Science 8 page 37: Draw and label a virus, bacterium and yeast (fungus)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Ask for a “Microbe Quest”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2092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24659</TotalTime>
  <Words>421</Words>
  <Application>Microsoft Office PowerPoint</Application>
  <PresentationFormat>On-screen Show (4:3)</PresentationFormat>
  <Paragraphs>105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Microbes and Disease</vt:lpstr>
      <vt:lpstr>Outcomes and Experiences</vt:lpstr>
      <vt:lpstr>Learning Objectives</vt:lpstr>
      <vt:lpstr>Hygeine</vt:lpstr>
      <vt:lpstr>Learning Objectives</vt:lpstr>
      <vt:lpstr>How?</vt:lpstr>
      <vt:lpstr>Pathogens</vt:lpstr>
      <vt:lpstr>Pathogens</vt:lpstr>
      <vt:lpstr>TASK</vt:lpstr>
      <vt:lpstr>Microbe Quest</vt:lpstr>
      <vt:lpstr>Microbe Quest</vt:lpstr>
      <vt:lpstr>1.QUIZ</vt:lpstr>
      <vt:lpstr>2.QUIZ</vt:lpstr>
      <vt:lpstr>3.QUIZ</vt:lpstr>
      <vt:lpstr>4.QUIZ</vt:lpstr>
      <vt:lpstr>5.QUIZ</vt:lpstr>
      <vt:lpstr>6.QUIZ</vt:lpstr>
      <vt:lpstr>QUIZ</vt:lpstr>
      <vt:lpstr>7.QUIZ</vt:lpstr>
      <vt:lpstr>8.QUIZ</vt:lpstr>
      <vt:lpstr>9.QUIZ</vt:lpstr>
      <vt:lpstr>10.QUIZ</vt:lpstr>
      <vt:lpstr>1.QUIZ</vt:lpstr>
      <vt:lpstr>1.QUIZ</vt:lpstr>
      <vt:lpstr>2.QUIZ</vt:lpstr>
      <vt:lpstr>2.QUIZ</vt:lpstr>
      <vt:lpstr>3.QUIZ</vt:lpstr>
      <vt:lpstr>3.QUIZ</vt:lpstr>
      <vt:lpstr>3.QUIZ</vt:lpstr>
      <vt:lpstr>3.QUIZ</vt:lpstr>
      <vt:lpstr>4.QUIZ</vt:lpstr>
      <vt:lpstr>4.QUIZ</vt:lpstr>
      <vt:lpstr>5.QUIZ</vt:lpstr>
      <vt:lpstr>5.QUIZ</vt:lpstr>
      <vt:lpstr>6.QUIZ</vt:lpstr>
      <vt:lpstr>6.QUIZ</vt:lpstr>
      <vt:lpstr>QUIZ</vt:lpstr>
      <vt:lpstr>7.QUIZ</vt:lpstr>
      <vt:lpstr>7.QUIZ</vt:lpstr>
      <vt:lpstr>8.QUIZ</vt:lpstr>
      <vt:lpstr>8.QUIZ</vt:lpstr>
      <vt:lpstr>9.QUIZ</vt:lpstr>
      <vt:lpstr>9.QUIZ</vt:lpstr>
      <vt:lpstr>10.QUIZ</vt:lpstr>
      <vt:lpstr>10.QUIZ</vt:lpstr>
    </vt:vector>
  </TitlesOfParts>
  <Company>Highland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MannS3</dc:creator>
  <cp:lastModifiedBy>Steve</cp:lastModifiedBy>
  <cp:revision>74</cp:revision>
  <dcterms:created xsi:type="dcterms:W3CDTF">2016-12-14T09:32:21Z</dcterms:created>
  <dcterms:modified xsi:type="dcterms:W3CDTF">2017-08-11T15:31:58Z</dcterms:modified>
</cp:coreProperties>
</file>