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21"/>
  </p:notesMasterIdLst>
  <p:sldIdLst>
    <p:sldId id="296" r:id="rId3"/>
    <p:sldId id="281" r:id="rId4"/>
    <p:sldId id="282" r:id="rId5"/>
    <p:sldId id="283" r:id="rId6"/>
    <p:sldId id="284" r:id="rId7"/>
    <p:sldId id="285" r:id="rId8"/>
    <p:sldId id="286" r:id="rId9"/>
    <p:sldId id="297" r:id="rId10"/>
    <p:sldId id="298" r:id="rId11"/>
    <p:sldId id="287" r:id="rId12"/>
    <p:sldId id="288" r:id="rId13"/>
    <p:sldId id="289" r:id="rId14"/>
    <p:sldId id="290" r:id="rId15"/>
    <p:sldId id="291" r:id="rId16"/>
    <p:sldId id="292" r:id="rId17"/>
    <p:sldId id="293" r:id="rId18"/>
    <p:sldId id="294" r:id="rId19"/>
    <p:sldId id="295" r:id="rId20"/>
  </p:sldIdLst>
  <p:sldSz cx="12192000" cy="6858000"/>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7" d="100"/>
          <a:sy n="107" d="100"/>
        </p:scale>
        <p:origin x="13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0E7E1C79-E613-4C52-8C65-02CEDD1C7965}" type="datetimeFigureOut">
              <a:rPr lang="en-GB" smtClean="0"/>
              <a:t>18/08/2017</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CC2166F6-469A-4944-BC26-5752E2D4E8EA}" type="slidenum">
              <a:rPr lang="en-GB" smtClean="0"/>
              <a:t>‹#›</a:t>
            </a:fld>
            <a:endParaRPr lang="en-GB"/>
          </a:p>
        </p:txBody>
      </p:sp>
    </p:spTree>
    <p:extLst>
      <p:ext uri="{BB962C8B-B14F-4D97-AF65-F5344CB8AC3E}">
        <p14:creationId xmlns:p14="http://schemas.microsoft.com/office/powerpoint/2010/main" val="9942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5F2B4E-6DF2-4671-B066-E88D34A90B9F}" type="datetime1">
              <a:rPr lang="en-GB" smtClean="0"/>
              <a:t>18/08/2017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08014-A156-4976-B713-CB56C9C95094}"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B75CA0-4C67-4348-A0C9-77EC461B0DE9}"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39F25-B844-4B95-9576-E1A6CE11CAAE}"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26D338-3212-41C8-ABD5-D713DD3B2C6D}"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BCE0588-8D9F-4552-9720-438089DE2FD1}" type="datetime1">
              <a:rPr lang="en-GB" smtClean="0"/>
              <a:t>18/08/2017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6655691-5448-46DE-BB5A-9492107064A2}" type="datetime1">
              <a:rPr lang="en-GB" smtClean="0"/>
              <a:t>18/08/2017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53504A-3C6E-4DFE-9FC5-0CDFFFE98F18}" type="datetime1">
              <a:rPr lang="en-GB" smtClean="0"/>
              <a:t>18/08/2017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BF07D33-1DF8-4D74-8323-E8E83B6B3A97}" type="datetime1">
              <a:rPr lang="en-GB" smtClean="0"/>
              <a:t>18/08/2017</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3471360-B6EB-4DE0-8862-577B21A7408E}" type="datetime1">
              <a:rPr lang="en-GB" smtClean="0">
                <a:solidFill>
                  <a:prstClr val="black">
                    <a:tint val="75000"/>
                  </a:prstClr>
                </a:solidFill>
              </a:rPr>
              <a:t>18/08/2017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1734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1602ED-020A-4FBD-9D7D-E15B61A235BE}" type="datetime1">
              <a:rPr lang="en-GB" smtClean="0">
                <a:solidFill>
                  <a:prstClr val="black">
                    <a:tint val="75000"/>
                  </a:prstClr>
                </a:solidFill>
              </a:rPr>
              <a:t>18/08/2017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323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D5362E-2930-4CC2-A920-7B0D43D95720}" type="datetime1">
              <a:rPr lang="en-GB" smtClean="0"/>
              <a:t>18/08/2017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3B348F-19E8-4831-B0A0-6B9BF8EB0E9E}" type="datetime1">
              <a:rPr lang="en-GB" smtClean="0">
                <a:solidFill>
                  <a:prstClr val="black">
                    <a:tint val="75000"/>
                  </a:prstClr>
                </a:solidFill>
              </a:rPr>
              <a:t>18/08/2017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0477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C34B6B-2EDA-4F9F-B077-FFB1747992E5}" type="datetime1">
              <a:rPr lang="en-GB" smtClean="0">
                <a:solidFill>
                  <a:prstClr val="black">
                    <a:tint val="75000"/>
                  </a:prstClr>
                </a:solidFill>
              </a:rPr>
              <a:t>18/08/2017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6913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AFDE13-2E1A-4BB7-B249-6F3BCCFB534D}" type="datetime1">
              <a:rPr lang="en-GB" smtClean="0">
                <a:solidFill>
                  <a:prstClr val="black">
                    <a:tint val="75000"/>
                  </a:prstClr>
                </a:solidFill>
              </a:rPr>
              <a:t>18/08/2017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8719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630263-EA0F-4B4F-97BE-50475ADC9DF3}" type="datetime1">
              <a:rPr lang="en-GB" smtClean="0">
                <a:solidFill>
                  <a:prstClr val="black">
                    <a:tint val="75000"/>
                  </a:prstClr>
                </a:solidFill>
              </a:rPr>
              <a:t>18/08/2017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5676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160CF-DE09-4B2D-AFF7-04BD2D196ECE}" type="datetime1">
              <a:rPr lang="en-GB" smtClean="0">
                <a:solidFill>
                  <a:prstClr val="black">
                    <a:tint val="75000"/>
                  </a:prstClr>
                </a:solidFill>
              </a:rPr>
              <a:t>18/08/2017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788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36B2E-6007-4E55-A37D-7B216FBFEDBD}" type="datetime1">
              <a:rPr lang="en-GB" smtClean="0">
                <a:solidFill>
                  <a:prstClr val="black">
                    <a:tint val="75000"/>
                  </a:prstClr>
                </a:solidFill>
              </a:rPr>
              <a:t>18/08/2017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7520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DBDFB1-5353-42BA-90D0-D32FCEC523AC}" type="datetime1">
              <a:rPr lang="en-GB" smtClean="0">
                <a:solidFill>
                  <a:prstClr val="black">
                    <a:tint val="75000"/>
                  </a:prstClr>
                </a:solidFill>
              </a:rPr>
              <a:t>18/08/2017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7554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0F545-93FE-48E2-BB88-C24375F3E895}" type="datetime1">
              <a:rPr lang="en-GB" smtClean="0">
                <a:solidFill>
                  <a:prstClr val="black">
                    <a:tint val="75000"/>
                  </a:prstClr>
                </a:solidFill>
              </a:rPr>
              <a:t>18/08/2017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0236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A42DF3-E897-4ADE-A388-927DA4BFBA9D}" type="datetime1">
              <a:rPr lang="en-GB" smtClean="0">
                <a:solidFill>
                  <a:prstClr val="black">
                    <a:tint val="75000"/>
                  </a:prstClr>
                </a:solidFill>
              </a:rPr>
              <a:t>18/08/2017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7A15F38-81D0-462D-B9E4-C939B552BC2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31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72F20C-E036-4119-B94B-6159F819257C}" type="datetime1">
              <a:rPr lang="en-GB" smtClean="0"/>
              <a:t>18/08/2017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DFD8DD-2635-4F4E-B861-1EBF9D53C186}"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7D57FA-ED34-48AB-8BC0-5EC4AE0019A3}" type="datetime1">
              <a:rPr lang="en-GB" smtClean="0"/>
              <a:t>18/08/2017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C08321-4107-412C-8681-2D8A48AD86D1}" type="datetime1">
              <a:rPr lang="en-GB" smtClean="0"/>
              <a:t>18/08/2017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D0D865A-D6CE-40F5-83D8-D7BA13617CCB}" type="datetime1">
              <a:rPr lang="en-GB" smtClean="0"/>
              <a:t>18/08/2017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B66185-1D40-4883-B43F-0949C83F3883}"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FC36F9-F885-42D8-B357-8A6A627311C7}" type="datetime1">
              <a:rPr lang="en-GB" smtClean="0"/>
              <a:t>18/08/2017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215844-7948-4CE6-947A-8DD812BC3708}" type="datetime1">
              <a:rPr lang="en-GB" smtClean="0"/>
              <a:t>18/08/2017</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A04D439-5DBD-4A19-A449-09BC25466F52}" type="datetime1">
              <a:rPr lang="en-GB" smtClean="0">
                <a:solidFill>
                  <a:prstClr val="black">
                    <a:tint val="75000"/>
                  </a:prstClr>
                </a:solidFill>
              </a:rPr>
              <a:t>18/08/2017</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7A15F38-81D0-462D-B9E4-C939B552BC2B}"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28651752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video" Target="https://www.youtube.com/embed/zd7RRr5Eub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Genetic disorders</a:t>
            </a:r>
            <a:endParaRPr lang="en-GB" dirty="0"/>
          </a:p>
        </p:txBody>
      </p:sp>
      <p:sp>
        <p:nvSpPr>
          <p:cNvPr id="4" name="Date Placeholder 3"/>
          <p:cNvSpPr>
            <a:spLocks noGrp="1"/>
          </p:cNvSpPr>
          <p:nvPr>
            <p:ph type="dt" sz="half" idx="10"/>
          </p:nvPr>
        </p:nvSpPr>
        <p:spPr/>
        <p:txBody>
          <a:bodyPr/>
          <a:lstStyle/>
          <a:p>
            <a:fld id="{F61D37B0-725E-4034-B971-F0427AAF05ED}" type="datetime1">
              <a:rPr lang="en-GB" smtClean="0"/>
              <a:t>18/08/2017</a:t>
            </a:fld>
            <a:endParaRPr lang="en-US" dirty="0"/>
          </a:p>
        </p:txBody>
      </p:sp>
      <p:pic>
        <p:nvPicPr>
          <p:cNvPr id="5" name="edgar winter white man's blu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4434" y="5030491"/>
            <a:ext cx="609600" cy="609600"/>
          </a:xfrm>
          <a:prstGeom prst="rect">
            <a:avLst/>
          </a:prstGeom>
        </p:spPr>
      </p:pic>
    </p:spTree>
    <p:extLst>
      <p:ext uri="{BB962C8B-B14F-4D97-AF65-F5344CB8AC3E}">
        <p14:creationId xmlns:p14="http://schemas.microsoft.com/office/powerpoint/2010/main" val="85546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7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Cystic Fibrosis (CF)</a:t>
            </a:r>
            <a:endParaRPr lang="en-GB" dirty="0"/>
          </a:p>
        </p:txBody>
      </p:sp>
      <p:sp>
        <p:nvSpPr>
          <p:cNvPr id="3" name="Content Placeholder 2"/>
          <p:cNvSpPr>
            <a:spLocks noGrp="1"/>
          </p:cNvSpPr>
          <p:nvPr>
            <p:ph idx="1"/>
          </p:nvPr>
        </p:nvSpPr>
        <p:spPr>
          <a:xfrm>
            <a:off x="335360" y="1412779"/>
            <a:ext cx="11521280" cy="4713387"/>
          </a:xfrm>
        </p:spPr>
        <p:txBody>
          <a:bodyPr>
            <a:normAutofit/>
          </a:bodyPr>
          <a:lstStyle/>
          <a:p>
            <a:pPr marL="0" indent="0">
              <a:buNone/>
            </a:pPr>
            <a:r>
              <a:rPr lang="en-GB" dirty="0" smtClean="0"/>
              <a:t>Cystic fibrosis (also known as CF or </a:t>
            </a:r>
            <a:r>
              <a:rPr lang="en-GB" dirty="0" err="1" smtClean="0"/>
              <a:t>mucoviscidosis</a:t>
            </a:r>
            <a:r>
              <a:rPr lang="en-GB" dirty="0" smtClean="0"/>
              <a:t>) is an </a:t>
            </a:r>
            <a:r>
              <a:rPr lang="en-GB" dirty="0" err="1" smtClean="0"/>
              <a:t>autosomal</a:t>
            </a:r>
            <a:r>
              <a:rPr lang="en-GB" dirty="0" smtClean="0"/>
              <a:t> recessive genetic disorder that affects most critically the lungs, and also the pancreas, liver, and intestine. It is characterised by abnormal transport of chloride and sodium across an epithelium, leading to thick, viscous secretions. Lung infections are more frequent and of greater severity leading to permanent tissue damage. For more information </a:t>
            </a:r>
            <a:r>
              <a:rPr lang="en-GB" dirty="0" smtClean="0">
                <a:solidFill>
                  <a:srgbClr val="C00000"/>
                </a:solidFill>
              </a:rPr>
              <a:t>click this slide</a:t>
            </a:r>
            <a:r>
              <a:rPr lang="en-GB" dirty="0" smtClean="0"/>
              <a:t>. One in 23 people of Western European origins is a carrier for CF resulting in around one in every 2000 births.</a:t>
            </a:r>
            <a:endParaRPr lang="en-GB" dirty="0"/>
          </a:p>
        </p:txBody>
      </p:sp>
      <p:sp>
        <p:nvSpPr>
          <p:cNvPr id="4" name="Date Placeholder 3"/>
          <p:cNvSpPr>
            <a:spLocks noGrp="1"/>
          </p:cNvSpPr>
          <p:nvPr>
            <p:ph type="dt" sz="half" idx="10"/>
          </p:nvPr>
        </p:nvSpPr>
        <p:spPr/>
        <p:txBody>
          <a:bodyPr/>
          <a:lstStyle/>
          <a:p>
            <a:fld id="{4ED84667-24C2-44F3-ABA6-CE448141D5F3}"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2526227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nal_CysticFibrosis-copy.jpg"/>
          <p:cNvPicPr>
            <a:picLocks noGrp="1" noChangeAspect="1"/>
          </p:cNvPicPr>
          <p:nvPr>
            <p:ph idx="1"/>
          </p:nvPr>
        </p:nvPicPr>
        <p:blipFill>
          <a:blip r:embed="rId2" cstate="print"/>
          <a:stretch>
            <a:fillRect/>
          </a:stretch>
        </p:blipFill>
        <p:spPr>
          <a:xfrm>
            <a:off x="2063554" y="116632"/>
            <a:ext cx="8835825" cy="6626869"/>
          </a:xfrm>
        </p:spPr>
      </p:pic>
      <p:sp>
        <p:nvSpPr>
          <p:cNvPr id="2" name="Title 1"/>
          <p:cNvSpPr>
            <a:spLocks noGrp="1"/>
          </p:cNvSpPr>
          <p:nvPr>
            <p:ph type="title"/>
          </p:nvPr>
        </p:nvSpPr>
        <p:spPr>
          <a:xfrm>
            <a:off x="239349" y="0"/>
            <a:ext cx="6144683" cy="548680"/>
          </a:xfrm>
          <a:solidFill>
            <a:schemeClr val="bg1"/>
          </a:solidFill>
        </p:spPr>
        <p:txBody>
          <a:bodyPr>
            <a:normAutofit fontScale="90000"/>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Cystic Fibrosis (CF)</a:t>
            </a:r>
            <a:endParaRPr lang="en-GB" dirty="0"/>
          </a:p>
        </p:txBody>
      </p:sp>
      <p:sp>
        <p:nvSpPr>
          <p:cNvPr id="3" name="Date Placeholder 2"/>
          <p:cNvSpPr>
            <a:spLocks noGrp="1"/>
          </p:cNvSpPr>
          <p:nvPr>
            <p:ph type="dt" sz="half" idx="10"/>
          </p:nvPr>
        </p:nvSpPr>
        <p:spPr/>
        <p:txBody>
          <a:bodyPr/>
          <a:lstStyle/>
          <a:p>
            <a:fld id="{A60EB494-C1B5-47D9-882B-BBDD91C6187B}"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3621618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Cystic Fibrosis (CF)</a:t>
            </a:r>
            <a:endParaRPr lang="en-GB" dirty="0"/>
          </a:p>
        </p:txBody>
      </p:sp>
      <p:sp>
        <p:nvSpPr>
          <p:cNvPr id="3" name="Content Placeholder 2"/>
          <p:cNvSpPr>
            <a:spLocks noGrp="1"/>
          </p:cNvSpPr>
          <p:nvPr>
            <p:ph idx="1"/>
          </p:nvPr>
        </p:nvSpPr>
        <p:spPr>
          <a:xfrm>
            <a:off x="335360" y="1600203"/>
            <a:ext cx="11521280" cy="4525963"/>
          </a:xfrm>
        </p:spPr>
        <p:txBody>
          <a:bodyPr>
            <a:normAutofit/>
          </a:bodyPr>
          <a:lstStyle/>
          <a:p>
            <a:pPr marL="514350" indent="-514350">
              <a:buFont typeface="+mj-lt"/>
              <a:buAutoNum type="arabicPeriod"/>
            </a:pPr>
            <a:r>
              <a:rPr lang="en-GB" dirty="0" smtClean="0"/>
              <a:t>Draw a genetic diagram showing the typical inheritance of the condition within a family.</a:t>
            </a:r>
          </a:p>
          <a:p>
            <a:pPr marL="514350" indent="-514350">
              <a:buFont typeface="+mj-lt"/>
              <a:buAutoNum type="arabicPeriod"/>
            </a:pPr>
            <a:r>
              <a:rPr lang="en-GB" dirty="0" smtClean="0"/>
              <a:t>How do the lungs usually “clean” themselves and prevent infection? Why is this a problem in CF sufferers?</a:t>
            </a:r>
          </a:p>
          <a:p>
            <a:pPr marL="514350" indent="-514350">
              <a:buFont typeface="+mj-lt"/>
              <a:buAutoNum type="arabicPeriod"/>
            </a:pPr>
            <a:r>
              <a:rPr lang="en-GB" dirty="0" smtClean="0"/>
              <a:t>Why are CF sufferers often under weight?</a:t>
            </a:r>
          </a:p>
          <a:p>
            <a:pPr marL="514350" indent="-514350">
              <a:buFont typeface="+mj-lt"/>
              <a:buAutoNum type="arabicPeriod"/>
            </a:pPr>
            <a:r>
              <a:rPr lang="en-GB" dirty="0" smtClean="0"/>
              <a:t>There have been hopes that gene therapy may offer effective treatment for CF. What is gene therapy and why is CF a focus for the development of gene therapy?</a:t>
            </a:r>
            <a:endParaRPr lang="en-GB" dirty="0"/>
          </a:p>
        </p:txBody>
      </p:sp>
      <p:sp>
        <p:nvSpPr>
          <p:cNvPr id="4" name="Date Placeholder 3"/>
          <p:cNvSpPr>
            <a:spLocks noGrp="1"/>
          </p:cNvSpPr>
          <p:nvPr>
            <p:ph type="dt" sz="half" idx="10"/>
          </p:nvPr>
        </p:nvSpPr>
        <p:spPr/>
        <p:txBody>
          <a:bodyPr/>
          <a:lstStyle/>
          <a:p>
            <a:fld id="{F616B258-934C-4E38-B3AD-8F5003E359BA}"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807540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p>
            <a:r>
              <a:rPr lang="en-GB"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Cystic Fibrosis</a:t>
            </a:r>
            <a:endParaRPr lang="en-US" sz="3600" dirty="0"/>
          </a:p>
        </p:txBody>
      </p:sp>
      <p:sp>
        <p:nvSpPr>
          <p:cNvPr id="3" name="Content Placeholder 2"/>
          <p:cNvSpPr>
            <a:spLocks noGrp="1"/>
          </p:cNvSpPr>
          <p:nvPr>
            <p:ph idx="1"/>
          </p:nvPr>
        </p:nvSpPr>
        <p:spPr>
          <a:xfrm>
            <a:off x="239351" y="1600203"/>
            <a:ext cx="4800532" cy="5227691"/>
          </a:xfrm>
        </p:spPr>
        <p:txBody>
          <a:bodyPr>
            <a:noAutofit/>
          </a:bodyPr>
          <a:lstStyle/>
          <a:p>
            <a:pPr marL="404813" indent="-404813">
              <a:buFont typeface="+mj-lt"/>
              <a:buAutoNum type="arabicPeriod"/>
            </a:pPr>
            <a:r>
              <a:rPr lang="en-GB" sz="2400" dirty="0" smtClean="0"/>
              <a:t>Phenotypes</a:t>
            </a:r>
          </a:p>
          <a:p>
            <a:pPr marL="404813" indent="-404813">
              <a:buFont typeface="+mj-lt"/>
              <a:buAutoNum type="arabicPeriod"/>
            </a:pPr>
            <a:endParaRPr lang="en-GB" sz="2400" dirty="0" smtClean="0"/>
          </a:p>
          <a:p>
            <a:pPr marL="404813" indent="-404813">
              <a:buFont typeface="+mj-lt"/>
              <a:buAutoNum type="arabicPeriod"/>
            </a:pPr>
            <a:r>
              <a:rPr lang="en-GB" sz="2400" dirty="0" smtClean="0"/>
              <a:t>Genotypes</a:t>
            </a:r>
          </a:p>
          <a:p>
            <a:pPr marL="514350" indent="-514350">
              <a:buFont typeface="+mj-lt"/>
              <a:buAutoNum type="arabicPeriod"/>
            </a:pPr>
            <a:endParaRPr lang="en-GB" sz="2400" dirty="0" smtClean="0"/>
          </a:p>
          <a:p>
            <a:pPr marL="404813" indent="-404813">
              <a:buFont typeface="+mj-lt"/>
              <a:buAutoNum type="arabicPeriod"/>
            </a:pPr>
            <a:r>
              <a:rPr lang="en-GB" sz="2400" dirty="0" smtClean="0"/>
              <a:t>Gametes</a:t>
            </a:r>
          </a:p>
          <a:p>
            <a:pPr marL="404813" indent="-404813">
              <a:buFont typeface="+mj-lt"/>
              <a:buAutoNum type="arabicPeriod"/>
            </a:pPr>
            <a:endParaRPr lang="en-GB" sz="2400" dirty="0" smtClean="0"/>
          </a:p>
          <a:p>
            <a:pPr marL="404813" indent="-404813">
              <a:buFont typeface="+mj-lt"/>
              <a:buAutoNum type="arabicPeriod"/>
            </a:pPr>
            <a:endParaRPr lang="en-GB" sz="2400" dirty="0" smtClean="0"/>
          </a:p>
          <a:p>
            <a:pPr marL="404813" indent="-404813">
              <a:buFont typeface="+mj-lt"/>
              <a:buAutoNum type="arabicPeriod"/>
            </a:pPr>
            <a:r>
              <a:rPr lang="en-GB" sz="2400" dirty="0" err="1" smtClean="0"/>
              <a:t>Punnet</a:t>
            </a:r>
            <a:r>
              <a:rPr lang="en-GB" sz="2400" dirty="0" smtClean="0"/>
              <a:t> square</a:t>
            </a:r>
          </a:p>
          <a:p>
            <a:pPr marL="404813" indent="-404813">
              <a:buFont typeface="+mj-lt"/>
              <a:buAutoNum type="arabicPeriod"/>
            </a:pPr>
            <a:endParaRPr lang="en-GB" sz="2400" dirty="0" smtClean="0"/>
          </a:p>
          <a:p>
            <a:pPr marL="404813" indent="-404813">
              <a:buFont typeface="+mj-lt"/>
              <a:buAutoNum type="arabicPeriod"/>
            </a:pPr>
            <a:endParaRPr lang="en-GB" sz="2400" dirty="0" smtClean="0"/>
          </a:p>
          <a:p>
            <a:pPr marL="404813" indent="-404813">
              <a:buFont typeface="+mj-lt"/>
              <a:buAutoNum type="arabicPeriod"/>
            </a:pPr>
            <a:r>
              <a:rPr lang="en-GB" sz="2400" dirty="0" smtClean="0"/>
              <a:t>Ratio: 3 normal: 1 </a:t>
            </a:r>
            <a:r>
              <a:rPr lang="en-GB" sz="2400" dirty="0" err="1" smtClean="0"/>
              <a:t>Cysctic</a:t>
            </a:r>
            <a:r>
              <a:rPr lang="en-GB" sz="2400" dirty="0" smtClean="0"/>
              <a:t> Fibrosis</a:t>
            </a:r>
          </a:p>
          <a:p>
            <a:pPr marL="404813" indent="-404813">
              <a:buFont typeface="+mj-lt"/>
              <a:buAutoNum type="arabicPeriod"/>
            </a:pPr>
            <a:endParaRPr lang="en-GB" sz="2400" dirty="0" smtClean="0"/>
          </a:p>
          <a:p>
            <a:pPr marL="404813" indent="-404813">
              <a:buFont typeface="+mj-lt"/>
              <a:buAutoNum type="arabicPeriod"/>
            </a:pPr>
            <a:endParaRPr lang="en-GB" sz="2400" dirty="0" smtClean="0"/>
          </a:p>
          <a:p>
            <a:pPr marL="404813" indent="-404813">
              <a:buFont typeface="+mj-lt"/>
              <a:buAutoNum type="arabicPeriod"/>
            </a:pPr>
            <a:endParaRPr lang="en-US" sz="2400" dirty="0"/>
          </a:p>
        </p:txBody>
      </p:sp>
      <p:sp>
        <p:nvSpPr>
          <p:cNvPr id="10" name="Rectangle 9"/>
          <p:cNvSpPr/>
          <p:nvPr/>
        </p:nvSpPr>
        <p:spPr>
          <a:xfrm>
            <a:off x="5423925" y="2420888"/>
            <a:ext cx="124813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err="1" smtClean="0">
                <a:solidFill>
                  <a:srgbClr val="FF0000"/>
                </a:solidFill>
              </a:rPr>
              <a:t>Gg</a:t>
            </a:r>
            <a:endParaRPr lang="en-US" sz="2400" b="1" dirty="0">
              <a:solidFill>
                <a:srgbClr val="FF0000"/>
              </a:solidFill>
            </a:endParaRPr>
          </a:p>
        </p:txBody>
      </p:sp>
      <p:sp>
        <p:nvSpPr>
          <p:cNvPr id="11" name="Rectangle 10"/>
          <p:cNvSpPr/>
          <p:nvPr/>
        </p:nvSpPr>
        <p:spPr>
          <a:xfrm>
            <a:off x="8304245" y="2420888"/>
            <a:ext cx="124813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err="1" smtClean="0">
                <a:solidFill>
                  <a:srgbClr val="FF0000"/>
                </a:solidFill>
              </a:rPr>
              <a:t>Gg</a:t>
            </a:r>
            <a:endParaRPr lang="en-US" sz="2400" b="1" dirty="0">
              <a:solidFill>
                <a:srgbClr val="FF0000"/>
              </a:solidFill>
            </a:endParaRPr>
          </a:p>
        </p:txBody>
      </p:sp>
      <p:sp>
        <p:nvSpPr>
          <p:cNvPr id="12" name="Oval 11"/>
          <p:cNvSpPr/>
          <p:nvPr/>
        </p:nvSpPr>
        <p:spPr>
          <a:xfrm>
            <a:off x="5039883"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13" name="Oval 12"/>
          <p:cNvSpPr/>
          <p:nvPr/>
        </p:nvSpPr>
        <p:spPr>
          <a:xfrm>
            <a:off x="6384032"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14" name="Oval 13"/>
          <p:cNvSpPr/>
          <p:nvPr/>
        </p:nvSpPr>
        <p:spPr>
          <a:xfrm>
            <a:off x="8016213"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15" name="Oval 14"/>
          <p:cNvSpPr/>
          <p:nvPr/>
        </p:nvSpPr>
        <p:spPr>
          <a:xfrm>
            <a:off x="9264352"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36" name="Rectangle 35"/>
          <p:cNvSpPr/>
          <p:nvPr/>
        </p:nvSpPr>
        <p:spPr>
          <a:xfrm>
            <a:off x="10416481" y="6453336"/>
            <a:ext cx="384043"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7" name="Rectangle 36"/>
          <p:cNvSpPr/>
          <p:nvPr/>
        </p:nvSpPr>
        <p:spPr>
          <a:xfrm>
            <a:off x="10032437" y="5805264"/>
            <a:ext cx="384043"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rot="5199931" flipV="1">
            <a:off x="11850231" y="5847880"/>
            <a:ext cx="288032" cy="60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8" name="TextBox 37"/>
          <p:cNvSpPr txBox="1"/>
          <p:nvPr/>
        </p:nvSpPr>
        <p:spPr>
          <a:xfrm>
            <a:off x="5423927" y="1556792"/>
            <a:ext cx="1138453" cy="461665"/>
          </a:xfrm>
          <a:prstGeom prst="rect">
            <a:avLst/>
          </a:prstGeom>
          <a:noFill/>
        </p:spPr>
        <p:txBody>
          <a:bodyPr wrap="none" rtlCol="0">
            <a:spAutoFit/>
          </a:bodyPr>
          <a:lstStyle/>
          <a:p>
            <a:pPr defTabSz="914400"/>
            <a:r>
              <a:rPr lang="en-GB" sz="2400" b="1" dirty="0" smtClean="0">
                <a:solidFill>
                  <a:prstClr val="black"/>
                </a:solidFill>
              </a:rPr>
              <a:t>Normal</a:t>
            </a:r>
            <a:endParaRPr lang="en-GB" sz="2400" b="1" dirty="0">
              <a:solidFill>
                <a:prstClr val="black"/>
              </a:solidFill>
            </a:endParaRPr>
          </a:p>
        </p:txBody>
      </p:sp>
      <p:sp>
        <p:nvSpPr>
          <p:cNvPr id="42" name="TextBox 41"/>
          <p:cNvSpPr txBox="1"/>
          <p:nvPr/>
        </p:nvSpPr>
        <p:spPr>
          <a:xfrm>
            <a:off x="8304247" y="1556792"/>
            <a:ext cx="1138453" cy="461665"/>
          </a:xfrm>
          <a:prstGeom prst="rect">
            <a:avLst/>
          </a:prstGeom>
          <a:noFill/>
        </p:spPr>
        <p:txBody>
          <a:bodyPr wrap="none" rtlCol="0">
            <a:spAutoFit/>
          </a:bodyPr>
          <a:lstStyle/>
          <a:p>
            <a:pPr defTabSz="914400"/>
            <a:r>
              <a:rPr lang="en-GB" sz="2400" b="1" dirty="0" smtClean="0">
                <a:solidFill>
                  <a:prstClr val="black"/>
                </a:solidFill>
              </a:rPr>
              <a:t>Normal</a:t>
            </a:r>
            <a:endParaRPr lang="en-GB" sz="2400" b="1" dirty="0">
              <a:solidFill>
                <a:prstClr val="black"/>
              </a:solidFill>
            </a:endParaRPr>
          </a:p>
        </p:txBody>
      </p:sp>
      <p:sp>
        <p:nvSpPr>
          <p:cNvPr id="43" name="TextBox 42"/>
          <p:cNvSpPr txBox="1"/>
          <p:nvPr/>
        </p:nvSpPr>
        <p:spPr>
          <a:xfrm>
            <a:off x="8112225" y="260649"/>
            <a:ext cx="3840427" cy="1200329"/>
          </a:xfrm>
          <a:prstGeom prst="rect">
            <a:avLst/>
          </a:prstGeom>
          <a:noFill/>
        </p:spPr>
        <p:txBody>
          <a:bodyPr wrap="square" rtlCol="0">
            <a:spAutoFit/>
          </a:bodyPr>
          <a:lstStyle/>
          <a:p>
            <a:pPr defTabSz="914400"/>
            <a:r>
              <a:rPr lang="en-GB" sz="2400" b="1" dirty="0" smtClean="0">
                <a:solidFill>
                  <a:prstClr val="black"/>
                </a:solidFill>
              </a:rPr>
              <a:t>Let </a:t>
            </a:r>
            <a:r>
              <a:rPr lang="en-GB" sz="2400" b="1" dirty="0" smtClean="0">
                <a:solidFill>
                  <a:srgbClr val="C00000"/>
                </a:solidFill>
              </a:rPr>
              <a:t>G</a:t>
            </a:r>
            <a:r>
              <a:rPr lang="en-GB" sz="2400" b="1" dirty="0" smtClean="0">
                <a:solidFill>
                  <a:prstClr val="black"/>
                </a:solidFill>
              </a:rPr>
              <a:t> be the normal allele and </a:t>
            </a:r>
            <a:r>
              <a:rPr lang="en-GB" sz="2400" b="1" dirty="0" smtClean="0">
                <a:solidFill>
                  <a:srgbClr val="C00000"/>
                </a:solidFill>
              </a:rPr>
              <a:t>g</a:t>
            </a:r>
            <a:r>
              <a:rPr lang="en-GB" sz="2400" b="1" dirty="0" smtClean="0">
                <a:solidFill>
                  <a:prstClr val="black"/>
                </a:solidFill>
              </a:rPr>
              <a:t> be the allele for Cystic Fibrosis</a:t>
            </a:r>
            <a:endParaRPr lang="en-GB" sz="2400" b="1" dirty="0">
              <a:solidFill>
                <a:prstClr val="black"/>
              </a:solidFill>
            </a:endParaRPr>
          </a:p>
        </p:txBody>
      </p:sp>
      <p:pic>
        <p:nvPicPr>
          <p:cNvPr id="17" name="Picture 16" descr="Punnet Square.png"/>
          <p:cNvPicPr>
            <a:picLocks noChangeAspect="1"/>
          </p:cNvPicPr>
          <p:nvPr/>
        </p:nvPicPr>
        <p:blipFill>
          <a:blip r:embed="rId2" cstate="print"/>
          <a:stretch>
            <a:fillRect/>
          </a:stretch>
        </p:blipFill>
        <p:spPr>
          <a:xfrm rot="2966506">
            <a:off x="6613407" y="4582848"/>
            <a:ext cx="2230102" cy="2175945"/>
          </a:xfrm>
          <a:prstGeom prst="rect">
            <a:avLst/>
          </a:prstGeom>
        </p:spPr>
      </p:pic>
      <p:grpSp>
        <p:nvGrpSpPr>
          <p:cNvPr id="18" name="Group 17"/>
          <p:cNvGrpSpPr/>
          <p:nvPr/>
        </p:nvGrpSpPr>
        <p:grpSpPr>
          <a:xfrm>
            <a:off x="5874049" y="4033728"/>
            <a:ext cx="3602250" cy="2800279"/>
            <a:chOff x="4405535" y="4033725"/>
            <a:chExt cx="2701687" cy="2800279"/>
          </a:xfrm>
        </p:grpSpPr>
        <p:pic>
          <p:nvPicPr>
            <p:cNvPr id="19" name="Picture 18" descr="Punnet Square.png"/>
            <p:cNvPicPr>
              <a:picLocks noChangeAspect="1"/>
            </p:cNvPicPr>
            <p:nvPr/>
          </p:nvPicPr>
          <p:blipFill>
            <a:blip r:embed="rId2" cstate="print"/>
            <a:stretch>
              <a:fillRect/>
            </a:stretch>
          </p:blipFill>
          <p:spPr>
            <a:xfrm rot="2966506">
              <a:off x="4667277" y="4875620"/>
              <a:ext cx="2284809" cy="1631959"/>
            </a:xfrm>
            <a:prstGeom prst="rect">
              <a:avLst/>
            </a:prstGeom>
          </p:spPr>
        </p:pic>
        <p:grpSp>
          <p:nvGrpSpPr>
            <p:cNvPr id="20" name="Group 37"/>
            <p:cNvGrpSpPr/>
            <p:nvPr/>
          </p:nvGrpSpPr>
          <p:grpSpPr>
            <a:xfrm>
              <a:off x="4405535" y="4033725"/>
              <a:ext cx="2701687" cy="2794166"/>
              <a:chOff x="4405535" y="4033725"/>
              <a:chExt cx="2701687" cy="2794166"/>
            </a:xfrm>
          </p:grpSpPr>
          <p:sp>
            <p:nvSpPr>
              <p:cNvPr id="22" name="Oval 21"/>
              <p:cNvSpPr/>
              <p:nvPr/>
            </p:nvSpPr>
            <p:spPr>
              <a:xfrm>
                <a:off x="6198636" y="4033725"/>
                <a:ext cx="432048"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23" name="Oval 22"/>
              <p:cNvSpPr/>
              <p:nvPr/>
            </p:nvSpPr>
            <p:spPr>
              <a:xfrm>
                <a:off x="6675174" y="4772498"/>
                <a:ext cx="432048"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24" name="Oval 23"/>
              <p:cNvSpPr/>
              <p:nvPr/>
            </p:nvSpPr>
            <p:spPr>
              <a:xfrm>
                <a:off x="5004048" y="4149080"/>
                <a:ext cx="432048"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25" name="Oval 24"/>
              <p:cNvSpPr/>
              <p:nvPr/>
            </p:nvSpPr>
            <p:spPr>
              <a:xfrm>
                <a:off x="4486587" y="4782467"/>
                <a:ext cx="432048"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b="1" dirty="0" smtClean="0">
                    <a:solidFill>
                      <a:srgbClr val="FF0000"/>
                    </a:solidFill>
                  </a:rPr>
                  <a:t>g</a:t>
                </a:r>
                <a:endParaRPr lang="en-US" sz="2400" b="1" dirty="0">
                  <a:solidFill>
                    <a:srgbClr val="FF0000"/>
                  </a:solidFill>
                </a:endParaRPr>
              </a:p>
            </p:txBody>
          </p:sp>
          <p:sp>
            <p:nvSpPr>
              <p:cNvPr id="26" name="TextBox 25"/>
              <p:cNvSpPr txBox="1"/>
              <p:nvPr/>
            </p:nvSpPr>
            <p:spPr>
              <a:xfrm>
                <a:off x="5570914" y="4842534"/>
                <a:ext cx="477535" cy="523220"/>
              </a:xfrm>
              <a:prstGeom prst="rect">
                <a:avLst/>
              </a:prstGeom>
              <a:noFill/>
            </p:spPr>
            <p:txBody>
              <a:bodyPr wrap="none" rtlCol="0">
                <a:spAutoFit/>
              </a:bodyPr>
              <a:lstStyle/>
              <a:p>
                <a:pPr algn="ctr" defTabSz="914400"/>
                <a:r>
                  <a:rPr lang="en-GB" sz="2800" dirty="0" smtClean="0">
                    <a:solidFill>
                      <a:srgbClr val="FF0000"/>
                    </a:solidFill>
                  </a:rPr>
                  <a:t>GG</a:t>
                </a:r>
                <a:endParaRPr lang="en-US" sz="2800" dirty="0">
                  <a:solidFill>
                    <a:srgbClr val="FF0000"/>
                  </a:solidFill>
                </a:endParaRPr>
              </a:p>
            </p:txBody>
          </p:sp>
          <p:sp>
            <p:nvSpPr>
              <p:cNvPr id="27" name="TextBox 26"/>
              <p:cNvSpPr txBox="1"/>
              <p:nvPr/>
            </p:nvSpPr>
            <p:spPr>
              <a:xfrm>
                <a:off x="6088258" y="5620595"/>
                <a:ext cx="434254" cy="523220"/>
              </a:xfrm>
              <a:prstGeom prst="rect">
                <a:avLst/>
              </a:prstGeom>
              <a:noFill/>
            </p:spPr>
            <p:txBody>
              <a:bodyPr wrap="none" rtlCol="0">
                <a:spAutoFit/>
              </a:bodyPr>
              <a:lstStyle/>
              <a:p>
                <a:pPr algn="ctr" defTabSz="914400"/>
                <a:r>
                  <a:rPr lang="en-GB" sz="2800" dirty="0" err="1" smtClean="0">
                    <a:solidFill>
                      <a:srgbClr val="FF0000"/>
                    </a:solidFill>
                  </a:rPr>
                  <a:t>Gg</a:t>
                </a:r>
                <a:endParaRPr lang="en-US" sz="2800" dirty="0">
                  <a:solidFill>
                    <a:srgbClr val="FF0000"/>
                  </a:solidFill>
                </a:endParaRPr>
              </a:p>
            </p:txBody>
          </p:sp>
          <p:sp>
            <p:nvSpPr>
              <p:cNvPr id="28" name="TextBox 27"/>
              <p:cNvSpPr txBox="1"/>
              <p:nvPr/>
            </p:nvSpPr>
            <p:spPr>
              <a:xfrm>
                <a:off x="5029647" y="5435929"/>
                <a:ext cx="434254" cy="523220"/>
              </a:xfrm>
              <a:prstGeom prst="rect">
                <a:avLst/>
              </a:prstGeom>
              <a:noFill/>
            </p:spPr>
            <p:txBody>
              <a:bodyPr wrap="none" rtlCol="0">
                <a:spAutoFit/>
              </a:bodyPr>
              <a:lstStyle/>
              <a:p>
                <a:pPr algn="ctr" defTabSz="914400"/>
                <a:r>
                  <a:rPr lang="en-GB" sz="2800" dirty="0" err="1" smtClean="0">
                    <a:solidFill>
                      <a:srgbClr val="FF0000"/>
                    </a:solidFill>
                  </a:rPr>
                  <a:t>Gg</a:t>
                </a:r>
                <a:endParaRPr lang="en-US" sz="2800" dirty="0">
                  <a:solidFill>
                    <a:srgbClr val="FF0000"/>
                  </a:solidFill>
                </a:endParaRPr>
              </a:p>
            </p:txBody>
          </p:sp>
          <p:sp>
            <p:nvSpPr>
              <p:cNvPr id="29" name="TextBox 28"/>
              <p:cNvSpPr txBox="1"/>
              <p:nvPr/>
            </p:nvSpPr>
            <p:spPr>
              <a:xfrm>
                <a:off x="5552844" y="6304671"/>
                <a:ext cx="393474" cy="523220"/>
              </a:xfrm>
              <a:prstGeom prst="rect">
                <a:avLst/>
              </a:prstGeom>
              <a:noFill/>
            </p:spPr>
            <p:txBody>
              <a:bodyPr wrap="none" rtlCol="0">
                <a:spAutoFit/>
              </a:bodyPr>
              <a:lstStyle/>
              <a:p>
                <a:pPr algn="ctr" defTabSz="914400"/>
                <a:r>
                  <a:rPr lang="en-GB" sz="2800" dirty="0" err="1" smtClean="0">
                    <a:solidFill>
                      <a:srgbClr val="FF0000"/>
                    </a:solidFill>
                  </a:rPr>
                  <a:t>gg</a:t>
                </a:r>
                <a:endParaRPr lang="en-US" sz="2800" dirty="0">
                  <a:solidFill>
                    <a:srgbClr val="FF0000"/>
                  </a:solidFill>
                </a:endParaRPr>
              </a:p>
            </p:txBody>
          </p:sp>
          <p:sp>
            <p:nvSpPr>
              <p:cNvPr id="30" name="TextBox 29"/>
              <p:cNvSpPr txBox="1"/>
              <p:nvPr/>
            </p:nvSpPr>
            <p:spPr>
              <a:xfrm rot="19359545">
                <a:off x="4405535" y="4057136"/>
                <a:ext cx="594154" cy="369332"/>
              </a:xfrm>
              <a:prstGeom prst="rect">
                <a:avLst/>
              </a:prstGeom>
              <a:noFill/>
            </p:spPr>
            <p:txBody>
              <a:bodyPr wrap="none" rtlCol="0">
                <a:spAutoFit/>
              </a:bodyPr>
              <a:lstStyle/>
              <a:p>
                <a:pPr defTabSz="914400"/>
                <a:r>
                  <a:rPr lang="en-GB" dirty="0" smtClean="0">
                    <a:solidFill>
                      <a:prstClr val="black"/>
                    </a:solidFill>
                  </a:rPr>
                  <a:t>Sperm</a:t>
                </a:r>
                <a:endParaRPr lang="en-US" dirty="0">
                  <a:solidFill>
                    <a:prstClr val="black"/>
                  </a:solidFill>
                </a:endParaRPr>
              </a:p>
            </p:txBody>
          </p:sp>
        </p:grpSp>
        <p:sp>
          <p:nvSpPr>
            <p:cNvPr id="21" name="TextBox 20"/>
            <p:cNvSpPr txBox="1"/>
            <p:nvPr/>
          </p:nvSpPr>
          <p:spPr>
            <a:xfrm rot="3002544">
              <a:off x="6493295" y="4327274"/>
              <a:ext cx="516873" cy="276999"/>
            </a:xfrm>
            <a:prstGeom prst="rect">
              <a:avLst/>
            </a:prstGeom>
            <a:noFill/>
          </p:spPr>
          <p:txBody>
            <a:bodyPr wrap="none" rtlCol="0">
              <a:spAutoFit/>
            </a:bodyPr>
            <a:lstStyle/>
            <a:p>
              <a:pPr defTabSz="914400"/>
              <a:r>
                <a:rPr lang="en-GB" dirty="0" smtClean="0">
                  <a:solidFill>
                    <a:prstClr val="black"/>
                  </a:solidFill>
                </a:rPr>
                <a:t>ova</a:t>
              </a:r>
              <a:endParaRPr lang="en-US" dirty="0">
                <a:solidFill>
                  <a:prstClr val="black"/>
                </a:solidFill>
              </a:endParaRPr>
            </a:p>
          </p:txBody>
        </p:sp>
      </p:grpSp>
      <p:sp>
        <p:nvSpPr>
          <p:cNvPr id="4" name="Date Placeholder 3"/>
          <p:cNvSpPr>
            <a:spLocks noGrp="1"/>
          </p:cNvSpPr>
          <p:nvPr>
            <p:ph type="dt" sz="half" idx="10"/>
          </p:nvPr>
        </p:nvSpPr>
        <p:spPr/>
        <p:txBody>
          <a:bodyPr/>
          <a:lstStyle/>
          <a:p>
            <a:fld id="{0C452756-721F-4EED-A857-A90799E92CD8}"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2557139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9390" y="274638"/>
            <a:ext cx="6003010" cy="1143000"/>
          </a:xfrm>
        </p:spPr>
        <p:txBody>
          <a:bodyPr>
            <a:normAutofit/>
          </a:bodyPr>
          <a:lstStyle/>
          <a:p>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Cystic Fibrosis</a:t>
            </a:r>
            <a:endParaRPr lang="en-GB" dirty="0"/>
          </a:p>
        </p:txBody>
      </p:sp>
      <p:pic>
        <p:nvPicPr>
          <p:cNvPr id="5" name="Content Placeholder 4" descr="Pedigree_Cystic-fibrosis.jpg"/>
          <p:cNvPicPr>
            <a:picLocks noGrp="1" noChangeAspect="1"/>
          </p:cNvPicPr>
          <p:nvPr>
            <p:ph idx="1"/>
          </p:nvPr>
        </p:nvPicPr>
        <p:blipFill>
          <a:blip r:embed="rId2" cstate="print"/>
          <a:stretch>
            <a:fillRect/>
          </a:stretch>
        </p:blipFill>
        <p:spPr>
          <a:xfrm>
            <a:off x="5169689" y="2231757"/>
            <a:ext cx="6845533" cy="2901292"/>
          </a:xfrm>
        </p:spPr>
      </p:pic>
      <p:sp>
        <p:nvSpPr>
          <p:cNvPr id="6" name="TextBox 5"/>
          <p:cNvSpPr txBox="1"/>
          <p:nvPr/>
        </p:nvSpPr>
        <p:spPr>
          <a:xfrm>
            <a:off x="431371" y="540342"/>
            <a:ext cx="4896544" cy="6001643"/>
          </a:xfrm>
          <a:prstGeom prst="rect">
            <a:avLst/>
          </a:prstGeom>
          <a:noFill/>
        </p:spPr>
        <p:txBody>
          <a:bodyPr wrap="square" rtlCol="0">
            <a:spAutoFit/>
          </a:bodyPr>
          <a:lstStyle/>
          <a:p>
            <a:pPr defTabSz="914400"/>
            <a:r>
              <a:rPr lang="en-GB" sz="2400" dirty="0" smtClean="0">
                <a:solidFill>
                  <a:prstClr val="black"/>
                </a:solidFill>
                <a:latin typeface="Times New Roman" pitchFamily="18" charset="0"/>
                <a:cs typeface="Times New Roman" pitchFamily="18" charset="0"/>
              </a:rPr>
              <a:t>The diagram on the right shows a pedigree chart for a family where there are individuals with cystic fibrosis.</a:t>
            </a:r>
          </a:p>
          <a:p>
            <a:pPr marL="342900" indent="-342900" defTabSz="914400">
              <a:buFont typeface="+mj-lt"/>
              <a:buAutoNum type="arabicPeriod"/>
            </a:pPr>
            <a:r>
              <a:rPr lang="en-GB" sz="2400" dirty="0" smtClean="0">
                <a:solidFill>
                  <a:prstClr val="black"/>
                </a:solidFill>
                <a:latin typeface="Times New Roman" pitchFamily="18" charset="0"/>
                <a:cs typeface="Times New Roman" pitchFamily="18" charset="0"/>
              </a:rPr>
              <a:t>Suggest the genotypes of </a:t>
            </a:r>
          </a:p>
          <a:p>
            <a:pPr marL="342900" indent="14288" defTabSz="914400"/>
            <a:r>
              <a:rPr lang="en-GB" sz="2400" dirty="0" smtClean="0">
                <a:solidFill>
                  <a:prstClr val="black"/>
                </a:solidFill>
                <a:latin typeface="Times New Roman" pitchFamily="18" charset="0"/>
                <a:cs typeface="Times New Roman" pitchFamily="18" charset="0"/>
              </a:rPr>
              <a:t>III3</a:t>
            </a:r>
          </a:p>
          <a:p>
            <a:pPr marL="342900" indent="14288" defTabSz="914400"/>
            <a:r>
              <a:rPr lang="en-GB" sz="2400" dirty="0" smtClean="0">
                <a:solidFill>
                  <a:prstClr val="black"/>
                </a:solidFill>
                <a:latin typeface="Times New Roman" pitchFamily="18" charset="0"/>
                <a:cs typeface="Times New Roman" pitchFamily="18" charset="0"/>
              </a:rPr>
              <a:t>II1</a:t>
            </a:r>
          </a:p>
          <a:p>
            <a:pPr marL="342900" indent="14288" defTabSz="914400"/>
            <a:r>
              <a:rPr lang="en-GB" sz="2400" dirty="0" smtClean="0">
                <a:solidFill>
                  <a:prstClr val="black"/>
                </a:solidFill>
                <a:latin typeface="Times New Roman" pitchFamily="18" charset="0"/>
                <a:cs typeface="Times New Roman" pitchFamily="18" charset="0"/>
              </a:rPr>
              <a:t>II2</a:t>
            </a:r>
          </a:p>
          <a:p>
            <a:pPr marL="342900" indent="14288" defTabSz="914400"/>
            <a:r>
              <a:rPr lang="en-GB" sz="2400" dirty="0" smtClean="0">
                <a:solidFill>
                  <a:prstClr val="black"/>
                </a:solidFill>
                <a:latin typeface="Times New Roman" pitchFamily="18" charset="0"/>
                <a:cs typeface="Times New Roman" pitchFamily="18" charset="0"/>
              </a:rPr>
              <a:t>I4</a:t>
            </a:r>
          </a:p>
          <a:p>
            <a:pPr marL="342900" indent="-342900" defTabSz="914400">
              <a:buFont typeface="+mj-lt"/>
              <a:buAutoNum type="arabicPeriod" startAt="2"/>
            </a:pPr>
            <a:r>
              <a:rPr lang="en-GB" sz="2400" dirty="0" smtClean="0">
                <a:solidFill>
                  <a:prstClr val="black"/>
                </a:solidFill>
                <a:latin typeface="Times New Roman" pitchFamily="18" charset="0"/>
                <a:cs typeface="Times New Roman" pitchFamily="18" charset="0"/>
              </a:rPr>
              <a:t>I1 is homozygous. Draw a genetic diagram to show the passing on of the cystic fibrosis allele from generation I to II1.</a:t>
            </a:r>
          </a:p>
          <a:p>
            <a:pPr marL="342900" indent="-342900" defTabSz="914400">
              <a:buFont typeface="+mj-lt"/>
              <a:buAutoNum type="arabicPeriod" startAt="2"/>
            </a:pPr>
            <a:r>
              <a:rPr lang="en-GB" sz="2400" dirty="0" smtClean="0">
                <a:solidFill>
                  <a:prstClr val="black"/>
                </a:solidFill>
                <a:latin typeface="Times New Roman" pitchFamily="18" charset="0"/>
                <a:cs typeface="Times New Roman" pitchFamily="18" charset="0"/>
              </a:rPr>
              <a:t>Produce a genetic diagram to show the passing on of alleles from generation II to III.</a:t>
            </a:r>
            <a:endParaRPr lang="en-GB" sz="2400" dirty="0">
              <a:solidFill>
                <a:prstClr val="black"/>
              </a:solidFill>
              <a:latin typeface="Times New Roman" pitchFamily="18" charset="0"/>
              <a:cs typeface="Times New Roman" pitchFamily="18" charset="0"/>
            </a:endParaRPr>
          </a:p>
        </p:txBody>
      </p:sp>
      <p:sp>
        <p:nvSpPr>
          <p:cNvPr id="3" name="Date Placeholder 2"/>
          <p:cNvSpPr>
            <a:spLocks noGrp="1"/>
          </p:cNvSpPr>
          <p:nvPr>
            <p:ph type="dt" sz="half" idx="10"/>
          </p:nvPr>
        </p:nvSpPr>
        <p:spPr/>
        <p:txBody>
          <a:bodyPr/>
          <a:lstStyle/>
          <a:p>
            <a:fld id="{32835C2F-0151-4471-89D8-5B493F480F41}"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652270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102" y="119655"/>
            <a:ext cx="10972800" cy="922114"/>
          </a:xfrm>
        </p:spPr>
        <p:txBody>
          <a:bodyPr/>
          <a:lstStyle/>
          <a:p>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Huntington’s Disease</a:t>
            </a:r>
            <a:endParaRPr lang="en-GB" dirty="0"/>
          </a:p>
        </p:txBody>
      </p:sp>
      <p:sp>
        <p:nvSpPr>
          <p:cNvPr id="3" name="Content Placeholder 2"/>
          <p:cNvSpPr>
            <a:spLocks noGrp="1"/>
          </p:cNvSpPr>
          <p:nvPr>
            <p:ph idx="1"/>
          </p:nvPr>
        </p:nvSpPr>
        <p:spPr>
          <a:xfrm>
            <a:off x="319862" y="1092795"/>
            <a:ext cx="11521280" cy="5385496"/>
          </a:xfrm>
        </p:spPr>
        <p:txBody>
          <a:bodyPr>
            <a:normAutofit fontScale="70000" lnSpcReduction="20000"/>
          </a:bodyPr>
          <a:lstStyle/>
          <a:p>
            <a:pPr>
              <a:buFont typeface="Wingdings" pitchFamily="2" charset="2"/>
              <a:buChar char="q"/>
            </a:pPr>
            <a:r>
              <a:rPr lang="en-GB" dirty="0" smtClean="0"/>
              <a:t> </a:t>
            </a:r>
            <a:r>
              <a:rPr lang="en-GB" sz="3400" dirty="0" smtClean="0"/>
              <a:t>It is much more common in people of Western European descent than in those of Asian or African ancestry.</a:t>
            </a:r>
          </a:p>
          <a:p>
            <a:pPr>
              <a:buFont typeface="Wingdings" pitchFamily="2" charset="2"/>
              <a:buChar char="q"/>
            </a:pPr>
            <a:r>
              <a:rPr lang="en-GB" sz="3400" dirty="0"/>
              <a:t> </a:t>
            </a:r>
            <a:r>
              <a:rPr lang="en-GB" sz="3400" dirty="0" smtClean="0"/>
              <a:t>The disease damages some of the nerve cells in the brain, causing deterioration and gradual loss of function of these areas of the brain.</a:t>
            </a:r>
          </a:p>
          <a:p>
            <a:pPr>
              <a:buFont typeface="Wingdings" pitchFamily="2" charset="2"/>
              <a:buChar char="q"/>
            </a:pPr>
            <a:r>
              <a:rPr lang="en-GB" sz="3400" dirty="0" smtClean="0"/>
              <a:t>This can affect movement, cognition (perception, awareness, thinking, judgement) and behaviour.</a:t>
            </a:r>
          </a:p>
          <a:p>
            <a:pPr>
              <a:buFont typeface="Wingdings" pitchFamily="2" charset="2"/>
              <a:buChar char="q"/>
            </a:pPr>
            <a:r>
              <a:rPr lang="en-GB" sz="3400" dirty="0" smtClean="0"/>
              <a:t>Early symptoms can include personality changes, mood swings and unusual behaviour, although these are often overlooked and attributed to something else.</a:t>
            </a:r>
          </a:p>
          <a:p>
            <a:pPr>
              <a:buFont typeface="Wingdings" pitchFamily="2" charset="2"/>
              <a:buChar char="q"/>
            </a:pPr>
            <a:r>
              <a:rPr lang="en-GB" sz="3400" dirty="0" smtClean="0"/>
              <a:t>The faulty gene that causes Huntington's disease is found on chromosome number four. </a:t>
            </a:r>
          </a:p>
          <a:p>
            <a:pPr>
              <a:buFont typeface="Wingdings" pitchFamily="2" charset="2"/>
              <a:buChar char="q"/>
            </a:pPr>
            <a:r>
              <a:rPr lang="en-GB" sz="3400" dirty="0" smtClean="0"/>
              <a:t>It is a dominant gene so only one copy of the gene is required to result in Huntington’s Disease.</a:t>
            </a:r>
          </a:p>
          <a:p>
            <a:pPr>
              <a:buFont typeface="Wingdings" pitchFamily="2" charset="2"/>
              <a:buChar char="q"/>
            </a:pPr>
            <a:r>
              <a:rPr lang="en-GB" sz="3400" dirty="0" smtClean="0"/>
              <a:t>People can start to show the symptoms of Huntington's disease at almost any age, but most will develop problems between the ages of 35 and 55.</a:t>
            </a:r>
          </a:p>
          <a:p>
            <a:pPr>
              <a:buFont typeface="Wingdings" pitchFamily="2" charset="2"/>
              <a:buChar char="q"/>
            </a:pPr>
            <a:r>
              <a:rPr lang="en-GB" sz="3400" dirty="0" smtClean="0"/>
              <a:t>This is often after they have had children which is why the gene persists through successive generations.</a:t>
            </a:r>
          </a:p>
          <a:p>
            <a:pPr>
              <a:buFont typeface="Wingdings" pitchFamily="2" charset="2"/>
              <a:buChar char="q"/>
            </a:pPr>
            <a:r>
              <a:rPr lang="en-GB" sz="3400" dirty="0" smtClean="0"/>
              <a:t>For more information, </a:t>
            </a:r>
            <a:r>
              <a:rPr lang="en-GB" sz="3400" dirty="0" smtClean="0">
                <a:solidFill>
                  <a:srgbClr val="FF0000"/>
                </a:solidFill>
              </a:rPr>
              <a:t>click this slide</a:t>
            </a:r>
            <a:r>
              <a:rPr lang="en-GB" sz="3400" dirty="0" smtClean="0"/>
              <a:t>.</a:t>
            </a:r>
            <a:endParaRPr lang="en-GB" sz="3400" dirty="0"/>
          </a:p>
        </p:txBody>
      </p:sp>
      <p:sp>
        <p:nvSpPr>
          <p:cNvPr id="4" name="Date Placeholder 3"/>
          <p:cNvSpPr>
            <a:spLocks noGrp="1"/>
          </p:cNvSpPr>
          <p:nvPr>
            <p:ph type="dt" sz="half" idx="10"/>
          </p:nvPr>
        </p:nvSpPr>
        <p:spPr/>
        <p:txBody>
          <a:bodyPr/>
          <a:lstStyle/>
          <a:p>
            <a:fld id="{D2C01A8A-966B-445B-B5B2-63A91A0F2EED}"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236029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2012" y="5013176"/>
            <a:ext cx="5294379" cy="1180728"/>
          </a:xfrm>
        </p:spPr>
        <p:txBody>
          <a:bodyPr>
            <a:normAutofit fontScale="70000" lnSpcReduction="20000"/>
          </a:bodyPr>
          <a:lstStyle/>
          <a:p>
            <a:r>
              <a:rPr lang="en-GB" b="1" dirty="0" smtClean="0">
                <a:solidFill>
                  <a:schemeClr val="bg1"/>
                </a:solidFill>
              </a:rPr>
              <a:t>Woody Guthrie is perhaps the most famous person to suffer from Huntington’s Disease. To listen to his most famous song, click this slide.</a:t>
            </a:r>
            <a:endParaRPr lang="en-GB" b="1" dirty="0">
              <a:solidFill>
                <a:schemeClr val="bg1"/>
              </a:solidFill>
            </a:endParaRPr>
          </a:p>
        </p:txBody>
      </p:sp>
      <p:sp>
        <p:nvSpPr>
          <p:cNvPr id="2" name="Date Placeholder 1"/>
          <p:cNvSpPr>
            <a:spLocks noGrp="1"/>
          </p:cNvSpPr>
          <p:nvPr>
            <p:ph type="dt" sz="half" idx="10"/>
          </p:nvPr>
        </p:nvSpPr>
        <p:spPr/>
        <p:txBody>
          <a:bodyPr/>
          <a:lstStyle/>
          <a:p>
            <a:fld id="{C52F1996-E599-401E-BEE7-27D3D1809449}"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621798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07968" y="274638"/>
            <a:ext cx="5774432" cy="1143000"/>
          </a:xfrm>
        </p:spPr>
        <p:txBody>
          <a:bodyPr/>
          <a:lstStyle/>
          <a:p>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Woody Guthrie</a:t>
            </a:r>
            <a:endParaRPr lang="en-GB" dirty="0"/>
          </a:p>
        </p:txBody>
      </p:sp>
      <p:sp>
        <p:nvSpPr>
          <p:cNvPr id="3" name="Content Placeholder 2"/>
          <p:cNvSpPr>
            <a:spLocks noGrp="1"/>
          </p:cNvSpPr>
          <p:nvPr>
            <p:ph idx="1"/>
          </p:nvPr>
        </p:nvSpPr>
        <p:spPr>
          <a:xfrm>
            <a:off x="6576053" y="1600204"/>
            <a:ext cx="5006347" cy="1612775"/>
          </a:xfrm>
        </p:spPr>
        <p:txBody>
          <a:bodyPr/>
          <a:lstStyle/>
          <a:p>
            <a:pPr marL="0" indent="0">
              <a:buNone/>
            </a:pPr>
            <a:r>
              <a:rPr lang="en-GB" dirty="0" smtClean="0">
                <a:solidFill>
                  <a:schemeClr val="bg1"/>
                </a:solidFill>
              </a:rPr>
              <a:t>Woody inherited the disease from his mother, Nora</a:t>
            </a:r>
            <a:endParaRPr lang="en-GB" dirty="0">
              <a:solidFill>
                <a:schemeClr val="bg1"/>
              </a:solidFill>
            </a:endParaRPr>
          </a:p>
        </p:txBody>
      </p:sp>
      <p:sp>
        <p:nvSpPr>
          <p:cNvPr id="4" name="TextBox 3"/>
          <p:cNvSpPr txBox="1"/>
          <p:nvPr/>
        </p:nvSpPr>
        <p:spPr>
          <a:xfrm>
            <a:off x="143339" y="260648"/>
            <a:ext cx="2880320" cy="923330"/>
          </a:xfrm>
          <a:prstGeom prst="rect">
            <a:avLst/>
          </a:prstGeom>
          <a:noFill/>
        </p:spPr>
        <p:txBody>
          <a:bodyPr wrap="square" rtlCol="0">
            <a:spAutoFit/>
          </a:bodyPr>
          <a:lstStyle/>
          <a:p>
            <a:pPr defTabSz="914400"/>
            <a:r>
              <a:rPr lang="en-GB" dirty="0" smtClean="0">
                <a:solidFill>
                  <a:prstClr val="white"/>
                </a:solidFill>
              </a:rPr>
              <a:t>His father, Charles Edward, did not have Huntington’s Disease</a:t>
            </a:r>
            <a:endParaRPr lang="en-GB" dirty="0">
              <a:solidFill>
                <a:prstClr val="white"/>
              </a:solidFill>
            </a:endParaRPr>
          </a:p>
        </p:txBody>
      </p:sp>
      <p:sp>
        <p:nvSpPr>
          <p:cNvPr id="5" name="TextBox 4"/>
          <p:cNvSpPr txBox="1"/>
          <p:nvPr/>
        </p:nvSpPr>
        <p:spPr>
          <a:xfrm>
            <a:off x="143339" y="2420888"/>
            <a:ext cx="3168352" cy="1477328"/>
          </a:xfrm>
          <a:prstGeom prst="rect">
            <a:avLst/>
          </a:prstGeom>
          <a:noFill/>
        </p:spPr>
        <p:txBody>
          <a:bodyPr wrap="square" rtlCol="0">
            <a:spAutoFit/>
          </a:bodyPr>
          <a:lstStyle/>
          <a:p>
            <a:pPr defTabSz="914400"/>
            <a:r>
              <a:rPr lang="en-GB" dirty="0" smtClean="0">
                <a:solidFill>
                  <a:prstClr val="white"/>
                </a:solidFill>
              </a:rPr>
              <a:t>Let H be the allele for Huntington’s Disease.</a:t>
            </a:r>
          </a:p>
          <a:p>
            <a:pPr defTabSz="914400"/>
            <a:r>
              <a:rPr lang="en-GB" dirty="0" smtClean="0">
                <a:solidFill>
                  <a:prstClr val="white"/>
                </a:solidFill>
              </a:rPr>
              <a:t>Produce a genetic diagram to show how Woody inherited the disease.</a:t>
            </a:r>
            <a:endParaRPr lang="en-GB" dirty="0">
              <a:solidFill>
                <a:prstClr val="white"/>
              </a:solidFill>
            </a:endParaRPr>
          </a:p>
        </p:txBody>
      </p:sp>
      <p:sp>
        <p:nvSpPr>
          <p:cNvPr id="6" name="TextBox 5"/>
          <p:cNvSpPr txBox="1"/>
          <p:nvPr/>
        </p:nvSpPr>
        <p:spPr>
          <a:xfrm>
            <a:off x="8976322" y="5301209"/>
            <a:ext cx="2976332" cy="1200329"/>
          </a:xfrm>
          <a:prstGeom prst="rect">
            <a:avLst/>
          </a:prstGeom>
          <a:noFill/>
        </p:spPr>
        <p:txBody>
          <a:bodyPr wrap="square" rtlCol="0">
            <a:spAutoFit/>
          </a:bodyPr>
          <a:lstStyle/>
          <a:p>
            <a:pPr defTabSz="914400"/>
            <a:r>
              <a:rPr lang="en-GB" sz="2400" b="1" dirty="0" smtClean="0">
                <a:solidFill>
                  <a:srgbClr val="C00000"/>
                </a:solidFill>
              </a:rPr>
              <a:t>Click this slide to  view a video about this disease. </a:t>
            </a:r>
            <a:endParaRPr lang="en-GB" sz="2400" b="1" dirty="0">
              <a:solidFill>
                <a:srgbClr val="C00000"/>
              </a:solidFill>
            </a:endParaRPr>
          </a:p>
        </p:txBody>
      </p:sp>
      <p:sp>
        <p:nvSpPr>
          <p:cNvPr id="7" name="Date Placeholder 6"/>
          <p:cNvSpPr>
            <a:spLocks noGrp="1"/>
          </p:cNvSpPr>
          <p:nvPr>
            <p:ph type="dt" sz="half" idx="10"/>
          </p:nvPr>
        </p:nvSpPr>
        <p:spPr/>
        <p:txBody>
          <a:bodyPr/>
          <a:lstStyle/>
          <a:p>
            <a:fld id="{A7811AC7-0438-48E1-8FA6-B088A7E94B90}"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566468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Huntington’s Disease</a:t>
            </a:r>
            <a:endParaRPr lang="en-GB" dirty="0"/>
          </a:p>
        </p:txBody>
      </p:sp>
      <p:pic>
        <p:nvPicPr>
          <p:cNvPr id="4" name="Content Placeholder 3" descr="Huntingtons.gif"/>
          <p:cNvPicPr>
            <a:picLocks noGrp="1" noChangeAspect="1"/>
          </p:cNvPicPr>
          <p:nvPr>
            <p:ph idx="1"/>
          </p:nvPr>
        </p:nvPicPr>
        <p:blipFill>
          <a:blip r:embed="rId2" cstate="print"/>
          <a:stretch>
            <a:fillRect/>
          </a:stretch>
        </p:blipFill>
        <p:spPr>
          <a:xfrm>
            <a:off x="4623130" y="3285641"/>
            <a:ext cx="4313024" cy="2433233"/>
          </a:xfrm>
        </p:spPr>
      </p:pic>
      <p:sp>
        <p:nvSpPr>
          <p:cNvPr id="5" name="TextBox 4"/>
          <p:cNvSpPr txBox="1"/>
          <p:nvPr/>
        </p:nvSpPr>
        <p:spPr>
          <a:xfrm>
            <a:off x="890406" y="1412776"/>
            <a:ext cx="8409987" cy="4524315"/>
          </a:xfrm>
          <a:prstGeom prst="rect">
            <a:avLst/>
          </a:prstGeom>
          <a:noFill/>
        </p:spPr>
        <p:txBody>
          <a:bodyPr wrap="square" rtlCol="0">
            <a:spAutoFit/>
          </a:bodyPr>
          <a:lstStyle/>
          <a:p>
            <a:pPr defTabSz="914400"/>
            <a:r>
              <a:rPr lang="en-GB" sz="2400" dirty="0" smtClean="0">
                <a:solidFill>
                  <a:prstClr val="black"/>
                </a:solidFill>
              </a:rPr>
              <a:t>Parental Phenotype</a:t>
            </a:r>
          </a:p>
          <a:p>
            <a:pPr defTabSz="914400"/>
            <a:endParaRPr lang="en-GB" sz="2400" dirty="0" smtClean="0">
              <a:solidFill>
                <a:prstClr val="black"/>
              </a:solidFill>
            </a:endParaRPr>
          </a:p>
          <a:p>
            <a:pPr defTabSz="914400"/>
            <a:r>
              <a:rPr lang="en-GB" sz="2400" dirty="0" smtClean="0">
                <a:solidFill>
                  <a:prstClr val="black"/>
                </a:solidFill>
              </a:rPr>
              <a:t>Genotype</a:t>
            </a:r>
          </a:p>
          <a:p>
            <a:pPr defTabSz="914400"/>
            <a:endParaRPr lang="en-GB" sz="2400" dirty="0">
              <a:solidFill>
                <a:prstClr val="black"/>
              </a:solidFill>
            </a:endParaRPr>
          </a:p>
          <a:p>
            <a:pPr defTabSz="914400"/>
            <a:r>
              <a:rPr lang="en-GB" sz="2400" dirty="0" smtClean="0">
                <a:solidFill>
                  <a:prstClr val="black"/>
                </a:solidFill>
              </a:rPr>
              <a:t>Gametes</a:t>
            </a:r>
          </a:p>
          <a:p>
            <a:pPr defTabSz="914400"/>
            <a:endParaRPr lang="en-GB" sz="2400" dirty="0">
              <a:solidFill>
                <a:prstClr val="black"/>
              </a:solidFill>
            </a:endParaRPr>
          </a:p>
          <a:p>
            <a:pPr defTabSz="914400"/>
            <a:endParaRPr lang="en-GB" sz="2400" dirty="0" smtClean="0">
              <a:solidFill>
                <a:prstClr val="black"/>
              </a:solidFill>
            </a:endParaRPr>
          </a:p>
          <a:p>
            <a:pPr defTabSz="914400"/>
            <a:endParaRPr lang="en-GB" sz="2400" dirty="0">
              <a:solidFill>
                <a:prstClr val="black"/>
              </a:solidFill>
            </a:endParaRPr>
          </a:p>
          <a:p>
            <a:pPr defTabSz="914400"/>
            <a:endParaRPr lang="en-GB" sz="2400" dirty="0" smtClean="0">
              <a:solidFill>
                <a:prstClr val="black"/>
              </a:solidFill>
            </a:endParaRPr>
          </a:p>
          <a:p>
            <a:pPr defTabSz="914400"/>
            <a:r>
              <a:rPr lang="en-GB" sz="2400" dirty="0" err="1" smtClean="0">
                <a:solidFill>
                  <a:prstClr val="black"/>
                </a:solidFill>
              </a:rPr>
              <a:t>Punnet</a:t>
            </a:r>
            <a:r>
              <a:rPr lang="en-GB" sz="2400" dirty="0" smtClean="0">
                <a:solidFill>
                  <a:prstClr val="black"/>
                </a:solidFill>
              </a:rPr>
              <a:t> square</a:t>
            </a:r>
          </a:p>
          <a:p>
            <a:pPr defTabSz="914400"/>
            <a:endParaRPr lang="en-GB" sz="2400" dirty="0" smtClean="0">
              <a:solidFill>
                <a:prstClr val="black"/>
              </a:solidFill>
            </a:endParaRPr>
          </a:p>
          <a:p>
            <a:pPr defTabSz="914400"/>
            <a:r>
              <a:rPr lang="en-GB" sz="2400" dirty="0" smtClean="0">
                <a:solidFill>
                  <a:prstClr val="black"/>
                </a:solidFill>
              </a:rPr>
              <a:t>Ratio                                               </a:t>
            </a:r>
            <a:r>
              <a:rPr lang="en-GB" sz="2400" dirty="0" smtClean="0">
                <a:solidFill>
                  <a:srgbClr val="C00000"/>
                </a:solidFill>
              </a:rPr>
              <a:t>1 Huntington’s : 1 normal </a:t>
            </a:r>
            <a:endParaRPr lang="en-GB" sz="2400" dirty="0">
              <a:solidFill>
                <a:prstClr val="black"/>
              </a:solidFill>
            </a:endParaRPr>
          </a:p>
        </p:txBody>
      </p:sp>
      <p:sp>
        <p:nvSpPr>
          <p:cNvPr id="6" name="TextBox 5"/>
          <p:cNvSpPr txBox="1"/>
          <p:nvPr/>
        </p:nvSpPr>
        <p:spPr>
          <a:xfrm>
            <a:off x="4208234" y="1304289"/>
            <a:ext cx="1774332" cy="830997"/>
          </a:xfrm>
          <a:prstGeom prst="rect">
            <a:avLst/>
          </a:prstGeom>
          <a:noFill/>
        </p:spPr>
        <p:txBody>
          <a:bodyPr wrap="none" rtlCol="0">
            <a:spAutoFit/>
          </a:bodyPr>
          <a:lstStyle/>
          <a:p>
            <a:pPr algn="ctr" defTabSz="914400"/>
            <a:r>
              <a:rPr lang="en-GB" sz="2400" dirty="0" smtClean="0">
                <a:solidFill>
                  <a:prstClr val="black"/>
                </a:solidFill>
              </a:rPr>
              <a:t>Nora</a:t>
            </a:r>
          </a:p>
          <a:p>
            <a:pPr algn="ctr" defTabSz="914400"/>
            <a:r>
              <a:rPr lang="en-GB" sz="2400" dirty="0" smtClean="0">
                <a:solidFill>
                  <a:prstClr val="black"/>
                </a:solidFill>
              </a:rPr>
              <a:t>Huntington’s</a:t>
            </a:r>
            <a:endParaRPr lang="en-GB" sz="2400" dirty="0">
              <a:solidFill>
                <a:prstClr val="black"/>
              </a:solidFill>
            </a:endParaRPr>
          </a:p>
        </p:txBody>
      </p:sp>
      <p:sp>
        <p:nvSpPr>
          <p:cNvPr id="7" name="TextBox 6"/>
          <p:cNvSpPr txBox="1"/>
          <p:nvPr/>
        </p:nvSpPr>
        <p:spPr>
          <a:xfrm>
            <a:off x="7014068" y="1322218"/>
            <a:ext cx="2115323" cy="830997"/>
          </a:xfrm>
          <a:prstGeom prst="rect">
            <a:avLst/>
          </a:prstGeom>
          <a:noFill/>
        </p:spPr>
        <p:txBody>
          <a:bodyPr wrap="none" rtlCol="0">
            <a:spAutoFit/>
          </a:bodyPr>
          <a:lstStyle/>
          <a:p>
            <a:pPr algn="ctr" defTabSz="914400"/>
            <a:r>
              <a:rPr lang="en-GB" sz="2400" dirty="0" smtClean="0">
                <a:solidFill>
                  <a:prstClr val="black"/>
                </a:solidFill>
              </a:rPr>
              <a:t>Charles Edward</a:t>
            </a:r>
          </a:p>
          <a:p>
            <a:pPr algn="ctr" defTabSz="914400"/>
            <a:r>
              <a:rPr lang="en-GB" sz="2400" dirty="0" smtClean="0">
                <a:solidFill>
                  <a:prstClr val="black"/>
                </a:solidFill>
              </a:rPr>
              <a:t>Normal</a:t>
            </a:r>
            <a:endParaRPr lang="en-GB" sz="2400" dirty="0">
              <a:solidFill>
                <a:prstClr val="black"/>
              </a:solidFill>
            </a:endParaRPr>
          </a:p>
        </p:txBody>
      </p:sp>
      <p:sp>
        <p:nvSpPr>
          <p:cNvPr id="8" name="TextBox 7"/>
          <p:cNvSpPr txBox="1"/>
          <p:nvPr/>
        </p:nvSpPr>
        <p:spPr>
          <a:xfrm>
            <a:off x="4751851" y="2132856"/>
            <a:ext cx="538930" cy="461665"/>
          </a:xfrm>
          <a:prstGeom prst="rect">
            <a:avLst/>
          </a:prstGeom>
          <a:noFill/>
          <a:ln w="25400">
            <a:solidFill>
              <a:srgbClr val="C00000"/>
            </a:solidFill>
          </a:ln>
        </p:spPr>
        <p:txBody>
          <a:bodyPr wrap="none" rtlCol="0">
            <a:spAutoFit/>
          </a:bodyPr>
          <a:lstStyle/>
          <a:p>
            <a:pPr defTabSz="914400"/>
            <a:r>
              <a:rPr lang="en-GB" sz="2400" dirty="0" err="1" smtClean="0">
                <a:solidFill>
                  <a:prstClr val="black"/>
                </a:solidFill>
              </a:rPr>
              <a:t>Hh</a:t>
            </a:r>
            <a:endParaRPr lang="en-GB" sz="2400" dirty="0">
              <a:solidFill>
                <a:prstClr val="black"/>
              </a:solidFill>
            </a:endParaRPr>
          </a:p>
        </p:txBody>
      </p:sp>
      <p:sp>
        <p:nvSpPr>
          <p:cNvPr id="9" name="TextBox 8"/>
          <p:cNvSpPr txBox="1"/>
          <p:nvPr/>
        </p:nvSpPr>
        <p:spPr>
          <a:xfrm>
            <a:off x="7728181" y="2132856"/>
            <a:ext cx="508473" cy="461665"/>
          </a:xfrm>
          <a:prstGeom prst="rect">
            <a:avLst/>
          </a:prstGeom>
          <a:noFill/>
          <a:ln w="25400">
            <a:solidFill>
              <a:srgbClr val="C00000"/>
            </a:solidFill>
          </a:ln>
        </p:spPr>
        <p:txBody>
          <a:bodyPr wrap="none" rtlCol="0">
            <a:spAutoFit/>
          </a:bodyPr>
          <a:lstStyle/>
          <a:p>
            <a:pPr defTabSz="914400"/>
            <a:r>
              <a:rPr lang="en-GB" sz="2400" dirty="0" err="1" smtClean="0">
                <a:solidFill>
                  <a:prstClr val="black"/>
                </a:solidFill>
              </a:rPr>
              <a:t>hh</a:t>
            </a:r>
            <a:endParaRPr lang="en-GB" sz="2400" dirty="0">
              <a:solidFill>
                <a:prstClr val="black"/>
              </a:solidFill>
            </a:endParaRPr>
          </a:p>
        </p:txBody>
      </p:sp>
      <p:grpSp>
        <p:nvGrpSpPr>
          <p:cNvPr id="3" name="Group 13"/>
          <p:cNvGrpSpPr/>
          <p:nvPr/>
        </p:nvGrpSpPr>
        <p:grpSpPr>
          <a:xfrm>
            <a:off x="7248128" y="2708923"/>
            <a:ext cx="576064" cy="461665"/>
            <a:chOff x="5796136" y="2780928"/>
            <a:chExt cx="432048" cy="461665"/>
          </a:xfrm>
        </p:grpSpPr>
        <p:sp>
          <p:nvSpPr>
            <p:cNvPr id="11" name="Oval 10"/>
            <p:cNvSpPr/>
            <p:nvPr/>
          </p:nvSpPr>
          <p:spPr>
            <a:xfrm>
              <a:off x="5796136" y="2780928"/>
              <a:ext cx="43204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2400">
                <a:solidFill>
                  <a:prstClr val="white"/>
                </a:solidFill>
              </a:endParaRPr>
            </a:p>
          </p:txBody>
        </p:sp>
        <p:sp>
          <p:nvSpPr>
            <p:cNvPr id="13" name="TextBox 12"/>
            <p:cNvSpPr txBox="1"/>
            <p:nvPr/>
          </p:nvSpPr>
          <p:spPr>
            <a:xfrm>
              <a:off x="5796136" y="2780928"/>
              <a:ext cx="432048" cy="461665"/>
            </a:xfrm>
            <a:prstGeom prst="rect">
              <a:avLst/>
            </a:prstGeom>
            <a:noFill/>
          </p:spPr>
          <p:txBody>
            <a:bodyPr wrap="square" rtlCol="0">
              <a:spAutoFit/>
            </a:bodyPr>
            <a:lstStyle/>
            <a:p>
              <a:pPr defTabSz="914400"/>
              <a:r>
                <a:rPr lang="en-GB" sz="2400" dirty="0" smtClean="0">
                  <a:solidFill>
                    <a:prstClr val="black"/>
                  </a:solidFill>
                </a:rPr>
                <a:t> h</a:t>
              </a:r>
              <a:endParaRPr lang="en-GB" sz="2400" dirty="0">
                <a:solidFill>
                  <a:prstClr val="black"/>
                </a:solidFill>
              </a:endParaRPr>
            </a:p>
          </p:txBody>
        </p:sp>
      </p:grpSp>
      <p:grpSp>
        <p:nvGrpSpPr>
          <p:cNvPr id="10" name="Group 14"/>
          <p:cNvGrpSpPr/>
          <p:nvPr/>
        </p:nvGrpSpPr>
        <p:grpSpPr>
          <a:xfrm>
            <a:off x="8112224" y="2708923"/>
            <a:ext cx="576064" cy="461665"/>
            <a:chOff x="5796136" y="2780928"/>
            <a:chExt cx="432048" cy="461665"/>
          </a:xfrm>
        </p:grpSpPr>
        <p:sp>
          <p:nvSpPr>
            <p:cNvPr id="16" name="Oval 15"/>
            <p:cNvSpPr/>
            <p:nvPr/>
          </p:nvSpPr>
          <p:spPr>
            <a:xfrm>
              <a:off x="5796136" y="2780928"/>
              <a:ext cx="43204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2400">
                <a:solidFill>
                  <a:prstClr val="white"/>
                </a:solidFill>
              </a:endParaRPr>
            </a:p>
          </p:txBody>
        </p:sp>
        <p:sp>
          <p:nvSpPr>
            <p:cNvPr id="17" name="TextBox 16"/>
            <p:cNvSpPr txBox="1"/>
            <p:nvPr/>
          </p:nvSpPr>
          <p:spPr>
            <a:xfrm>
              <a:off x="5796136" y="2780928"/>
              <a:ext cx="432048" cy="461665"/>
            </a:xfrm>
            <a:prstGeom prst="rect">
              <a:avLst/>
            </a:prstGeom>
            <a:noFill/>
          </p:spPr>
          <p:txBody>
            <a:bodyPr wrap="square" rtlCol="0">
              <a:spAutoFit/>
            </a:bodyPr>
            <a:lstStyle/>
            <a:p>
              <a:pPr defTabSz="914400"/>
              <a:r>
                <a:rPr lang="en-GB" sz="2400" dirty="0" smtClean="0">
                  <a:solidFill>
                    <a:prstClr val="black"/>
                  </a:solidFill>
                </a:rPr>
                <a:t> h</a:t>
              </a:r>
              <a:endParaRPr lang="en-GB" sz="2400" dirty="0">
                <a:solidFill>
                  <a:prstClr val="black"/>
                </a:solidFill>
              </a:endParaRPr>
            </a:p>
          </p:txBody>
        </p:sp>
      </p:grpSp>
      <p:grpSp>
        <p:nvGrpSpPr>
          <p:cNvPr id="12" name="Group 18"/>
          <p:cNvGrpSpPr/>
          <p:nvPr/>
        </p:nvGrpSpPr>
        <p:grpSpPr>
          <a:xfrm>
            <a:off x="5231904" y="2708923"/>
            <a:ext cx="576064" cy="461665"/>
            <a:chOff x="5796136" y="2780928"/>
            <a:chExt cx="432048" cy="461665"/>
          </a:xfrm>
        </p:grpSpPr>
        <p:sp>
          <p:nvSpPr>
            <p:cNvPr id="20" name="Oval 19"/>
            <p:cNvSpPr/>
            <p:nvPr/>
          </p:nvSpPr>
          <p:spPr>
            <a:xfrm>
              <a:off x="5796136" y="2780928"/>
              <a:ext cx="43204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2400">
                <a:solidFill>
                  <a:prstClr val="white"/>
                </a:solidFill>
              </a:endParaRPr>
            </a:p>
          </p:txBody>
        </p:sp>
        <p:sp>
          <p:nvSpPr>
            <p:cNvPr id="21" name="TextBox 20"/>
            <p:cNvSpPr txBox="1"/>
            <p:nvPr/>
          </p:nvSpPr>
          <p:spPr>
            <a:xfrm>
              <a:off x="5796136" y="2780928"/>
              <a:ext cx="432048" cy="461665"/>
            </a:xfrm>
            <a:prstGeom prst="rect">
              <a:avLst/>
            </a:prstGeom>
            <a:noFill/>
          </p:spPr>
          <p:txBody>
            <a:bodyPr wrap="square" rtlCol="0">
              <a:spAutoFit/>
            </a:bodyPr>
            <a:lstStyle/>
            <a:p>
              <a:pPr defTabSz="914400"/>
              <a:r>
                <a:rPr lang="en-GB" sz="2400" dirty="0" smtClean="0">
                  <a:solidFill>
                    <a:prstClr val="black"/>
                  </a:solidFill>
                </a:rPr>
                <a:t> h</a:t>
              </a:r>
              <a:endParaRPr lang="en-GB" sz="2400" dirty="0">
                <a:solidFill>
                  <a:prstClr val="black"/>
                </a:solidFill>
              </a:endParaRPr>
            </a:p>
          </p:txBody>
        </p:sp>
      </p:grpSp>
      <p:grpSp>
        <p:nvGrpSpPr>
          <p:cNvPr id="14" name="Group 21"/>
          <p:cNvGrpSpPr/>
          <p:nvPr/>
        </p:nvGrpSpPr>
        <p:grpSpPr>
          <a:xfrm>
            <a:off x="4271797" y="2708923"/>
            <a:ext cx="576064" cy="461665"/>
            <a:chOff x="5796136" y="2780928"/>
            <a:chExt cx="432048" cy="461665"/>
          </a:xfrm>
        </p:grpSpPr>
        <p:sp>
          <p:nvSpPr>
            <p:cNvPr id="23" name="Oval 22"/>
            <p:cNvSpPr/>
            <p:nvPr/>
          </p:nvSpPr>
          <p:spPr>
            <a:xfrm>
              <a:off x="5796136" y="2780928"/>
              <a:ext cx="432048"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2400">
                <a:solidFill>
                  <a:prstClr val="white"/>
                </a:solidFill>
              </a:endParaRPr>
            </a:p>
          </p:txBody>
        </p:sp>
        <p:sp>
          <p:nvSpPr>
            <p:cNvPr id="24" name="TextBox 23"/>
            <p:cNvSpPr txBox="1"/>
            <p:nvPr/>
          </p:nvSpPr>
          <p:spPr>
            <a:xfrm>
              <a:off x="5796136" y="2780928"/>
              <a:ext cx="432048" cy="461665"/>
            </a:xfrm>
            <a:prstGeom prst="rect">
              <a:avLst/>
            </a:prstGeom>
            <a:noFill/>
          </p:spPr>
          <p:txBody>
            <a:bodyPr wrap="square" rtlCol="0">
              <a:spAutoFit/>
            </a:bodyPr>
            <a:lstStyle/>
            <a:p>
              <a:pPr defTabSz="914400"/>
              <a:r>
                <a:rPr lang="en-GB" sz="2400" dirty="0" smtClean="0">
                  <a:solidFill>
                    <a:prstClr val="black"/>
                  </a:solidFill>
                </a:rPr>
                <a:t>H</a:t>
              </a:r>
              <a:endParaRPr lang="en-GB" sz="2400" dirty="0">
                <a:solidFill>
                  <a:prstClr val="black"/>
                </a:solidFill>
              </a:endParaRPr>
            </a:p>
          </p:txBody>
        </p:sp>
      </p:grpSp>
      <p:sp>
        <p:nvSpPr>
          <p:cNvPr id="15" name="Date Placeholder 14"/>
          <p:cNvSpPr>
            <a:spLocks noGrp="1"/>
          </p:cNvSpPr>
          <p:nvPr>
            <p:ph type="dt" sz="half" idx="10"/>
          </p:nvPr>
        </p:nvSpPr>
        <p:spPr/>
        <p:txBody>
          <a:bodyPr/>
          <a:lstStyle/>
          <a:p>
            <a:fld id="{DD3D29BF-9309-47C2-99B0-E54BCFB6A96F}" type="datetime1">
              <a:rPr lang="en-GB" sz="2400" smtClean="0">
                <a:solidFill>
                  <a:prstClr val="black">
                    <a:tint val="75000"/>
                  </a:prstClr>
                </a:solidFill>
              </a:rPr>
              <a:t>18/08/2017</a:t>
            </a:fld>
            <a:endParaRPr lang="en-GB" sz="2400">
              <a:solidFill>
                <a:prstClr val="black">
                  <a:tint val="75000"/>
                </a:prstClr>
              </a:solidFill>
            </a:endParaRPr>
          </a:p>
        </p:txBody>
      </p:sp>
    </p:spTree>
    <p:extLst>
      <p:ext uri="{BB962C8B-B14F-4D97-AF65-F5344CB8AC3E}">
        <p14:creationId xmlns:p14="http://schemas.microsoft.com/office/powerpoint/2010/main" val="1561054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Genetic Disorders</a:t>
            </a:r>
            <a:endParaRPr lang="en-US" dirty="0"/>
          </a:p>
        </p:txBody>
      </p:sp>
      <p:sp>
        <p:nvSpPr>
          <p:cNvPr id="3" name="Content Placeholder 2"/>
          <p:cNvSpPr>
            <a:spLocks noGrp="1"/>
          </p:cNvSpPr>
          <p:nvPr>
            <p:ph idx="1"/>
          </p:nvPr>
        </p:nvSpPr>
        <p:spPr/>
        <p:txBody>
          <a:bodyPr>
            <a:normAutofit/>
          </a:bodyPr>
          <a:lstStyle/>
          <a:p>
            <a:pPr marL="0" indent="0">
              <a:buNone/>
            </a:pPr>
            <a:r>
              <a:rPr lang="en-GB" dirty="0" smtClean="0"/>
              <a:t>It is difficult to find a politically correct term for conditions that can result from a particular genotype. However, I prefer the term genetic disorders to genetic diseases as people associate the word disease with something that is contagious.</a:t>
            </a:r>
          </a:p>
          <a:p>
            <a:pPr marL="0" indent="0">
              <a:buNone/>
            </a:pPr>
            <a:endParaRPr lang="en-GB" dirty="0" smtClean="0"/>
          </a:p>
          <a:p>
            <a:pPr marL="0" indent="0">
              <a:buNone/>
            </a:pPr>
            <a:r>
              <a:rPr lang="en-GB" dirty="0" smtClean="0"/>
              <a:t>Click this slide to listen to a song about a genetic disorder. What do you think the song is about? What are the symptoms of the disorder? </a:t>
            </a:r>
            <a:endParaRPr lang="en-US" dirty="0"/>
          </a:p>
        </p:txBody>
      </p:sp>
      <p:sp>
        <p:nvSpPr>
          <p:cNvPr id="4" name="Date Placeholder 3"/>
          <p:cNvSpPr>
            <a:spLocks noGrp="1"/>
          </p:cNvSpPr>
          <p:nvPr>
            <p:ph type="dt" sz="half" idx="10"/>
          </p:nvPr>
        </p:nvSpPr>
        <p:spPr/>
        <p:txBody>
          <a:bodyPr/>
          <a:lstStyle/>
          <a:p>
            <a:fld id="{1A7C24C3-FE73-4DE9-9CD5-EC0163FFE964}"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3336130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Albinism</a:t>
            </a:r>
            <a:endParaRPr lang="en-GB" dirty="0"/>
          </a:p>
        </p:txBody>
      </p:sp>
      <p:pic>
        <p:nvPicPr>
          <p:cNvPr id="4" name="Content Placeholder 3" descr="Edgar_Winter.jpg"/>
          <p:cNvPicPr>
            <a:picLocks noGrp="1" noChangeAspect="1"/>
          </p:cNvPicPr>
          <p:nvPr>
            <p:ph idx="1"/>
          </p:nvPr>
        </p:nvPicPr>
        <p:blipFill>
          <a:blip r:embed="rId2" cstate="print"/>
          <a:stretch>
            <a:fillRect/>
          </a:stretch>
        </p:blipFill>
        <p:spPr>
          <a:xfrm>
            <a:off x="8555072" y="1484787"/>
            <a:ext cx="3636928" cy="4093915"/>
          </a:xfrm>
        </p:spPr>
      </p:pic>
      <p:pic>
        <p:nvPicPr>
          <p:cNvPr id="5" name="Picture 4" descr="Johnny Winter crop.jpg"/>
          <p:cNvPicPr>
            <a:picLocks noChangeAspect="1"/>
          </p:cNvPicPr>
          <p:nvPr/>
        </p:nvPicPr>
        <p:blipFill>
          <a:blip r:embed="rId3" cstate="print"/>
          <a:stretch>
            <a:fillRect/>
          </a:stretch>
        </p:blipFill>
        <p:spPr>
          <a:xfrm>
            <a:off x="0" y="1340768"/>
            <a:ext cx="3407701" cy="4212412"/>
          </a:xfrm>
          <a:prstGeom prst="rect">
            <a:avLst/>
          </a:prstGeom>
        </p:spPr>
      </p:pic>
      <p:sp>
        <p:nvSpPr>
          <p:cNvPr id="6" name="TextBox 5"/>
          <p:cNvSpPr txBox="1"/>
          <p:nvPr/>
        </p:nvSpPr>
        <p:spPr>
          <a:xfrm>
            <a:off x="3215681" y="1340769"/>
            <a:ext cx="5280587" cy="5170646"/>
          </a:xfrm>
          <a:prstGeom prst="rect">
            <a:avLst/>
          </a:prstGeom>
          <a:noFill/>
        </p:spPr>
        <p:txBody>
          <a:bodyPr wrap="square" rtlCol="0">
            <a:spAutoFit/>
          </a:bodyPr>
          <a:lstStyle/>
          <a:p>
            <a:pPr defTabSz="914400"/>
            <a:r>
              <a:rPr lang="en-GB" sz="2200" dirty="0" smtClean="0">
                <a:solidFill>
                  <a:prstClr val="white"/>
                </a:solidFill>
              </a:rPr>
              <a:t>Edgar and Johnny Winter are musicians from Texas. Both brothers are albinos born to parents with normal pigmentation.</a:t>
            </a:r>
          </a:p>
          <a:p>
            <a:pPr defTabSz="914400"/>
            <a:endParaRPr lang="en-GB" sz="2200" dirty="0" smtClean="0">
              <a:solidFill>
                <a:prstClr val="white"/>
              </a:solidFill>
            </a:endParaRPr>
          </a:p>
          <a:p>
            <a:pPr defTabSz="914400"/>
            <a:r>
              <a:rPr lang="en-GB" sz="2200" dirty="0" smtClean="0">
                <a:solidFill>
                  <a:prstClr val="white"/>
                </a:solidFill>
              </a:rPr>
              <a:t>The genes for OCA are located on “</a:t>
            </a:r>
            <a:r>
              <a:rPr lang="en-GB" sz="2200" dirty="0" err="1" smtClean="0">
                <a:solidFill>
                  <a:prstClr val="white"/>
                </a:solidFill>
              </a:rPr>
              <a:t>autosomal</a:t>
            </a:r>
            <a:r>
              <a:rPr lang="en-GB" sz="2200" dirty="0" smtClean="0">
                <a:solidFill>
                  <a:prstClr val="white"/>
                </a:solidFill>
              </a:rPr>
              <a:t>” chromosomes. </a:t>
            </a:r>
            <a:r>
              <a:rPr lang="en-GB" sz="2200" dirty="0" err="1" smtClean="0">
                <a:solidFill>
                  <a:prstClr val="white"/>
                </a:solidFill>
              </a:rPr>
              <a:t>Autosomes</a:t>
            </a:r>
            <a:r>
              <a:rPr lang="en-GB" sz="2200" dirty="0" smtClean="0">
                <a:solidFill>
                  <a:prstClr val="white"/>
                </a:solidFill>
              </a:rPr>
              <a:t> are the chromosomes that contain genes for our general body characteristics, contrasted to the sex chromosomes. Albinism is a “recessive trait. Both parents must carry a defective gene to have a child with albinism. When both parents carry the defective gene (and neither parent has albinism) there is a one in four chance at each pregnancy that the baby will be born with albinism. </a:t>
            </a:r>
            <a:endParaRPr lang="en-GB" sz="2200" dirty="0">
              <a:solidFill>
                <a:prstClr val="white"/>
              </a:solidFill>
            </a:endParaRPr>
          </a:p>
        </p:txBody>
      </p:sp>
      <p:sp>
        <p:nvSpPr>
          <p:cNvPr id="3" name="Date Placeholder 2"/>
          <p:cNvSpPr>
            <a:spLocks noGrp="1"/>
          </p:cNvSpPr>
          <p:nvPr>
            <p:ph type="dt" sz="half" idx="10"/>
          </p:nvPr>
        </p:nvSpPr>
        <p:spPr/>
        <p:txBody>
          <a:bodyPr/>
          <a:lstStyle/>
          <a:p>
            <a:fld id="{5FE058FA-7C39-4EAB-9E23-B6BB7803DC8C}"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2126559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Albinism</a:t>
            </a:r>
            <a:endParaRPr lang="en-GB" dirty="0"/>
          </a:p>
        </p:txBody>
      </p:sp>
      <p:pic>
        <p:nvPicPr>
          <p:cNvPr id="4" name="Content Placeholder 3" descr="Edgar_Winter.jpg"/>
          <p:cNvPicPr>
            <a:picLocks noGrp="1" noChangeAspect="1"/>
          </p:cNvPicPr>
          <p:nvPr>
            <p:ph idx="1"/>
          </p:nvPr>
        </p:nvPicPr>
        <p:blipFill>
          <a:blip r:embed="rId2" cstate="print"/>
          <a:stretch>
            <a:fillRect/>
          </a:stretch>
        </p:blipFill>
        <p:spPr>
          <a:xfrm>
            <a:off x="8555072" y="1484787"/>
            <a:ext cx="3636928" cy="4093915"/>
          </a:xfrm>
        </p:spPr>
      </p:pic>
      <p:pic>
        <p:nvPicPr>
          <p:cNvPr id="5" name="Picture 4" descr="Johnny Winter crop.jpg"/>
          <p:cNvPicPr>
            <a:picLocks noChangeAspect="1"/>
          </p:cNvPicPr>
          <p:nvPr/>
        </p:nvPicPr>
        <p:blipFill>
          <a:blip r:embed="rId3" cstate="print"/>
          <a:stretch>
            <a:fillRect/>
          </a:stretch>
        </p:blipFill>
        <p:spPr>
          <a:xfrm>
            <a:off x="0" y="1340768"/>
            <a:ext cx="3407701" cy="4212412"/>
          </a:xfrm>
          <a:prstGeom prst="rect">
            <a:avLst/>
          </a:prstGeom>
        </p:spPr>
      </p:pic>
      <p:sp>
        <p:nvSpPr>
          <p:cNvPr id="6" name="TextBox 5"/>
          <p:cNvSpPr txBox="1"/>
          <p:nvPr/>
        </p:nvSpPr>
        <p:spPr>
          <a:xfrm>
            <a:off x="2927648" y="1538759"/>
            <a:ext cx="5406883" cy="3816429"/>
          </a:xfrm>
          <a:prstGeom prst="rect">
            <a:avLst/>
          </a:prstGeom>
          <a:noFill/>
        </p:spPr>
        <p:txBody>
          <a:bodyPr wrap="square" rtlCol="0">
            <a:spAutoFit/>
          </a:bodyPr>
          <a:lstStyle/>
          <a:p>
            <a:pPr defTabSz="914400">
              <a:buFont typeface="Arial" pitchFamily="34" charset="0"/>
              <a:buChar char="•"/>
            </a:pPr>
            <a:r>
              <a:rPr lang="en-GB" sz="2800" dirty="0" smtClean="0">
                <a:solidFill>
                  <a:prstClr val="white"/>
                </a:solidFill>
              </a:rPr>
              <a:t> Lack of skin pigmentation</a:t>
            </a:r>
          </a:p>
          <a:p>
            <a:pPr defTabSz="914400">
              <a:buFont typeface="Arial" pitchFamily="34" charset="0"/>
              <a:buChar char="•"/>
            </a:pPr>
            <a:r>
              <a:rPr lang="en-GB" sz="2800" dirty="0" smtClean="0">
                <a:solidFill>
                  <a:prstClr val="white"/>
                </a:solidFill>
              </a:rPr>
              <a:t> Susceptibility to sunburn and skin cancer</a:t>
            </a:r>
          </a:p>
          <a:p>
            <a:pPr defTabSz="914400">
              <a:buFont typeface="Arial" pitchFamily="34" charset="0"/>
              <a:buChar char="•"/>
            </a:pPr>
            <a:r>
              <a:rPr lang="en-GB" sz="2800" dirty="0" smtClean="0">
                <a:solidFill>
                  <a:prstClr val="white"/>
                </a:solidFill>
              </a:rPr>
              <a:t> Lack of hair colour </a:t>
            </a:r>
          </a:p>
          <a:p>
            <a:pPr defTabSz="914400">
              <a:buFont typeface="Arial" pitchFamily="34" charset="0"/>
              <a:buChar char="•"/>
            </a:pPr>
            <a:r>
              <a:rPr lang="en-GB" sz="2800" dirty="0" smtClean="0">
                <a:solidFill>
                  <a:prstClr val="white"/>
                </a:solidFill>
              </a:rPr>
              <a:t> The iris is often red, pink of purple.</a:t>
            </a:r>
          </a:p>
          <a:p>
            <a:pPr defTabSz="914400">
              <a:buFont typeface="Arial" pitchFamily="34" charset="0"/>
              <a:buChar char="•"/>
            </a:pPr>
            <a:r>
              <a:rPr lang="en-GB" sz="2800" dirty="0" smtClean="0">
                <a:solidFill>
                  <a:prstClr val="white"/>
                </a:solidFill>
              </a:rPr>
              <a:t> The eyes can be particularly sensitive to  bright sunlight.</a:t>
            </a:r>
          </a:p>
          <a:p>
            <a:pPr defTabSz="914400"/>
            <a:endParaRPr lang="en-GB" dirty="0" smtClean="0">
              <a:solidFill>
                <a:prstClr val="white"/>
              </a:solidFill>
            </a:endParaRPr>
          </a:p>
        </p:txBody>
      </p:sp>
      <p:sp>
        <p:nvSpPr>
          <p:cNvPr id="3" name="Date Placeholder 2"/>
          <p:cNvSpPr>
            <a:spLocks noGrp="1"/>
          </p:cNvSpPr>
          <p:nvPr>
            <p:ph type="dt" sz="half" idx="10"/>
          </p:nvPr>
        </p:nvSpPr>
        <p:spPr/>
        <p:txBody>
          <a:bodyPr/>
          <a:lstStyle/>
          <a:p>
            <a:fld id="{DBE1378F-0D8A-4708-8338-863B256ACFDB}"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1162368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392" y="116632"/>
            <a:ext cx="10972800" cy="778098"/>
          </a:xfrm>
        </p:spPr>
        <p:txBody>
          <a:bodyPr>
            <a:normAutofit/>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Interview with John Winter (Father)</a:t>
            </a:r>
            <a:endParaRPr lang="en-GB" dirty="0"/>
          </a:p>
        </p:txBody>
      </p:sp>
      <p:sp>
        <p:nvSpPr>
          <p:cNvPr id="6" name="TextBox 5"/>
          <p:cNvSpPr txBox="1"/>
          <p:nvPr/>
        </p:nvSpPr>
        <p:spPr>
          <a:xfrm>
            <a:off x="143340" y="908721"/>
            <a:ext cx="11905323" cy="5355312"/>
          </a:xfrm>
          <a:prstGeom prst="rect">
            <a:avLst/>
          </a:prstGeom>
          <a:noFill/>
        </p:spPr>
        <p:txBody>
          <a:bodyPr wrap="square" rtlCol="0">
            <a:spAutoFit/>
          </a:bodyPr>
          <a:lstStyle/>
          <a:p>
            <a:pPr defTabSz="914400"/>
            <a:r>
              <a:rPr lang="en-GB" dirty="0" smtClean="0">
                <a:solidFill>
                  <a:prstClr val="white"/>
                </a:solidFill>
              </a:rPr>
              <a:t>John Winter II left Mississippi to serve in the Army during World War II, seeing action in North Africa, Italy and the South Pacific. While overseas, Winter learned of his first son's birth.</a:t>
            </a:r>
          </a:p>
          <a:p>
            <a:pPr defTabSz="914400"/>
            <a:endParaRPr lang="en-GB" dirty="0" smtClean="0">
              <a:solidFill>
                <a:prstClr val="white"/>
              </a:solidFill>
            </a:endParaRPr>
          </a:p>
          <a:p>
            <a:pPr defTabSz="914400"/>
            <a:r>
              <a:rPr lang="en-GB" dirty="0" smtClean="0">
                <a:solidFill>
                  <a:prstClr val="white"/>
                </a:solidFill>
              </a:rPr>
              <a:t> "When Johnny was born in 1944, I was still in the Army. And they wrote me and said I had a son, but they didn't send any pictures," Winter said. "They told me Johnny was an albino," he said.</a:t>
            </a:r>
          </a:p>
          <a:p>
            <a:pPr defTabSz="914400"/>
            <a:endParaRPr lang="en-GB" dirty="0" smtClean="0">
              <a:solidFill>
                <a:prstClr val="white"/>
              </a:solidFill>
            </a:endParaRPr>
          </a:p>
          <a:p>
            <a:pPr defTabSz="914400"/>
            <a:r>
              <a:rPr lang="en-GB" dirty="0" smtClean="0">
                <a:solidFill>
                  <a:prstClr val="white"/>
                </a:solidFill>
              </a:rPr>
              <a:t> Winter had no idea why Johnny was born an albino, someone whose skin, hair and eyes lack normal colouration. There was no record of albinos in either his or his wife's families -- but Winter said it didn't matter to him.  "He was my son," he said.</a:t>
            </a:r>
          </a:p>
          <a:p>
            <a:pPr defTabSz="914400"/>
            <a:endParaRPr lang="en-GB" dirty="0" smtClean="0">
              <a:solidFill>
                <a:prstClr val="white"/>
              </a:solidFill>
            </a:endParaRPr>
          </a:p>
          <a:p>
            <a:pPr defTabSz="914400"/>
            <a:r>
              <a:rPr lang="en-GB" dirty="0" smtClean="0">
                <a:solidFill>
                  <a:prstClr val="white"/>
                </a:solidFill>
              </a:rPr>
              <a:t> Winter didn't get to see his son until he came home from the war in 1946, when Johnny was 3. That same year, Winter moved the family to Beaumont, where he built houses and sold men's furnishings.</a:t>
            </a:r>
          </a:p>
          <a:p>
            <a:pPr defTabSz="914400"/>
            <a:endParaRPr lang="en-GB" dirty="0" smtClean="0">
              <a:solidFill>
                <a:prstClr val="white"/>
              </a:solidFill>
            </a:endParaRPr>
          </a:p>
          <a:p>
            <a:pPr defTabSz="914400"/>
            <a:r>
              <a:rPr lang="en-GB" dirty="0" smtClean="0">
                <a:solidFill>
                  <a:prstClr val="white"/>
                </a:solidFill>
              </a:rPr>
              <a:t> "We told the doctors we would like to have another child, and we asked what the chances was of another baby being an albino," Winter said.</a:t>
            </a:r>
          </a:p>
          <a:p>
            <a:pPr defTabSz="914400"/>
            <a:endParaRPr lang="en-GB" dirty="0" smtClean="0">
              <a:solidFill>
                <a:prstClr val="white"/>
              </a:solidFill>
            </a:endParaRPr>
          </a:p>
          <a:p>
            <a:pPr defTabSz="914400"/>
            <a:r>
              <a:rPr lang="en-GB" dirty="0" smtClean="0">
                <a:solidFill>
                  <a:prstClr val="white"/>
                </a:solidFill>
              </a:rPr>
              <a:t> “The doctors said that the chances were one in 100,000 that they would have another albino child”, Winter said.</a:t>
            </a:r>
          </a:p>
          <a:p>
            <a:pPr defTabSz="914400"/>
            <a:endParaRPr lang="en-GB" dirty="0" smtClean="0">
              <a:solidFill>
                <a:prstClr val="white"/>
              </a:solidFill>
            </a:endParaRPr>
          </a:p>
          <a:p>
            <a:pPr defTabSz="914400"/>
            <a:r>
              <a:rPr lang="en-GB" dirty="0" smtClean="0">
                <a:solidFill>
                  <a:prstClr val="white"/>
                </a:solidFill>
              </a:rPr>
              <a:t> "And we had Edgar in 1946 and he was exactly like Johnny!" Winter said, laughing. "We found out after Edgar was born that the chances for another albino child were actually one out of four."</a:t>
            </a:r>
          </a:p>
        </p:txBody>
      </p:sp>
      <p:sp>
        <p:nvSpPr>
          <p:cNvPr id="3" name="Date Placeholder 2"/>
          <p:cNvSpPr>
            <a:spLocks noGrp="1"/>
          </p:cNvSpPr>
          <p:nvPr>
            <p:ph type="dt" sz="half" idx="10"/>
          </p:nvPr>
        </p:nvSpPr>
        <p:spPr/>
        <p:txBody>
          <a:bodyPr/>
          <a:lstStyle/>
          <a:p>
            <a:fld id="{B234E508-1DF5-42ED-AEC5-CC7534DEDBB6}"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1383498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78098"/>
          </a:xfrm>
        </p:spPr>
        <p:txBody>
          <a:bodyPr>
            <a:normAutofit/>
          </a:bodyPr>
          <a:lstStyle/>
          <a:p>
            <a:r>
              <a:rPr lang="en-GB"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Questions</a:t>
            </a: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smtClean="0"/>
              <a:t>Produce a genetic diagram that explains how Johnny Winter could be an albino even though there was no previous family history of albinism.</a:t>
            </a:r>
          </a:p>
          <a:p>
            <a:pPr marL="514350" indent="-514350">
              <a:buFont typeface="+mj-lt"/>
              <a:buAutoNum type="arabicPeriod"/>
            </a:pPr>
            <a:r>
              <a:rPr lang="en-GB" dirty="0" smtClean="0"/>
              <a:t>What was the probability of having two sons born with albinism? (Think carefully!) </a:t>
            </a:r>
            <a:endParaRPr lang="en-GB" dirty="0"/>
          </a:p>
        </p:txBody>
      </p:sp>
      <p:sp>
        <p:nvSpPr>
          <p:cNvPr id="4" name="Date Placeholder 3"/>
          <p:cNvSpPr>
            <a:spLocks noGrp="1"/>
          </p:cNvSpPr>
          <p:nvPr>
            <p:ph type="dt" sz="half" idx="10"/>
          </p:nvPr>
        </p:nvSpPr>
        <p:spPr/>
        <p:txBody>
          <a:bodyPr/>
          <a:lstStyle/>
          <a:p>
            <a:fld id="{349EF6EA-490B-4E4D-9F57-F60FE36E6C31}"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1632757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p>
            <a:r>
              <a:rPr lang="en-GB"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Albinism</a:t>
            </a:r>
            <a:endParaRPr lang="en-US" sz="3600" dirty="0"/>
          </a:p>
        </p:txBody>
      </p:sp>
      <p:sp>
        <p:nvSpPr>
          <p:cNvPr id="3" name="Content Placeholder 2"/>
          <p:cNvSpPr>
            <a:spLocks noGrp="1"/>
          </p:cNvSpPr>
          <p:nvPr>
            <p:ph idx="1"/>
          </p:nvPr>
        </p:nvSpPr>
        <p:spPr>
          <a:xfrm>
            <a:off x="239349" y="1600203"/>
            <a:ext cx="3264363" cy="4525963"/>
          </a:xfrm>
        </p:spPr>
        <p:txBody>
          <a:bodyPr>
            <a:normAutofit/>
          </a:bodyPr>
          <a:lstStyle/>
          <a:p>
            <a:pPr marL="404813" indent="-404813">
              <a:buFont typeface="+mj-lt"/>
              <a:buAutoNum type="arabicPeriod"/>
            </a:pPr>
            <a:r>
              <a:rPr lang="en-GB" sz="1600" dirty="0" smtClean="0"/>
              <a:t>Phenotypes</a:t>
            </a:r>
          </a:p>
          <a:p>
            <a:pPr marL="404813" indent="-404813">
              <a:buFont typeface="+mj-lt"/>
              <a:buAutoNum type="arabicPeriod"/>
            </a:pPr>
            <a:endParaRPr lang="en-GB" sz="1600" dirty="0" smtClean="0"/>
          </a:p>
          <a:p>
            <a:pPr marL="404813" indent="-404813">
              <a:buFont typeface="+mj-lt"/>
              <a:buAutoNum type="arabicPeriod"/>
            </a:pPr>
            <a:endParaRPr lang="en-GB" sz="1600" dirty="0" smtClean="0"/>
          </a:p>
          <a:p>
            <a:pPr marL="404813" indent="-404813">
              <a:buFont typeface="+mj-lt"/>
              <a:buAutoNum type="arabicPeriod"/>
            </a:pPr>
            <a:r>
              <a:rPr lang="en-GB" sz="1600" dirty="0" smtClean="0"/>
              <a:t>Genotypes</a:t>
            </a:r>
          </a:p>
          <a:p>
            <a:pPr marL="514350" indent="-514350">
              <a:buFont typeface="+mj-lt"/>
              <a:buAutoNum type="arabicPeriod"/>
            </a:pPr>
            <a:endParaRPr lang="en-GB" sz="1600" dirty="0" smtClean="0"/>
          </a:p>
          <a:p>
            <a:pPr marL="514350" indent="-514350">
              <a:buFont typeface="+mj-lt"/>
              <a:buAutoNum type="arabicPeriod"/>
            </a:pPr>
            <a:endParaRPr lang="en-GB" sz="1600" dirty="0" smtClean="0"/>
          </a:p>
          <a:p>
            <a:pPr marL="404813" indent="-404813">
              <a:buFont typeface="+mj-lt"/>
              <a:buAutoNum type="arabicPeriod"/>
            </a:pPr>
            <a:r>
              <a:rPr lang="en-GB" sz="1600" dirty="0" smtClean="0"/>
              <a:t>Gametes</a:t>
            </a:r>
          </a:p>
          <a:p>
            <a:pPr marL="404813" indent="-404813">
              <a:buFont typeface="+mj-lt"/>
              <a:buAutoNum type="arabicPeriod"/>
            </a:pPr>
            <a:endParaRPr lang="en-GB" sz="1600" dirty="0" smtClean="0"/>
          </a:p>
          <a:p>
            <a:pPr marL="404813" indent="-404813">
              <a:buFont typeface="+mj-lt"/>
              <a:buAutoNum type="arabicPeriod"/>
            </a:pPr>
            <a:endParaRPr lang="en-GB" sz="1600" dirty="0" smtClean="0"/>
          </a:p>
          <a:p>
            <a:pPr marL="404813" indent="-404813">
              <a:buFont typeface="+mj-lt"/>
              <a:buAutoNum type="arabicPeriod"/>
            </a:pPr>
            <a:endParaRPr lang="en-GB" sz="1600" dirty="0" smtClean="0"/>
          </a:p>
          <a:p>
            <a:pPr marL="404813" indent="-404813">
              <a:buFont typeface="+mj-lt"/>
              <a:buAutoNum type="arabicPeriod"/>
            </a:pPr>
            <a:r>
              <a:rPr lang="en-GB" sz="1600" dirty="0" err="1" smtClean="0"/>
              <a:t>Punnet</a:t>
            </a:r>
            <a:r>
              <a:rPr lang="en-GB" sz="1600" dirty="0" smtClean="0"/>
              <a:t> square</a:t>
            </a:r>
          </a:p>
          <a:p>
            <a:pPr marL="404813" indent="-404813">
              <a:buFont typeface="+mj-lt"/>
              <a:buAutoNum type="arabicPeriod"/>
            </a:pPr>
            <a:endParaRPr lang="en-GB" sz="1600" dirty="0" smtClean="0"/>
          </a:p>
          <a:p>
            <a:pPr marL="404813" indent="-404813">
              <a:buFont typeface="+mj-lt"/>
              <a:buAutoNum type="arabicPeriod"/>
            </a:pPr>
            <a:endParaRPr lang="en-GB" sz="1600" dirty="0" smtClean="0"/>
          </a:p>
          <a:p>
            <a:pPr marL="404813" indent="-404813">
              <a:buFont typeface="+mj-lt"/>
              <a:buAutoNum type="arabicPeriod"/>
            </a:pPr>
            <a:endParaRPr lang="en-GB" sz="1600" dirty="0" smtClean="0"/>
          </a:p>
          <a:p>
            <a:pPr marL="404813" indent="-404813">
              <a:buFont typeface="+mj-lt"/>
              <a:buAutoNum type="arabicPeriod"/>
            </a:pPr>
            <a:r>
              <a:rPr lang="en-GB" sz="1600" dirty="0" smtClean="0"/>
              <a:t>Ratio</a:t>
            </a:r>
          </a:p>
          <a:p>
            <a:pPr marL="404813" indent="-404813">
              <a:buFont typeface="+mj-lt"/>
              <a:buAutoNum type="arabicPeriod"/>
            </a:pPr>
            <a:endParaRPr lang="en-GB" sz="1600" dirty="0" smtClean="0"/>
          </a:p>
          <a:p>
            <a:pPr marL="404813" indent="-404813">
              <a:buFont typeface="+mj-lt"/>
              <a:buAutoNum type="arabicPeriod"/>
            </a:pPr>
            <a:endParaRPr lang="en-GB" sz="1600" dirty="0" smtClean="0"/>
          </a:p>
          <a:p>
            <a:pPr marL="404813" indent="-404813">
              <a:buFont typeface="+mj-lt"/>
              <a:buAutoNum type="arabicPeriod"/>
            </a:pPr>
            <a:endParaRPr lang="en-US" sz="1600" dirty="0"/>
          </a:p>
        </p:txBody>
      </p:sp>
      <p:sp>
        <p:nvSpPr>
          <p:cNvPr id="10" name="Rectangle 9"/>
          <p:cNvSpPr/>
          <p:nvPr/>
        </p:nvSpPr>
        <p:spPr>
          <a:xfrm>
            <a:off x="5423925" y="2420888"/>
            <a:ext cx="124813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err="1" smtClean="0">
                <a:solidFill>
                  <a:srgbClr val="FF0000"/>
                </a:solidFill>
              </a:rPr>
              <a:t>Aa</a:t>
            </a:r>
            <a:endParaRPr lang="en-US" dirty="0">
              <a:solidFill>
                <a:srgbClr val="FF0000"/>
              </a:solidFill>
            </a:endParaRPr>
          </a:p>
        </p:txBody>
      </p:sp>
      <p:sp>
        <p:nvSpPr>
          <p:cNvPr id="11" name="Rectangle 10"/>
          <p:cNvSpPr/>
          <p:nvPr/>
        </p:nvSpPr>
        <p:spPr>
          <a:xfrm>
            <a:off x="8304245" y="2420888"/>
            <a:ext cx="124813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err="1" smtClean="0">
                <a:solidFill>
                  <a:srgbClr val="FF0000"/>
                </a:solidFill>
              </a:rPr>
              <a:t>Aa</a:t>
            </a:r>
            <a:endParaRPr lang="en-US" dirty="0">
              <a:solidFill>
                <a:srgbClr val="FF0000"/>
              </a:solidFill>
            </a:endParaRPr>
          </a:p>
        </p:txBody>
      </p:sp>
      <p:sp>
        <p:nvSpPr>
          <p:cNvPr id="12" name="Oval 11"/>
          <p:cNvSpPr/>
          <p:nvPr/>
        </p:nvSpPr>
        <p:spPr>
          <a:xfrm>
            <a:off x="5039883"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smtClean="0">
                <a:solidFill>
                  <a:srgbClr val="FF0000"/>
                </a:solidFill>
              </a:rPr>
              <a:t>A</a:t>
            </a:r>
            <a:endParaRPr lang="en-US" dirty="0">
              <a:solidFill>
                <a:srgbClr val="FF0000"/>
              </a:solidFill>
            </a:endParaRPr>
          </a:p>
        </p:txBody>
      </p:sp>
      <p:sp>
        <p:nvSpPr>
          <p:cNvPr id="13" name="Oval 12"/>
          <p:cNvSpPr/>
          <p:nvPr/>
        </p:nvSpPr>
        <p:spPr>
          <a:xfrm>
            <a:off x="6384032"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smtClean="0">
                <a:solidFill>
                  <a:srgbClr val="FF0000"/>
                </a:solidFill>
              </a:rPr>
              <a:t>a</a:t>
            </a:r>
            <a:endParaRPr lang="en-US" dirty="0">
              <a:solidFill>
                <a:srgbClr val="FF0000"/>
              </a:solidFill>
            </a:endParaRPr>
          </a:p>
        </p:txBody>
      </p:sp>
      <p:sp>
        <p:nvSpPr>
          <p:cNvPr id="14" name="Oval 13"/>
          <p:cNvSpPr/>
          <p:nvPr/>
        </p:nvSpPr>
        <p:spPr>
          <a:xfrm>
            <a:off x="8016213"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smtClean="0">
                <a:solidFill>
                  <a:srgbClr val="FF0000"/>
                </a:solidFill>
              </a:rPr>
              <a:t>A</a:t>
            </a:r>
            <a:endParaRPr lang="en-US" dirty="0">
              <a:solidFill>
                <a:srgbClr val="FF0000"/>
              </a:solidFill>
            </a:endParaRPr>
          </a:p>
        </p:txBody>
      </p:sp>
      <p:sp>
        <p:nvSpPr>
          <p:cNvPr id="15" name="Oval 14"/>
          <p:cNvSpPr/>
          <p:nvPr/>
        </p:nvSpPr>
        <p:spPr>
          <a:xfrm>
            <a:off x="9264352" y="3284984"/>
            <a:ext cx="576064"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dirty="0" smtClean="0">
                <a:solidFill>
                  <a:srgbClr val="FF0000"/>
                </a:solidFill>
              </a:rPr>
              <a:t>a</a:t>
            </a:r>
            <a:endParaRPr lang="en-US" dirty="0">
              <a:solidFill>
                <a:srgbClr val="FF0000"/>
              </a:solidFill>
            </a:endParaRPr>
          </a:p>
        </p:txBody>
      </p:sp>
      <p:sp>
        <p:nvSpPr>
          <p:cNvPr id="36" name="Rectangle 35"/>
          <p:cNvSpPr/>
          <p:nvPr/>
        </p:nvSpPr>
        <p:spPr>
          <a:xfrm>
            <a:off x="10416481" y="6453336"/>
            <a:ext cx="384043"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7" name="Rectangle 36"/>
          <p:cNvSpPr/>
          <p:nvPr/>
        </p:nvSpPr>
        <p:spPr>
          <a:xfrm>
            <a:off x="10032437" y="5805264"/>
            <a:ext cx="384043"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rot="5199931" flipV="1">
            <a:off x="11850231" y="5847880"/>
            <a:ext cx="288032" cy="60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8" name="TextBox 37"/>
          <p:cNvSpPr txBox="1"/>
          <p:nvPr/>
        </p:nvSpPr>
        <p:spPr>
          <a:xfrm>
            <a:off x="4463820" y="1556792"/>
            <a:ext cx="2195794" cy="369332"/>
          </a:xfrm>
          <a:prstGeom prst="rect">
            <a:avLst/>
          </a:prstGeom>
          <a:noFill/>
        </p:spPr>
        <p:txBody>
          <a:bodyPr wrap="none" rtlCol="0">
            <a:spAutoFit/>
          </a:bodyPr>
          <a:lstStyle/>
          <a:p>
            <a:pPr defTabSz="914400"/>
            <a:r>
              <a:rPr lang="en-GB" dirty="0" smtClean="0">
                <a:solidFill>
                  <a:prstClr val="black"/>
                </a:solidFill>
              </a:rPr>
              <a:t>Normal pigmentation</a:t>
            </a:r>
            <a:endParaRPr lang="en-GB" dirty="0">
              <a:solidFill>
                <a:prstClr val="black"/>
              </a:solidFill>
            </a:endParaRPr>
          </a:p>
        </p:txBody>
      </p:sp>
      <p:sp>
        <p:nvSpPr>
          <p:cNvPr id="42" name="TextBox 41"/>
          <p:cNvSpPr txBox="1"/>
          <p:nvPr/>
        </p:nvSpPr>
        <p:spPr>
          <a:xfrm>
            <a:off x="7536162" y="1556792"/>
            <a:ext cx="2195794" cy="369332"/>
          </a:xfrm>
          <a:prstGeom prst="rect">
            <a:avLst/>
          </a:prstGeom>
          <a:noFill/>
        </p:spPr>
        <p:txBody>
          <a:bodyPr wrap="none" rtlCol="0">
            <a:spAutoFit/>
          </a:bodyPr>
          <a:lstStyle/>
          <a:p>
            <a:pPr defTabSz="914400"/>
            <a:r>
              <a:rPr lang="en-GB" dirty="0" smtClean="0">
                <a:solidFill>
                  <a:prstClr val="black"/>
                </a:solidFill>
              </a:rPr>
              <a:t>Normal pigmentation</a:t>
            </a:r>
            <a:endParaRPr lang="en-GB" dirty="0">
              <a:solidFill>
                <a:prstClr val="black"/>
              </a:solidFill>
            </a:endParaRPr>
          </a:p>
        </p:txBody>
      </p:sp>
      <p:sp>
        <p:nvSpPr>
          <p:cNvPr id="43" name="TextBox 42"/>
          <p:cNvSpPr txBox="1"/>
          <p:nvPr/>
        </p:nvSpPr>
        <p:spPr>
          <a:xfrm>
            <a:off x="8112225" y="260648"/>
            <a:ext cx="3840427" cy="923330"/>
          </a:xfrm>
          <a:prstGeom prst="rect">
            <a:avLst/>
          </a:prstGeom>
          <a:noFill/>
        </p:spPr>
        <p:txBody>
          <a:bodyPr wrap="square" rtlCol="0">
            <a:spAutoFit/>
          </a:bodyPr>
          <a:lstStyle/>
          <a:p>
            <a:pPr defTabSz="914400"/>
            <a:r>
              <a:rPr lang="en-GB" dirty="0" smtClean="0">
                <a:solidFill>
                  <a:prstClr val="black"/>
                </a:solidFill>
              </a:rPr>
              <a:t>Let </a:t>
            </a:r>
            <a:r>
              <a:rPr lang="en-GB" b="1" dirty="0" smtClean="0">
                <a:solidFill>
                  <a:srgbClr val="C00000"/>
                </a:solidFill>
              </a:rPr>
              <a:t>A</a:t>
            </a:r>
            <a:r>
              <a:rPr lang="en-GB" dirty="0" smtClean="0">
                <a:solidFill>
                  <a:prstClr val="black"/>
                </a:solidFill>
              </a:rPr>
              <a:t> be the allele for normal pigmentation and </a:t>
            </a:r>
            <a:r>
              <a:rPr lang="en-GB" b="1" dirty="0" smtClean="0">
                <a:solidFill>
                  <a:srgbClr val="C00000"/>
                </a:solidFill>
              </a:rPr>
              <a:t>a</a:t>
            </a:r>
            <a:r>
              <a:rPr lang="en-GB" dirty="0" smtClean="0">
                <a:solidFill>
                  <a:prstClr val="black"/>
                </a:solidFill>
              </a:rPr>
              <a:t> be the allele for albinism</a:t>
            </a:r>
            <a:endParaRPr lang="en-GB" dirty="0">
              <a:solidFill>
                <a:prstClr val="black"/>
              </a:solidFill>
            </a:endParaRPr>
          </a:p>
        </p:txBody>
      </p:sp>
      <p:pic>
        <p:nvPicPr>
          <p:cNvPr id="45" name="Picture 44" descr="Alb Punnet.jpg"/>
          <p:cNvPicPr>
            <a:picLocks noChangeAspect="1"/>
          </p:cNvPicPr>
          <p:nvPr/>
        </p:nvPicPr>
        <p:blipFill>
          <a:blip r:embed="rId2" cstate="print"/>
          <a:stretch>
            <a:fillRect/>
          </a:stretch>
        </p:blipFill>
        <p:spPr>
          <a:xfrm>
            <a:off x="5807968" y="4149080"/>
            <a:ext cx="3606800" cy="2000250"/>
          </a:xfrm>
          <a:prstGeom prst="rect">
            <a:avLst/>
          </a:prstGeom>
        </p:spPr>
      </p:pic>
      <p:sp>
        <p:nvSpPr>
          <p:cNvPr id="4" name="Date Placeholder 3"/>
          <p:cNvSpPr>
            <a:spLocks noGrp="1"/>
          </p:cNvSpPr>
          <p:nvPr>
            <p:ph type="dt" sz="half" idx="10"/>
          </p:nvPr>
        </p:nvSpPr>
        <p:spPr/>
        <p:txBody>
          <a:bodyPr/>
          <a:lstStyle/>
          <a:p>
            <a:fld id="{56A31525-E7A1-4500-8B03-ECB1AB554F1B}"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3893430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Deadly Hunt: Albinos in Tanzania</a:t>
            </a:r>
          </a:p>
        </p:txBody>
      </p:sp>
      <p:pic>
        <p:nvPicPr>
          <p:cNvPr id="5" name="zd7RRr5Eubg"/>
          <p:cNvPicPr>
            <a:picLocks noGrp="1" noRot="1" noChangeAspect="1"/>
          </p:cNvPicPr>
          <p:nvPr>
            <p:ph idx="1"/>
            <a:videoFile r:link="rId1"/>
          </p:nvPr>
        </p:nvPicPr>
        <p:blipFill>
          <a:blip r:embed="rId3"/>
          <a:stretch>
            <a:fillRect/>
          </a:stretch>
        </p:blipFill>
        <p:spPr>
          <a:xfrm>
            <a:off x="1890793" y="1496959"/>
            <a:ext cx="8332204" cy="4686865"/>
          </a:xfrm>
          <a:prstGeom prst="rect">
            <a:avLst/>
          </a:prstGeom>
        </p:spPr>
      </p:pic>
      <p:sp>
        <p:nvSpPr>
          <p:cNvPr id="4" name="Date Placeholder 3"/>
          <p:cNvSpPr>
            <a:spLocks noGrp="1"/>
          </p:cNvSpPr>
          <p:nvPr>
            <p:ph type="dt" sz="half" idx="10"/>
          </p:nvPr>
        </p:nvSpPr>
        <p:spPr/>
        <p:txBody>
          <a:bodyPr/>
          <a:lstStyle/>
          <a:p>
            <a:fld id="{1C1602ED-020A-4FBD-9D7D-E15B61A235BE}"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170494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7200" b="1" dirty="0" smtClean="0">
                <a:latin typeface="Adamsky SF" pitchFamily="2" charset="0"/>
              </a:rPr>
              <a:t>Learning Intentions</a:t>
            </a:r>
            <a:endParaRPr lang="en-GB" sz="7200" b="1" dirty="0">
              <a:latin typeface="Adamsky SF" pitchFamily="2" charset="0"/>
            </a:endParaRPr>
          </a:p>
        </p:txBody>
      </p:sp>
      <p:sp>
        <p:nvSpPr>
          <p:cNvPr id="3" name="Content Placeholder 2"/>
          <p:cNvSpPr>
            <a:spLocks noGrp="1"/>
          </p:cNvSpPr>
          <p:nvPr>
            <p:ph idx="1"/>
          </p:nvPr>
        </p:nvSpPr>
        <p:spPr/>
        <p:txBody>
          <a:bodyPr>
            <a:noAutofit/>
          </a:bodyPr>
          <a:lstStyle/>
          <a:p>
            <a:r>
              <a:rPr lang="en-GB" sz="4800" b="1" dirty="0" smtClean="0">
                <a:effectLst>
                  <a:outerShdw blurRad="38100" dist="38100" dir="2700000" algn="tl">
                    <a:srgbClr val="000000">
                      <a:alpha val="43137"/>
                    </a:srgbClr>
                  </a:outerShdw>
                </a:effectLst>
              </a:rPr>
              <a:t>Describe two genetically inherited disorders</a:t>
            </a:r>
          </a:p>
          <a:p>
            <a:r>
              <a:rPr lang="en-GB" sz="4800" b="1" dirty="0" smtClean="0">
                <a:effectLst>
                  <a:outerShdw blurRad="38100" dist="38100" dir="2700000" algn="tl">
                    <a:srgbClr val="000000">
                      <a:alpha val="43137"/>
                    </a:srgbClr>
                  </a:outerShdw>
                </a:effectLst>
              </a:rPr>
              <a:t>Interpret pedigree charts</a:t>
            </a:r>
          </a:p>
          <a:p>
            <a:r>
              <a:rPr lang="en-GB" sz="4800" b="1" dirty="0" smtClean="0">
                <a:effectLst>
                  <a:outerShdw blurRad="38100" dist="38100" dir="2700000" algn="tl">
                    <a:srgbClr val="000000">
                      <a:alpha val="43137"/>
                    </a:srgbClr>
                  </a:outerShdw>
                </a:effectLst>
              </a:rPr>
              <a:t>Distinguish between a genetic disorder caused by a recessive allele and a dominant allele.</a:t>
            </a:r>
            <a:endParaRPr lang="en-GB" sz="4800" b="1" dirty="0">
              <a:effectLst>
                <a:outerShdw blurRad="38100" dist="38100" dir="2700000" algn="tl">
                  <a:srgbClr val="000000">
                    <a:alpha val="43137"/>
                  </a:srgbClr>
                </a:outerShdw>
              </a:effectLst>
            </a:endParaRPr>
          </a:p>
        </p:txBody>
      </p:sp>
      <p:sp>
        <p:nvSpPr>
          <p:cNvPr id="4" name="Date Placeholder 3"/>
          <p:cNvSpPr>
            <a:spLocks noGrp="1"/>
          </p:cNvSpPr>
          <p:nvPr>
            <p:ph type="dt" sz="half" idx="10"/>
          </p:nvPr>
        </p:nvSpPr>
        <p:spPr/>
        <p:txBody>
          <a:bodyPr/>
          <a:lstStyle/>
          <a:p>
            <a:fld id="{1C1602ED-020A-4FBD-9D7D-E15B61A235BE}" type="datetime1">
              <a:rPr lang="en-GB" smtClean="0">
                <a:solidFill>
                  <a:prstClr val="black">
                    <a:tint val="75000"/>
                  </a:prstClr>
                </a:solidFill>
              </a:rPr>
              <a:t>18/08/2017</a:t>
            </a:fld>
            <a:endParaRPr lang="en-GB">
              <a:solidFill>
                <a:prstClr val="black">
                  <a:tint val="75000"/>
                </a:prstClr>
              </a:solidFill>
            </a:endParaRPr>
          </a:p>
        </p:txBody>
      </p:sp>
    </p:spTree>
    <p:extLst>
      <p:ext uri="{BB962C8B-B14F-4D97-AF65-F5344CB8AC3E}">
        <p14:creationId xmlns:p14="http://schemas.microsoft.com/office/powerpoint/2010/main" val="38353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TC104033917[[fn=Berlin]]</Template>
  <TotalTime>5134</TotalTime>
  <Words>1227</Words>
  <Application>Microsoft Office PowerPoint</Application>
  <PresentationFormat>Widescreen</PresentationFormat>
  <Paragraphs>170</Paragraphs>
  <Slides>18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Adamsky SF</vt:lpstr>
      <vt:lpstr>Arial</vt:lpstr>
      <vt:lpstr>Calibri</vt:lpstr>
      <vt:lpstr>Times New Roman</vt:lpstr>
      <vt:lpstr>Trebuchet MS</vt:lpstr>
      <vt:lpstr>Wingdings</vt:lpstr>
      <vt:lpstr>Berlin</vt:lpstr>
      <vt:lpstr>Office Theme</vt:lpstr>
      <vt:lpstr>Genetic disorders</vt:lpstr>
      <vt:lpstr>Genetic Disorders</vt:lpstr>
      <vt:lpstr>Albinism</vt:lpstr>
      <vt:lpstr>Albinism</vt:lpstr>
      <vt:lpstr>Interview with John Winter (Father)</vt:lpstr>
      <vt:lpstr>Questions</vt:lpstr>
      <vt:lpstr>Albinism</vt:lpstr>
      <vt:lpstr>Deadly Hunt: Albinos in Tanzania</vt:lpstr>
      <vt:lpstr>Learning Intentions</vt:lpstr>
      <vt:lpstr>Cystic Fibrosis (CF)</vt:lpstr>
      <vt:lpstr>Cystic Fibrosis (CF)</vt:lpstr>
      <vt:lpstr>Cystic Fibrosis (CF)</vt:lpstr>
      <vt:lpstr>Cystic Fibrosis</vt:lpstr>
      <vt:lpstr>Cystic Fibrosis</vt:lpstr>
      <vt:lpstr>Huntington’s Disease</vt:lpstr>
      <vt:lpstr>PowerPoint Presentation</vt:lpstr>
      <vt:lpstr>Woody Guthrie</vt:lpstr>
      <vt:lpstr>Huntington’s Disease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dc:title>
  <dc:creator>Steve Mann</dc:creator>
  <cp:lastModifiedBy>Steven Mann</cp:lastModifiedBy>
  <cp:revision>71</cp:revision>
  <cp:lastPrinted>2015-11-10T15:20:43Z</cp:lastPrinted>
  <dcterms:created xsi:type="dcterms:W3CDTF">2013-11-18T13:21:29Z</dcterms:created>
  <dcterms:modified xsi:type="dcterms:W3CDTF">2017-08-18T06:36:20Z</dcterms:modified>
</cp:coreProperties>
</file>