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2" r:id="rId6"/>
    <p:sldId id="264" r:id="rId7"/>
    <p:sldId id="263" r:id="rId8"/>
    <p:sldId id="265" r:id="rId9"/>
    <p:sldId id="268" r:id="rId10"/>
    <p:sldId id="270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85A-6433-4D20-85F0-D8ABD008AE16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0626-D13B-430C-84F9-156CC95D5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85A-6433-4D20-85F0-D8ABD008AE16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0626-D13B-430C-84F9-156CC95D5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85A-6433-4D20-85F0-D8ABD008AE16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0626-D13B-430C-84F9-156CC95D5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85A-6433-4D20-85F0-D8ABD008AE16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0626-D13B-430C-84F9-156CC95D5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85A-6433-4D20-85F0-D8ABD008AE16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0626-D13B-430C-84F9-156CC95D5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85A-6433-4D20-85F0-D8ABD008AE16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0626-D13B-430C-84F9-156CC95D5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85A-6433-4D20-85F0-D8ABD008AE16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0626-D13B-430C-84F9-156CC95D5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85A-6433-4D20-85F0-D8ABD008AE16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0626-D13B-430C-84F9-156CC95D5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85A-6433-4D20-85F0-D8ABD008AE16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0626-D13B-430C-84F9-156CC95D5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85A-6433-4D20-85F0-D8ABD008AE16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0626-D13B-430C-84F9-156CC95D5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585A-6433-4D20-85F0-D8ABD008AE16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0626-D13B-430C-84F9-156CC95D5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D585A-6433-4D20-85F0-D8ABD008AE16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70626-D13B-430C-84F9-156CC95D5C9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science/leaf-plant-anatom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VeU7ULL9Us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554" y="2967335"/>
            <a:ext cx="71148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PHOTOSYNTHESIS</a:t>
            </a:r>
            <a:endParaRPr 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0184" cy="415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STOMATA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2721" y="4077072"/>
            <a:ext cx="8496944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/>
              <a:t>__________ open during the day to let in the gas _________  _________. This gas is needed for __________.</a:t>
            </a:r>
          </a:p>
          <a:p>
            <a:pPr>
              <a:lnSpc>
                <a:spcPct val="150000"/>
              </a:lnSpc>
            </a:pPr>
            <a:endParaRPr lang="en-GB" sz="2400" b="1" dirty="0"/>
          </a:p>
          <a:p>
            <a:pPr>
              <a:lnSpc>
                <a:spcPct val="150000"/>
              </a:lnSpc>
            </a:pPr>
            <a:r>
              <a:rPr lang="en-GB" sz="2400" b="1" dirty="0" smtClean="0"/>
              <a:t>The stomata close at _________ to prevent the loss of  __________ which would result in wilting.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409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Taking in </a:t>
            </a:r>
            <a:r>
              <a:rPr lang="en-US" sz="40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carbon dioxide </a:t>
            </a:r>
            <a:r>
              <a:rPr lang="en-US" sz="4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for photosynthesis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6" y="1484784"/>
            <a:ext cx="8046156" cy="4525963"/>
          </a:xfrm>
        </p:spPr>
      </p:pic>
      <p:cxnSp>
        <p:nvCxnSpPr>
          <p:cNvPr id="5" name="Straight Arrow Connector 4"/>
          <p:cNvCxnSpPr>
            <a:stCxn id="4" idx="1"/>
          </p:cNvCxnSpPr>
          <p:nvPr/>
        </p:nvCxnSpPr>
        <p:spPr>
          <a:xfrm flipV="1">
            <a:off x="1114256" y="3717033"/>
            <a:ext cx="610960" cy="3073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144" y="2408938"/>
            <a:ext cx="1313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Water arrives from the roots through the xylem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6027003"/>
            <a:ext cx="4961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Carbon dioxide enters the leaves through small pores called stomata</a:t>
            </a:r>
            <a:endParaRPr lang="en-GB" sz="2400" b="1" dirty="0"/>
          </a:p>
        </p:txBody>
      </p:sp>
      <p:sp>
        <p:nvSpPr>
          <p:cNvPr id="9" name="Down Arrow 8"/>
          <p:cNvSpPr/>
          <p:nvPr/>
        </p:nvSpPr>
        <p:spPr>
          <a:xfrm rot="6206295">
            <a:off x="6002112" y="4500640"/>
            <a:ext cx="308128" cy="1851287"/>
          </a:xfrm>
          <a:prstGeom prst="downArrow">
            <a:avLst/>
          </a:prstGeom>
          <a:solidFill>
            <a:srgbClr val="FE0EBF"/>
          </a:solidFill>
          <a:ln>
            <a:solidFill>
              <a:srgbClr val="FE0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092281" y="5365283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Guard Cells</a:t>
            </a:r>
            <a:endParaRPr lang="en-GB" sz="3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Down Arrow 11"/>
          <p:cNvSpPr/>
          <p:nvPr/>
        </p:nvSpPr>
        <p:spPr>
          <a:xfrm rot="14647015">
            <a:off x="1938939" y="4592131"/>
            <a:ext cx="337884" cy="2116265"/>
          </a:xfrm>
          <a:prstGeom prst="downArrow">
            <a:avLst/>
          </a:prstGeom>
          <a:solidFill>
            <a:srgbClr val="FE0EBF"/>
          </a:solidFill>
          <a:ln>
            <a:solidFill>
              <a:srgbClr val="FE0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0" y="602700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Stoma</a:t>
            </a:r>
            <a:endParaRPr lang="en-GB" sz="3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47790"/>
            <a:ext cx="25622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40" y="0"/>
            <a:ext cx="8747172" cy="68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570186"/>
          </a:xfrm>
        </p:spPr>
        <p:txBody>
          <a:bodyPr>
            <a:normAutofit fontScale="90000"/>
          </a:bodyPr>
          <a:lstStyle/>
          <a:p>
            <a:r>
              <a:rPr lang="en-US" sz="4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Taking in </a:t>
            </a:r>
            <a:r>
              <a:rPr lang="en-US" sz="40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carbon dioxide </a:t>
            </a:r>
            <a:r>
              <a:rPr lang="en-US" sz="4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for photosynthesis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4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LEARNING OBJECTIVES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800" b="1" dirty="0" smtClean="0"/>
              <a:t>Outline the process of photosynthesis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800" b="1" dirty="0" smtClean="0"/>
              <a:t>Test a leaf for starch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800" b="1" dirty="0" smtClean="0"/>
              <a:t>Show that chlorophyll is needed for photosynthesis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9828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sting leav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168" y="620688"/>
            <a:ext cx="7196928" cy="5447520"/>
          </a:xfrm>
        </p:spPr>
      </p:pic>
      <p:sp>
        <p:nvSpPr>
          <p:cNvPr id="7" name="Rounded Rectangle 6"/>
          <p:cNvSpPr/>
          <p:nvPr/>
        </p:nvSpPr>
        <p:spPr>
          <a:xfrm>
            <a:off x="5004048" y="692696"/>
            <a:ext cx="1817649" cy="6930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en-US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Testing leaves for starch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5687616" y="908720"/>
            <a:ext cx="756591" cy="346537"/>
          </a:xfrm>
          <a:prstGeom prst="wedgeRectCallout">
            <a:avLst>
              <a:gd name="adj1" fmla="val -12628"/>
              <a:gd name="adj2" fmla="val 194928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400" dirty="0">
                <a:solidFill>
                  <a:prstClr val="black"/>
                </a:solidFill>
              </a:rPr>
              <a:t>ethanol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376796" y="4797152"/>
            <a:ext cx="1659700" cy="911988"/>
          </a:xfrm>
          <a:prstGeom prst="wedgeRectCallout">
            <a:avLst>
              <a:gd name="adj1" fmla="val -117940"/>
              <a:gd name="adj2" fmla="val 164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Cover the leaf with iodine – black shows that starch is present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2143956" y="1218546"/>
            <a:ext cx="349548" cy="346537"/>
          </a:xfrm>
          <a:prstGeom prst="star3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32-Point Star 9"/>
          <p:cNvSpPr/>
          <p:nvPr/>
        </p:nvSpPr>
        <p:spPr>
          <a:xfrm>
            <a:off x="3800140" y="1218546"/>
            <a:ext cx="349548" cy="346537"/>
          </a:xfrm>
          <a:prstGeom prst="star3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32-Point Star 10"/>
          <p:cNvSpPr/>
          <p:nvPr/>
        </p:nvSpPr>
        <p:spPr>
          <a:xfrm>
            <a:off x="6263680" y="1340768"/>
            <a:ext cx="349548" cy="346537"/>
          </a:xfrm>
          <a:prstGeom prst="star3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32-Point Star 11"/>
          <p:cNvSpPr/>
          <p:nvPr/>
        </p:nvSpPr>
        <p:spPr>
          <a:xfrm>
            <a:off x="7688572" y="1218546"/>
            <a:ext cx="349548" cy="346537"/>
          </a:xfrm>
          <a:prstGeom prst="star3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3" name="32-Point Star 12"/>
          <p:cNvSpPr/>
          <p:nvPr/>
        </p:nvSpPr>
        <p:spPr>
          <a:xfrm>
            <a:off x="6876256" y="4797152"/>
            <a:ext cx="349548" cy="346537"/>
          </a:xfrm>
          <a:prstGeom prst="star32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5831632" y="3212976"/>
            <a:ext cx="209729" cy="2079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3527376" y="4221088"/>
            <a:ext cx="1468101" cy="485152"/>
          </a:xfrm>
          <a:prstGeom prst="wedgeRectCallout">
            <a:avLst>
              <a:gd name="adj1" fmla="val 113127"/>
              <a:gd name="adj2" fmla="val -218131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Turn off the Bunsen burner!</a:t>
            </a:r>
            <a:r>
              <a:rPr lang="en-GB" sz="1400" dirty="0" smtClean="0"/>
              <a:t> 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3933056"/>
            <a:ext cx="3059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n-GB" sz="1600" dirty="0" smtClean="0"/>
              <a:t>Take a leaf.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n-GB" sz="1600" dirty="0" smtClean="0"/>
              <a:t>Heat in boiling water for 1min.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n-GB" sz="1600" dirty="0" smtClean="0">
                <a:solidFill>
                  <a:srgbClr val="FF0000"/>
                </a:solidFill>
              </a:rPr>
              <a:t>Turn off the Bunsen burner. </a:t>
            </a:r>
            <a:r>
              <a:rPr lang="en-GB" sz="1600" dirty="0" smtClean="0"/>
              <a:t>Transfer the leaf to a test tube containing ethanol and place in the hot water as shown.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n-GB" sz="1600" dirty="0" smtClean="0"/>
              <a:t>Soften the leaf by transferring it to the beaker of hot water.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+mj-lt"/>
              <a:buAutoNum type="arabicParenR"/>
            </a:pPr>
            <a:r>
              <a:rPr lang="en-GB" sz="1600" dirty="0" smtClean="0"/>
              <a:t>Place the leaf on a white tile and cover in iodine solution.</a:t>
            </a:r>
            <a:endParaRPr lang="en-US" sz="1600" dirty="0"/>
          </a:p>
        </p:txBody>
      </p:sp>
      <p:pic>
        <p:nvPicPr>
          <p:cNvPr id="17" name="Picture 16" descr="youtube-logo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096" y="1556792"/>
            <a:ext cx="1334232" cy="1347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3" y="188640"/>
            <a:ext cx="38164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Testing leaves for starch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591" r="1358" b="-1591"/>
          <a:stretch/>
        </p:blipFill>
        <p:spPr>
          <a:xfrm>
            <a:off x="35496" y="1772817"/>
            <a:ext cx="3650029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3563887" y="188640"/>
            <a:ext cx="5400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your observations to answer these questions:</a:t>
            </a:r>
          </a:p>
          <a:p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happened to the colour of the ethanol.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Suggest the likely boiling point of ethanol:</a:t>
            </a:r>
          </a:p>
          <a:p>
            <a:r>
              <a:rPr lang="en-GB" sz="2800" dirty="0" smtClean="0"/>
              <a:t>      A 78°C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B 100</a:t>
            </a:r>
            <a:r>
              <a:rPr lang="en-GB" sz="2800" dirty="0"/>
              <a:t>°C</a:t>
            </a:r>
          </a:p>
          <a:p>
            <a:r>
              <a:rPr lang="en-GB" sz="2800" dirty="0" smtClean="0"/>
              <a:t>      C 122°C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Explain your answer.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sz="2800" dirty="0" smtClean="0"/>
              <a:t>State the final colour of the leaf.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sz="2800" dirty="0" smtClean="0"/>
              <a:t>Write a conclusion in one sentence.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909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Taking in water for photosynthesis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43" y="2319235"/>
            <a:ext cx="5285227" cy="3083049"/>
          </a:xfrm>
        </p:spPr>
      </p:pic>
      <p:sp>
        <p:nvSpPr>
          <p:cNvPr id="5" name="TextBox 4"/>
          <p:cNvSpPr txBox="1"/>
          <p:nvPr/>
        </p:nvSpPr>
        <p:spPr>
          <a:xfrm>
            <a:off x="6660232" y="1844824"/>
            <a:ext cx="22084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b="1" dirty="0" smtClean="0"/>
              <a:t>Root hair cells take in water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b="1" dirty="0" smtClean="0"/>
              <a:t>Large surface area to take in water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50" r="100000">
                        <a14:foregroundMark x1="15000" y1="97797" x2="77500" y2="89427"/>
                        <a14:foregroundMark x1="75000" y1="97797" x2="42500" y2="88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1"/>
            <a:ext cx="1424901" cy="404315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115616" y="3284984"/>
            <a:ext cx="316835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15616" y="3848362"/>
            <a:ext cx="3312368" cy="1239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1"/>
          </p:cNvCxnSpPr>
          <p:nvPr/>
        </p:nvCxnSpPr>
        <p:spPr>
          <a:xfrm flipV="1">
            <a:off x="1115616" y="4298449"/>
            <a:ext cx="1905744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15616" y="4881558"/>
            <a:ext cx="324036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4652" y="3100318"/>
            <a:ext cx="73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water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384" y="3645085"/>
            <a:ext cx="106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Root hair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9873" y="3975284"/>
            <a:ext cx="98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Root hair cell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9873" y="4725144"/>
            <a:ext cx="11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Soil particle</a:t>
            </a:r>
            <a:endParaRPr lang="en-GB" b="1" dirty="0"/>
          </a:p>
        </p:txBody>
      </p:sp>
      <p:sp>
        <p:nvSpPr>
          <p:cNvPr id="6" name="Up Arrow 5"/>
          <p:cNvSpPr/>
          <p:nvPr/>
        </p:nvSpPr>
        <p:spPr>
          <a:xfrm>
            <a:off x="1661958" y="1484784"/>
            <a:ext cx="332215" cy="792087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Taking in water for photosynthesis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9" y="2492896"/>
            <a:ext cx="9141757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0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Learning objectives</a:t>
            </a:r>
            <a:endParaRPr lang="en-GB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844824"/>
            <a:ext cx="75608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b="1" dirty="0" smtClean="0"/>
              <a:t>State that carbon dioxide enters the leaves through small pores called stomata</a:t>
            </a:r>
          </a:p>
          <a:p>
            <a:pPr marL="457200" indent="-457200">
              <a:buFont typeface="+mj-lt"/>
              <a:buAutoNum type="arabicPeriod"/>
            </a:pPr>
            <a:endParaRPr lang="en-GB" sz="3200" b="1" dirty="0"/>
          </a:p>
          <a:p>
            <a:pPr marL="457200" indent="-457200">
              <a:buFont typeface="+mj-lt"/>
              <a:buAutoNum type="arabicPeriod"/>
            </a:pPr>
            <a:r>
              <a:rPr lang="en-GB" sz="3200" b="1" dirty="0" smtClean="0"/>
              <a:t>Directly and indirectly view stomata under the microscope</a:t>
            </a:r>
          </a:p>
          <a:p>
            <a:pPr marL="457200" indent="-457200">
              <a:buFont typeface="+mj-lt"/>
              <a:buAutoNum type="arabicPeriod"/>
            </a:pPr>
            <a:endParaRPr lang="en-GB" sz="3200" b="1" dirty="0"/>
          </a:p>
          <a:p>
            <a:pPr marL="457200" indent="-457200">
              <a:buFont typeface="+mj-lt"/>
              <a:buAutoNum type="arabicPeriod"/>
            </a:pPr>
            <a:r>
              <a:rPr lang="en-GB" sz="3200" b="1" dirty="0" smtClean="0"/>
              <a:t>Draw and label a section through a leaf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8910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Stomata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298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LEARNING OBJECTIVES</vt:lpstr>
      <vt:lpstr>PowerPoint Presentation</vt:lpstr>
      <vt:lpstr>Testing leaves for starch</vt:lpstr>
      <vt:lpstr>Testing leaves for starch</vt:lpstr>
      <vt:lpstr>Taking in water for photosynthesis</vt:lpstr>
      <vt:lpstr>Taking in water for photosynthesis</vt:lpstr>
      <vt:lpstr>Learning objectives</vt:lpstr>
      <vt:lpstr>Stomata</vt:lpstr>
      <vt:lpstr>STOMATA</vt:lpstr>
      <vt:lpstr>Taking in carbon dioxide for photosynthesis</vt:lpstr>
      <vt:lpstr>Taking in carbon dioxide for photosynthesis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</dc:creator>
  <cp:lastModifiedBy>manns3</cp:lastModifiedBy>
  <cp:revision>45</cp:revision>
  <dcterms:created xsi:type="dcterms:W3CDTF">2013-10-13T20:03:20Z</dcterms:created>
  <dcterms:modified xsi:type="dcterms:W3CDTF">2016-05-16T14:24:25Z</dcterms:modified>
</cp:coreProperties>
</file>