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6" r:id="rId6"/>
    <p:sldId id="263" r:id="rId7"/>
    <p:sldId id="260" r:id="rId8"/>
    <p:sldId id="261" r:id="rId9"/>
    <p:sldId id="262" r:id="rId10"/>
    <p:sldId id="267" r:id="rId11"/>
    <p:sldId id="268" r:id="rId12"/>
    <p:sldId id="269" r:id="rId13"/>
    <p:sldId id="270" r:id="rId14"/>
    <p:sldId id="271" r:id="rId15"/>
    <p:sldId id="272" r:id="rId16"/>
    <p:sldId id="273" r:id="rId17"/>
    <p:sldId id="274" r:id="rId18"/>
    <p:sldId id="275" r:id="rId19"/>
    <p:sldId id="278" r:id="rId20"/>
    <p:sldId id="276" r:id="rId21"/>
    <p:sldId id="277"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337008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228440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329534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B8AF71-6013-4E5E-8043-95E8E54C9801}"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18244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8AF71-6013-4E5E-8043-95E8E54C9801}" type="datetimeFigureOut">
              <a:rPr lang="en-GB" smtClean="0"/>
              <a:t>12/05/2016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75013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B8AF71-6013-4E5E-8043-95E8E54C9801}" type="datetimeFigureOut">
              <a:rPr lang="en-GB" smtClean="0"/>
              <a:t>12/05/2016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9367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B8AF71-6013-4E5E-8043-95E8E54C9801}" type="datetimeFigureOut">
              <a:rPr lang="en-GB" smtClean="0"/>
              <a:t>12/05/2016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385774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B8AF71-6013-4E5E-8043-95E8E54C9801}" type="datetimeFigureOut">
              <a:rPr lang="en-GB" smtClean="0"/>
              <a:t>12/05/2016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216471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AF71-6013-4E5E-8043-95E8E54C9801}" type="datetimeFigureOut">
              <a:rPr lang="en-GB" smtClean="0"/>
              <a:t>12/05/2016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80630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AF71-6013-4E5E-8043-95E8E54C9801}" type="datetimeFigureOut">
              <a:rPr lang="en-GB" smtClean="0"/>
              <a:t>12/05/2016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78527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AF71-6013-4E5E-8043-95E8E54C9801}" type="datetimeFigureOut">
              <a:rPr lang="en-GB" smtClean="0"/>
              <a:t>12/05/2016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8FEA9-70FA-4B8E-92DB-08582A600076}" type="slidenum">
              <a:rPr lang="en-GB" smtClean="0"/>
              <a:t>‹#›</a:t>
            </a:fld>
            <a:endParaRPr lang="en-GB"/>
          </a:p>
        </p:txBody>
      </p:sp>
    </p:spTree>
    <p:extLst>
      <p:ext uri="{BB962C8B-B14F-4D97-AF65-F5344CB8AC3E}">
        <p14:creationId xmlns:p14="http://schemas.microsoft.com/office/powerpoint/2010/main" val="131112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AF71-6013-4E5E-8043-95E8E54C9801}" type="datetimeFigureOut">
              <a:rPr lang="en-GB" smtClean="0"/>
              <a:t>12/05/2016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8FEA9-70FA-4B8E-92DB-08582A600076}" type="slidenum">
              <a:rPr lang="en-GB" smtClean="0"/>
              <a:t>‹#›</a:t>
            </a:fld>
            <a:endParaRPr lang="en-GB"/>
          </a:p>
        </p:txBody>
      </p:sp>
    </p:spTree>
    <p:extLst>
      <p:ext uri="{BB962C8B-B14F-4D97-AF65-F5344CB8AC3E}">
        <p14:creationId xmlns:p14="http://schemas.microsoft.com/office/powerpoint/2010/main" val="223722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pCFstSMvAM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149080"/>
            <a:ext cx="6400800" cy="1752600"/>
          </a:xfrm>
        </p:spPr>
        <p:txBody>
          <a:bodyPr/>
          <a:lstStyle/>
          <a:p>
            <a:r>
              <a:rPr lang="en-GB" b="1" dirty="0" smtClean="0">
                <a:solidFill>
                  <a:schemeClr val="tx1">
                    <a:lumMod val="50000"/>
                    <a:lumOff val="50000"/>
                  </a:schemeClr>
                </a:solidFill>
              </a:rPr>
              <a:t>GHS S3 Science</a:t>
            </a:r>
            <a:endParaRPr lang="en-GB" b="1" dirty="0">
              <a:solidFill>
                <a:schemeClr val="tx1">
                  <a:lumMod val="50000"/>
                  <a:lumOff val="50000"/>
                </a:schemeClr>
              </a:solidFill>
            </a:endParaRPr>
          </a:p>
        </p:txBody>
      </p:sp>
    </p:spTree>
    <p:extLst>
      <p:ext uri="{BB962C8B-B14F-4D97-AF65-F5344CB8AC3E}">
        <p14:creationId xmlns:p14="http://schemas.microsoft.com/office/powerpoint/2010/main" val="420569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A is a plant hormone that controls growth</a:t>
            </a:r>
            <a:endParaRPr lang="en-GB" sz="4800" dirty="0">
              <a:solidFill>
                <a:schemeClr val="accent3">
                  <a:lumMod val="20000"/>
                  <a:lumOff val="80000"/>
                </a:schemeClr>
              </a:solidFill>
            </a:endParaRPr>
          </a:p>
        </p:txBody>
      </p:sp>
      <p:sp>
        <p:nvSpPr>
          <p:cNvPr id="4" name="TextBox 3"/>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797760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A is a plant hormone that controls growth</a:t>
            </a:r>
            <a:endParaRPr lang="en-GB" sz="4800" dirty="0">
              <a:solidFill>
                <a:schemeClr val="accent3">
                  <a:lumMod val="20000"/>
                  <a:lumOff val="80000"/>
                </a:schemeClr>
              </a:solidFill>
            </a:endParaRPr>
          </a:p>
        </p:txBody>
      </p:sp>
      <p:sp>
        <p:nvSpPr>
          <p:cNvPr id="4" name="TextBox 3"/>
          <p:cNvSpPr txBox="1"/>
          <p:nvPr/>
        </p:nvSpPr>
        <p:spPr>
          <a:xfrm>
            <a:off x="1475656" y="3198988"/>
            <a:ext cx="5363969"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auxins</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169443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B releases large amounts of ethylene that makes fruit ripen too fast</a:t>
            </a:r>
            <a:endParaRPr lang="en-GB" sz="4800" dirty="0">
              <a:solidFill>
                <a:schemeClr val="accent3">
                  <a:lumMod val="20000"/>
                  <a:lumOff val="80000"/>
                </a:schemeClr>
              </a:solidFill>
            </a:endParaRPr>
          </a:p>
        </p:txBody>
      </p:sp>
      <p:sp>
        <p:nvSpPr>
          <p:cNvPr id="4" name="TextBox 3"/>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25410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B releases large amounts of ethylene that makes fruit ripen too fast</a:t>
            </a:r>
            <a:endParaRPr lang="en-GB" sz="4800" dirty="0">
              <a:solidFill>
                <a:schemeClr val="accent3">
                  <a:lumMod val="20000"/>
                  <a:lumOff val="80000"/>
                </a:schemeClr>
              </a:solidFill>
            </a:endParaRPr>
          </a:p>
        </p:txBody>
      </p:sp>
      <p:sp>
        <p:nvSpPr>
          <p:cNvPr id="4" name="TextBox 3"/>
          <p:cNvSpPr txBox="1"/>
          <p:nvPr/>
        </p:nvSpPr>
        <p:spPr>
          <a:xfrm>
            <a:off x="1288292" y="4005064"/>
            <a:ext cx="6846746"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Bananas</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3854077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G describes the growth of roots towards gravity</a:t>
            </a:r>
            <a:endParaRPr lang="en-GB" sz="4800" dirty="0">
              <a:solidFill>
                <a:schemeClr val="accent3">
                  <a:lumMod val="20000"/>
                  <a:lumOff val="80000"/>
                </a:schemeClr>
              </a:solidFill>
            </a:endParaRPr>
          </a:p>
        </p:txBody>
      </p:sp>
      <p:sp>
        <p:nvSpPr>
          <p:cNvPr id="4" name="TextBox 3"/>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4233146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G describes the growth of roots towards gravity</a:t>
            </a:r>
            <a:endParaRPr lang="en-GB" sz="4800" dirty="0">
              <a:solidFill>
                <a:schemeClr val="accent3">
                  <a:lumMod val="20000"/>
                  <a:lumOff val="80000"/>
                </a:schemeClr>
              </a:solidFill>
            </a:endParaRPr>
          </a:p>
        </p:txBody>
      </p:sp>
      <p:sp>
        <p:nvSpPr>
          <p:cNvPr id="4" name="TextBox 3"/>
          <p:cNvSpPr txBox="1"/>
          <p:nvPr/>
        </p:nvSpPr>
        <p:spPr>
          <a:xfrm>
            <a:off x="0" y="3861048"/>
            <a:ext cx="9316974"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geotropism</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2468734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D describes a period when seeds do not germinate</a:t>
            </a:r>
            <a:endParaRPr lang="en-GB" sz="4800" dirty="0">
              <a:solidFill>
                <a:schemeClr val="accent3">
                  <a:lumMod val="20000"/>
                  <a:lumOff val="80000"/>
                </a:schemeClr>
              </a:solidFill>
            </a:endParaRPr>
          </a:p>
        </p:txBody>
      </p:sp>
      <p:sp>
        <p:nvSpPr>
          <p:cNvPr id="5" name="TextBox 4"/>
          <p:cNvSpPr txBox="1"/>
          <p:nvPr/>
        </p:nvSpPr>
        <p:spPr>
          <a:xfrm>
            <a:off x="4212842" y="5877272"/>
            <a:ext cx="4931158" cy="830997"/>
          </a:xfrm>
          <a:prstGeom prst="rect">
            <a:avLst/>
          </a:prstGeom>
          <a:noFill/>
        </p:spPr>
        <p:txBody>
          <a:bodyPr wrap="none" rtlCol="0">
            <a:spAutoFit/>
          </a:bodyPr>
          <a:lstStyle/>
          <a:p>
            <a:r>
              <a:rPr lang="en-GB" sz="4800" dirty="0" smtClean="0">
                <a:latin typeface="Decorated035 BT" panose="04020A07050402060204" pitchFamily="82" charset="0"/>
              </a:rPr>
              <a:t>1 POINT!</a:t>
            </a:r>
            <a:endParaRPr lang="en-GB" sz="4800" dirty="0">
              <a:latin typeface="Decorated035 BT" panose="04020A07050402060204" pitchFamily="82" charset="0"/>
            </a:endParaRPr>
          </a:p>
        </p:txBody>
      </p:sp>
    </p:spTree>
    <p:extLst>
      <p:ext uri="{BB962C8B-B14F-4D97-AF65-F5344CB8AC3E}">
        <p14:creationId xmlns:p14="http://schemas.microsoft.com/office/powerpoint/2010/main" val="3353726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This D describes a period when seeds do not germinate</a:t>
            </a:r>
            <a:endParaRPr lang="en-GB" sz="4800" dirty="0">
              <a:solidFill>
                <a:schemeClr val="accent3">
                  <a:lumMod val="20000"/>
                  <a:lumOff val="80000"/>
                </a:schemeClr>
              </a:solidFill>
            </a:endParaRPr>
          </a:p>
        </p:txBody>
      </p:sp>
      <p:sp>
        <p:nvSpPr>
          <p:cNvPr id="4" name="TextBox 3"/>
          <p:cNvSpPr txBox="1"/>
          <p:nvPr/>
        </p:nvSpPr>
        <p:spPr>
          <a:xfrm>
            <a:off x="395536" y="3861048"/>
            <a:ext cx="8305479" cy="1569660"/>
          </a:xfrm>
          <a:prstGeom prst="rect">
            <a:avLst/>
          </a:prstGeom>
          <a:noFill/>
        </p:spPr>
        <p:txBody>
          <a:bodyPr wrap="none" rtlCol="0">
            <a:spAutoFit/>
          </a:bodyPr>
          <a:lstStyle/>
          <a:p>
            <a:r>
              <a:rPr lang="en-GB" sz="9600" dirty="0" smtClean="0">
                <a:solidFill>
                  <a:schemeClr val="accent3">
                    <a:lumMod val="20000"/>
                    <a:lumOff val="80000"/>
                  </a:schemeClr>
                </a:solidFill>
                <a:latin typeface="AlphabetSoup Tilt BT" panose="04020905020B06060204" pitchFamily="82" charset="0"/>
              </a:rPr>
              <a:t>dormancy</a:t>
            </a:r>
            <a:endParaRPr lang="en-GB" sz="9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1811171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Draw these three seeds after they haver germinated and label the roots and shoots</a:t>
            </a:r>
            <a:endParaRPr lang="en-GB" sz="4800" dirty="0">
              <a:solidFill>
                <a:schemeClr val="accent3">
                  <a:lumMod val="20000"/>
                  <a:lumOff val="8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149080"/>
            <a:ext cx="2520280" cy="1629655"/>
          </a:xfrm>
          <a:prstGeom prst="rect">
            <a:avLst/>
          </a:prstGeom>
        </p:spPr>
      </p:pic>
      <p:sp>
        <p:nvSpPr>
          <p:cNvPr id="5" name="TextBox 4"/>
          <p:cNvSpPr txBox="1"/>
          <p:nvPr/>
        </p:nvSpPr>
        <p:spPr>
          <a:xfrm>
            <a:off x="3376074" y="5869938"/>
            <a:ext cx="5767926" cy="830997"/>
          </a:xfrm>
          <a:prstGeom prst="rect">
            <a:avLst/>
          </a:prstGeom>
          <a:noFill/>
        </p:spPr>
        <p:txBody>
          <a:bodyPr wrap="none" rtlCol="0">
            <a:spAutoFit/>
          </a:bodyPr>
          <a:lstStyle/>
          <a:p>
            <a:r>
              <a:rPr lang="en-GB" sz="4800" dirty="0" smtClean="0">
                <a:latin typeface="Decorated035 BT" panose="04020A07050402060204" pitchFamily="82" charset="0"/>
              </a:rPr>
              <a:t>3 POINTs!</a:t>
            </a:r>
            <a:endParaRPr lang="en-GB" sz="4800" dirty="0">
              <a:latin typeface="Decorated035 BT" panose="04020A07050402060204"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05013">
            <a:off x="3273535" y="4105590"/>
            <a:ext cx="2520280" cy="162965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68639">
            <a:off x="5836665" y="3789040"/>
            <a:ext cx="2520280" cy="1629655"/>
          </a:xfrm>
          <a:prstGeom prst="rect">
            <a:avLst/>
          </a:prstGeom>
        </p:spPr>
      </p:pic>
    </p:spTree>
    <p:extLst>
      <p:ext uri="{BB962C8B-B14F-4D97-AF65-F5344CB8AC3E}">
        <p14:creationId xmlns:p14="http://schemas.microsoft.com/office/powerpoint/2010/main" val="142371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grpSp>
        <p:nvGrpSpPr>
          <p:cNvPr id="31" name="Group 30"/>
          <p:cNvGrpSpPr/>
          <p:nvPr/>
        </p:nvGrpSpPr>
        <p:grpSpPr>
          <a:xfrm>
            <a:off x="275991" y="1586751"/>
            <a:ext cx="2175902" cy="4774587"/>
            <a:chOff x="499202" y="1596716"/>
            <a:chExt cx="2175902" cy="4774587"/>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149081"/>
              <a:ext cx="1656184" cy="1070916"/>
            </a:xfrm>
            <a:prstGeom prst="rect">
              <a:avLst/>
            </a:prstGeom>
          </p:spPr>
        </p:pic>
        <p:sp>
          <p:nvSpPr>
            <p:cNvPr id="8" name="Freeform 7"/>
            <p:cNvSpPr/>
            <p:nvPr/>
          </p:nvSpPr>
          <p:spPr>
            <a:xfrm>
              <a:off x="1216224" y="1871441"/>
              <a:ext cx="295436" cy="2625212"/>
            </a:xfrm>
            <a:custGeom>
              <a:avLst/>
              <a:gdLst>
                <a:gd name="connsiteX0" fmla="*/ 295436 w 295436"/>
                <a:gd name="connsiteY0" fmla="*/ 2625212 h 2625212"/>
                <a:gd name="connsiteX1" fmla="*/ 468 w 295436"/>
                <a:gd name="connsiteY1" fmla="*/ 884903 h 2625212"/>
                <a:gd name="connsiteX2" fmla="*/ 221694 w 295436"/>
                <a:gd name="connsiteY2" fmla="*/ 0 h 2625212"/>
                <a:gd name="connsiteX3" fmla="*/ 221694 w 295436"/>
                <a:gd name="connsiteY3" fmla="*/ 0 h 2625212"/>
              </a:gdLst>
              <a:ahLst/>
              <a:cxnLst>
                <a:cxn ang="0">
                  <a:pos x="connsiteX0" y="connsiteY0"/>
                </a:cxn>
                <a:cxn ang="0">
                  <a:pos x="connsiteX1" y="connsiteY1"/>
                </a:cxn>
                <a:cxn ang="0">
                  <a:pos x="connsiteX2" y="connsiteY2"/>
                </a:cxn>
                <a:cxn ang="0">
                  <a:pos x="connsiteX3" y="connsiteY3"/>
                </a:cxn>
              </a:cxnLst>
              <a:rect l="l" t="t" r="r" b="b"/>
              <a:pathLst>
                <a:path w="295436" h="2625212">
                  <a:moveTo>
                    <a:pt x="295436" y="2625212"/>
                  </a:moveTo>
                  <a:cubicBezTo>
                    <a:pt x="154097" y="1973825"/>
                    <a:pt x="12758" y="1322438"/>
                    <a:pt x="468" y="884903"/>
                  </a:cubicBezTo>
                  <a:cubicBezTo>
                    <a:pt x="-11822" y="447368"/>
                    <a:pt x="221694" y="0"/>
                    <a:pt x="221694" y="0"/>
                  </a:cubicBezTo>
                  <a:lnTo>
                    <a:pt x="221694" y="0"/>
                  </a:ln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471310" y="3745019"/>
              <a:ext cx="1203794" cy="2626284"/>
            </a:xfrm>
            <a:custGeom>
              <a:avLst/>
              <a:gdLst>
                <a:gd name="connsiteX0" fmla="*/ 0 w 1203794"/>
                <a:gd name="connsiteY0" fmla="*/ 635252 h 2626284"/>
                <a:gd name="connsiteX1" fmla="*/ 457200 w 1203794"/>
                <a:gd name="connsiteY1" fmla="*/ 15820 h 2626284"/>
                <a:gd name="connsiteX2" fmla="*/ 1194619 w 1203794"/>
                <a:gd name="connsiteY2" fmla="*/ 340284 h 2626284"/>
                <a:gd name="connsiteX3" fmla="*/ 870154 w 1203794"/>
                <a:gd name="connsiteY3" fmla="*/ 1933110 h 2626284"/>
                <a:gd name="connsiteX4" fmla="*/ 870154 w 1203794"/>
                <a:gd name="connsiteY4" fmla="*/ 2626284 h 262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94" h="2626284">
                  <a:moveTo>
                    <a:pt x="0" y="635252"/>
                  </a:moveTo>
                  <a:cubicBezTo>
                    <a:pt x="129048" y="350116"/>
                    <a:pt x="258097" y="64981"/>
                    <a:pt x="457200" y="15820"/>
                  </a:cubicBezTo>
                  <a:cubicBezTo>
                    <a:pt x="656303" y="-33341"/>
                    <a:pt x="1125793" y="20736"/>
                    <a:pt x="1194619" y="340284"/>
                  </a:cubicBezTo>
                  <a:cubicBezTo>
                    <a:pt x="1263445" y="659832"/>
                    <a:pt x="924232" y="1552110"/>
                    <a:pt x="870154" y="1933110"/>
                  </a:cubicBezTo>
                  <a:cubicBezTo>
                    <a:pt x="816076" y="2314110"/>
                    <a:pt x="843115" y="2470197"/>
                    <a:pt x="870154" y="2626284"/>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44600" y="1596717"/>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99202" y="1596716"/>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p:cNvGrpSpPr/>
          <p:nvPr/>
        </p:nvGrpSpPr>
        <p:grpSpPr>
          <a:xfrm>
            <a:off x="2451893" y="2435887"/>
            <a:ext cx="2395481" cy="4274629"/>
            <a:chOff x="2629582" y="2573727"/>
            <a:chExt cx="2707891" cy="411824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05013">
              <a:off x="3327158" y="4548152"/>
              <a:ext cx="2010315" cy="1299903"/>
            </a:xfrm>
            <a:prstGeom prst="rect">
              <a:avLst/>
            </a:prstGeom>
          </p:spPr>
        </p:pic>
        <p:sp>
          <p:nvSpPr>
            <p:cNvPr id="14" name="Freeform 13"/>
            <p:cNvSpPr/>
            <p:nvPr/>
          </p:nvSpPr>
          <p:spPr>
            <a:xfrm>
              <a:off x="4572679" y="5401706"/>
              <a:ext cx="452384" cy="1290265"/>
            </a:xfrm>
            <a:custGeom>
              <a:avLst/>
              <a:gdLst>
                <a:gd name="connsiteX0" fmla="*/ 0 w 452384"/>
                <a:gd name="connsiteY0" fmla="*/ 0 h 1290265"/>
                <a:gd name="connsiteX1" fmla="*/ 339213 w 452384"/>
                <a:gd name="connsiteY1" fmla="*/ 634180 h 1290265"/>
                <a:gd name="connsiteX2" fmla="*/ 442451 w 452384"/>
                <a:gd name="connsiteY2" fmla="*/ 1253612 h 1290265"/>
                <a:gd name="connsiteX3" fmla="*/ 442451 w 452384"/>
                <a:gd name="connsiteY3" fmla="*/ 1165122 h 1290265"/>
              </a:gdLst>
              <a:ahLst/>
              <a:cxnLst>
                <a:cxn ang="0">
                  <a:pos x="connsiteX0" y="connsiteY0"/>
                </a:cxn>
                <a:cxn ang="0">
                  <a:pos x="connsiteX1" y="connsiteY1"/>
                </a:cxn>
                <a:cxn ang="0">
                  <a:pos x="connsiteX2" y="connsiteY2"/>
                </a:cxn>
                <a:cxn ang="0">
                  <a:pos x="connsiteX3" y="connsiteY3"/>
                </a:cxn>
              </a:cxnLst>
              <a:rect l="l" t="t" r="r" b="b"/>
              <a:pathLst>
                <a:path w="452384" h="1290265">
                  <a:moveTo>
                    <a:pt x="0" y="0"/>
                  </a:moveTo>
                  <a:cubicBezTo>
                    <a:pt x="132735" y="212622"/>
                    <a:pt x="265471" y="425245"/>
                    <a:pt x="339213" y="634180"/>
                  </a:cubicBezTo>
                  <a:cubicBezTo>
                    <a:pt x="412955" y="843115"/>
                    <a:pt x="425245" y="1165122"/>
                    <a:pt x="442451" y="1253612"/>
                  </a:cubicBezTo>
                  <a:cubicBezTo>
                    <a:pt x="459657" y="1342102"/>
                    <a:pt x="451054" y="1253612"/>
                    <a:pt x="442451" y="1165122"/>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101868" y="2929432"/>
              <a:ext cx="1470811" cy="3249577"/>
            </a:xfrm>
            <a:custGeom>
              <a:avLst/>
              <a:gdLst>
                <a:gd name="connsiteX0" fmla="*/ 1617616 w 1673649"/>
                <a:gd name="connsiteY0" fmla="*/ 2713703 h 3524300"/>
                <a:gd name="connsiteX1" fmla="*/ 1588119 w 1673649"/>
                <a:gd name="connsiteY1" fmla="*/ 2757948 h 3524300"/>
                <a:gd name="connsiteX2" fmla="*/ 806455 w 1673649"/>
                <a:gd name="connsiteY2" fmla="*/ 3510116 h 3524300"/>
                <a:gd name="connsiteX3" fmla="*/ 39538 w 1673649"/>
                <a:gd name="connsiteY3" fmla="*/ 3126658 h 3524300"/>
                <a:gd name="connsiteX4" fmla="*/ 142777 w 1673649"/>
                <a:gd name="connsiteY4" fmla="*/ 1681316 h 3524300"/>
                <a:gd name="connsiteX5" fmla="*/ 422997 w 1673649"/>
                <a:gd name="connsiteY5" fmla="*/ 516193 h 3524300"/>
                <a:gd name="connsiteX6" fmla="*/ 496738 w 1673649"/>
                <a:gd name="connsiteY6" fmla="*/ 0 h 35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649" h="3524300">
                  <a:moveTo>
                    <a:pt x="1617616" y="2713703"/>
                  </a:moveTo>
                  <a:cubicBezTo>
                    <a:pt x="1670464" y="2669458"/>
                    <a:pt x="1723312" y="2625213"/>
                    <a:pt x="1588119" y="2757948"/>
                  </a:cubicBezTo>
                  <a:cubicBezTo>
                    <a:pt x="1452926" y="2890683"/>
                    <a:pt x="1064552" y="3448664"/>
                    <a:pt x="806455" y="3510116"/>
                  </a:cubicBezTo>
                  <a:cubicBezTo>
                    <a:pt x="548358" y="3571568"/>
                    <a:pt x="150151" y="3431458"/>
                    <a:pt x="39538" y="3126658"/>
                  </a:cubicBezTo>
                  <a:cubicBezTo>
                    <a:pt x="-71075" y="2821858"/>
                    <a:pt x="78867" y="2116393"/>
                    <a:pt x="142777" y="1681316"/>
                  </a:cubicBezTo>
                  <a:cubicBezTo>
                    <a:pt x="206687" y="1246238"/>
                    <a:pt x="364004" y="796412"/>
                    <a:pt x="422997" y="516193"/>
                  </a:cubicBezTo>
                  <a:cubicBezTo>
                    <a:pt x="481990" y="235974"/>
                    <a:pt x="489364" y="117987"/>
                    <a:pt x="496738" y="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600571" y="2629103"/>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629582" y="2573727"/>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reeform 17"/>
          <p:cNvSpPr/>
          <p:nvPr/>
        </p:nvSpPr>
        <p:spPr>
          <a:xfrm>
            <a:off x="7536426" y="1696065"/>
            <a:ext cx="738461" cy="2728451"/>
          </a:xfrm>
          <a:custGeom>
            <a:avLst/>
            <a:gdLst>
              <a:gd name="connsiteX0" fmla="*/ 0 w 738461"/>
              <a:gd name="connsiteY0" fmla="*/ 2728451 h 2728451"/>
              <a:gd name="connsiteX1" fmla="*/ 693174 w 738461"/>
              <a:gd name="connsiteY1" fmla="*/ 2241754 h 2728451"/>
              <a:gd name="connsiteX2" fmla="*/ 678426 w 738461"/>
              <a:gd name="connsiteY2" fmla="*/ 870154 h 2728451"/>
              <a:gd name="connsiteX3" fmla="*/ 737419 w 738461"/>
              <a:gd name="connsiteY3" fmla="*/ 0 h 2728451"/>
              <a:gd name="connsiteX4" fmla="*/ 737419 w 738461"/>
              <a:gd name="connsiteY4" fmla="*/ 0 h 272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61" h="2728451">
                <a:moveTo>
                  <a:pt x="0" y="2728451"/>
                </a:moveTo>
                <a:cubicBezTo>
                  <a:pt x="290051" y="2639960"/>
                  <a:pt x="580103" y="2551470"/>
                  <a:pt x="693174" y="2241754"/>
                </a:cubicBezTo>
                <a:cubicBezTo>
                  <a:pt x="806245" y="1932038"/>
                  <a:pt x="671052" y="1243780"/>
                  <a:pt x="678426" y="870154"/>
                </a:cubicBezTo>
                <a:cubicBezTo>
                  <a:pt x="685800" y="496528"/>
                  <a:pt x="737419" y="0"/>
                  <a:pt x="737419" y="0"/>
                </a:cubicBezTo>
                <a:lnTo>
                  <a:pt x="737419" y="0"/>
                </a:ln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258754" y="1399047"/>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302779" y="1399046"/>
            <a:ext cx="972108" cy="5494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477432" y="4439265"/>
            <a:ext cx="482132" cy="2271251"/>
          </a:xfrm>
          <a:custGeom>
            <a:avLst/>
            <a:gdLst>
              <a:gd name="connsiteX0" fmla="*/ 0 w 482132"/>
              <a:gd name="connsiteY0" fmla="*/ 0 h 2271251"/>
              <a:gd name="connsiteX1" fmla="*/ 457200 w 482132"/>
              <a:gd name="connsiteY1" fmla="*/ 855406 h 2271251"/>
              <a:gd name="connsiteX2" fmla="*/ 412955 w 482132"/>
              <a:gd name="connsiteY2" fmla="*/ 1622322 h 2271251"/>
              <a:gd name="connsiteX3" fmla="*/ 339213 w 482132"/>
              <a:gd name="connsiteY3" fmla="*/ 2271251 h 2271251"/>
              <a:gd name="connsiteX4" fmla="*/ 339213 w 482132"/>
              <a:gd name="connsiteY4" fmla="*/ 2271251 h 227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32" h="2271251">
                <a:moveTo>
                  <a:pt x="0" y="0"/>
                </a:moveTo>
                <a:cubicBezTo>
                  <a:pt x="194187" y="292509"/>
                  <a:pt x="388374" y="585019"/>
                  <a:pt x="457200" y="855406"/>
                </a:cubicBezTo>
                <a:cubicBezTo>
                  <a:pt x="526026" y="1125793"/>
                  <a:pt x="432619" y="1386348"/>
                  <a:pt x="412955" y="1622322"/>
                </a:cubicBezTo>
                <a:cubicBezTo>
                  <a:pt x="393291" y="1858296"/>
                  <a:pt x="339213" y="2271251"/>
                  <a:pt x="339213" y="2271251"/>
                </a:cubicBezTo>
                <a:lnTo>
                  <a:pt x="339213" y="2271251"/>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284422" y="1402937"/>
            <a:ext cx="2946803" cy="954107"/>
          </a:xfrm>
          <a:prstGeom prst="rect">
            <a:avLst/>
          </a:prstGeom>
          <a:noFill/>
        </p:spPr>
        <p:txBody>
          <a:bodyPr wrap="square" rtlCol="0">
            <a:spAutoFit/>
          </a:bodyPr>
          <a:lstStyle/>
          <a:p>
            <a:r>
              <a:rPr lang="en-GB" sz="2800" dirty="0" smtClean="0">
                <a:solidFill>
                  <a:schemeClr val="accent3">
                    <a:lumMod val="20000"/>
                    <a:lumOff val="80000"/>
                  </a:schemeClr>
                </a:solidFill>
              </a:rPr>
              <a:t>Shoots always grow upwards!</a:t>
            </a:r>
            <a:endParaRPr lang="en-GB" sz="2800" dirty="0">
              <a:solidFill>
                <a:schemeClr val="accent3">
                  <a:lumMod val="20000"/>
                  <a:lumOff val="80000"/>
                </a:schemeClr>
              </a:solidFill>
            </a:endParaRPr>
          </a:p>
        </p:txBody>
      </p:sp>
      <p:cxnSp>
        <p:nvCxnSpPr>
          <p:cNvPr id="24" name="Straight Arrow Connector 23"/>
          <p:cNvCxnSpPr/>
          <p:nvPr/>
        </p:nvCxnSpPr>
        <p:spPr>
          <a:xfrm>
            <a:off x="6660232" y="1879990"/>
            <a:ext cx="1499101" cy="477054"/>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 idx="6"/>
          </p:cNvCxnSpPr>
          <p:nvPr/>
        </p:nvCxnSpPr>
        <p:spPr>
          <a:xfrm flipH="1">
            <a:off x="2193497" y="1636994"/>
            <a:ext cx="1842014" cy="224482"/>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782622" y="2146164"/>
            <a:ext cx="501800" cy="363280"/>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45614" y="5903893"/>
            <a:ext cx="2943219" cy="954107"/>
          </a:xfrm>
          <a:prstGeom prst="rect">
            <a:avLst/>
          </a:prstGeom>
          <a:noFill/>
        </p:spPr>
        <p:txBody>
          <a:bodyPr wrap="square" rtlCol="0">
            <a:spAutoFit/>
          </a:bodyPr>
          <a:lstStyle/>
          <a:p>
            <a:r>
              <a:rPr lang="en-GB" sz="2800" dirty="0" smtClean="0">
                <a:solidFill>
                  <a:schemeClr val="accent3">
                    <a:lumMod val="20000"/>
                    <a:lumOff val="80000"/>
                  </a:schemeClr>
                </a:solidFill>
              </a:rPr>
              <a:t>Roots always grow downwards!</a:t>
            </a:r>
            <a:endParaRPr lang="en-GB" sz="2800" dirty="0">
              <a:solidFill>
                <a:schemeClr val="accent3">
                  <a:lumMod val="20000"/>
                  <a:lumOff val="8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68639">
            <a:off x="6393477" y="3947479"/>
            <a:ext cx="1818606" cy="1175941"/>
          </a:xfrm>
          <a:prstGeom prst="rect">
            <a:avLst/>
          </a:prstGeom>
        </p:spPr>
      </p:pic>
    </p:spTree>
    <p:extLst>
      <p:ext uri="{BB962C8B-B14F-4D97-AF65-F5344CB8AC3E}">
        <p14:creationId xmlns:p14="http://schemas.microsoft.com/office/powerpoint/2010/main" val="1381697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Learning objectives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r>
              <a:rPr lang="en-GB" dirty="0" smtClean="0">
                <a:solidFill>
                  <a:schemeClr val="accent3">
                    <a:lumMod val="20000"/>
                    <a:lumOff val="80000"/>
                  </a:schemeClr>
                </a:solidFill>
              </a:rPr>
              <a:t>Define plant hormones</a:t>
            </a:r>
          </a:p>
          <a:p>
            <a:r>
              <a:rPr lang="en-GB" dirty="0" smtClean="0">
                <a:solidFill>
                  <a:schemeClr val="accent3">
                    <a:lumMod val="20000"/>
                    <a:lumOff val="80000"/>
                  </a:schemeClr>
                </a:solidFill>
              </a:rPr>
              <a:t>Outline some of the effects of plant hormones</a:t>
            </a:r>
          </a:p>
          <a:p>
            <a:r>
              <a:rPr lang="en-GB" dirty="0" smtClean="0">
                <a:solidFill>
                  <a:schemeClr val="accent3">
                    <a:lumMod val="20000"/>
                    <a:lumOff val="80000"/>
                  </a:schemeClr>
                </a:solidFill>
              </a:rPr>
              <a:t>Give examples of how they are used in food production</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33745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List 3 stimuli that make shoots grow up and roots grow down</a:t>
            </a:r>
            <a:endParaRPr lang="en-GB" sz="4800" dirty="0">
              <a:solidFill>
                <a:schemeClr val="accent3">
                  <a:lumMod val="20000"/>
                  <a:lumOff val="80000"/>
                </a:schemeClr>
              </a:solidFill>
            </a:endParaRPr>
          </a:p>
        </p:txBody>
      </p:sp>
      <p:sp>
        <p:nvSpPr>
          <p:cNvPr id="5" name="TextBox 4"/>
          <p:cNvSpPr txBox="1"/>
          <p:nvPr/>
        </p:nvSpPr>
        <p:spPr>
          <a:xfrm>
            <a:off x="3376074" y="5869938"/>
            <a:ext cx="5767926" cy="830997"/>
          </a:xfrm>
          <a:prstGeom prst="rect">
            <a:avLst/>
          </a:prstGeom>
          <a:noFill/>
        </p:spPr>
        <p:txBody>
          <a:bodyPr wrap="none" rtlCol="0">
            <a:spAutoFit/>
          </a:bodyPr>
          <a:lstStyle/>
          <a:p>
            <a:r>
              <a:rPr lang="en-GB" sz="4800" dirty="0" smtClean="0">
                <a:latin typeface="Decorated035 BT" panose="04020A07050402060204" pitchFamily="82" charset="0"/>
              </a:rPr>
              <a:t>3 POINTs!</a:t>
            </a:r>
            <a:endParaRPr lang="en-GB" sz="4800" dirty="0">
              <a:latin typeface="Decorated035 BT" panose="04020A07050402060204" pitchFamily="82" charset="0"/>
            </a:endParaRPr>
          </a:p>
        </p:txBody>
      </p:sp>
    </p:spTree>
    <p:extLst>
      <p:ext uri="{BB962C8B-B14F-4D97-AF65-F5344CB8AC3E}">
        <p14:creationId xmlns:p14="http://schemas.microsoft.com/office/powerpoint/2010/main" val="3356601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3">
                    <a:lumMod val="20000"/>
                    <a:lumOff val="80000"/>
                  </a:schemeClr>
                </a:solidFill>
                <a:latin typeface="AlphabetSoup Tilt BT" panose="04020905020B06060204" pitchFamily="82" charset="0"/>
              </a:rPr>
              <a:t>Quickfire</a:t>
            </a:r>
            <a:r>
              <a:rPr lang="en-GB" dirty="0" smtClean="0">
                <a:solidFill>
                  <a:schemeClr val="accent3">
                    <a:lumMod val="20000"/>
                    <a:lumOff val="80000"/>
                  </a:schemeClr>
                </a:solidFill>
                <a:latin typeface="AlphabetSoup Tilt BT" panose="04020905020B06060204" pitchFamily="82" charset="0"/>
              </a:rPr>
              <a:t> questions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normAutofit/>
          </a:bodyPr>
          <a:lstStyle/>
          <a:p>
            <a:pPr marL="0" indent="0">
              <a:buNone/>
            </a:pPr>
            <a:r>
              <a:rPr lang="en-GB" sz="4800" dirty="0" smtClean="0">
                <a:solidFill>
                  <a:schemeClr val="accent3">
                    <a:lumMod val="20000"/>
                    <a:lumOff val="80000"/>
                  </a:schemeClr>
                </a:solidFill>
              </a:rPr>
              <a:t>List 3 stimuli that make shoots grow up and roots grow down</a:t>
            </a:r>
            <a:endParaRPr lang="en-GB" sz="4800" dirty="0">
              <a:solidFill>
                <a:schemeClr val="accent3">
                  <a:lumMod val="20000"/>
                  <a:lumOff val="80000"/>
                </a:schemeClr>
              </a:solidFill>
            </a:endParaRPr>
          </a:p>
        </p:txBody>
      </p:sp>
      <p:sp>
        <p:nvSpPr>
          <p:cNvPr id="8" name="TextBox 7"/>
          <p:cNvSpPr txBox="1"/>
          <p:nvPr/>
        </p:nvSpPr>
        <p:spPr>
          <a:xfrm>
            <a:off x="395535" y="3212976"/>
            <a:ext cx="4860626" cy="3416320"/>
          </a:xfrm>
          <a:prstGeom prst="rect">
            <a:avLst/>
          </a:prstGeom>
          <a:noFill/>
        </p:spPr>
        <p:txBody>
          <a:bodyPr wrap="none" rtlCol="0">
            <a:spAutoFit/>
          </a:bodyPr>
          <a:lstStyle/>
          <a:p>
            <a:r>
              <a:rPr lang="en-GB" sz="7200" dirty="0" smtClean="0">
                <a:solidFill>
                  <a:schemeClr val="accent3">
                    <a:lumMod val="20000"/>
                    <a:lumOff val="80000"/>
                  </a:schemeClr>
                </a:solidFill>
                <a:latin typeface="AlphabetSoup Tilt BT" panose="04020905020B06060204" pitchFamily="82" charset="0"/>
              </a:rPr>
              <a:t>Light</a:t>
            </a:r>
          </a:p>
          <a:p>
            <a:r>
              <a:rPr lang="en-GB" sz="7200" dirty="0" smtClean="0">
                <a:solidFill>
                  <a:schemeClr val="accent3">
                    <a:lumMod val="20000"/>
                    <a:lumOff val="80000"/>
                  </a:schemeClr>
                </a:solidFill>
                <a:latin typeface="AlphabetSoup Tilt BT" panose="04020905020B06060204" pitchFamily="82" charset="0"/>
              </a:rPr>
              <a:t>Gravity</a:t>
            </a:r>
          </a:p>
          <a:p>
            <a:r>
              <a:rPr lang="en-GB" sz="7200" dirty="0" smtClean="0">
                <a:solidFill>
                  <a:schemeClr val="accent3">
                    <a:lumMod val="20000"/>
                    <a:lumOff val="80000"/>
                  </a:schemeClr>
                </a:solidFill>
                <a:latin typeface="AlphabetSoup Tilt BT" panose="04020905020B06060204" pitchFamily="82" charset="0"/>
              </a:rPr>
              <a:t>water</a:t>
            </a:r>
            <a:endParaRPr lang="en-GB" sz="72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2608799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5466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Plant hormones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r>
              <a:rPr lang="en-GB" dirty="0" smtClean="0">
                <a:solidFill>
                  <a:schemeClr val="accent3">
                    <a:lumMod val="20000"/>
                    <a:lumOff val="80000"/>
                  </a:schemeClr>
                </a:solidFill>
              </a:rPr>
              <a:t>Plant hormones are chemicals that control the growth and development of plants.</a:t>
            </a:r>
          </a:p>
          <a:p>
            <a:r>
              <a:rPr lang="en-GB" dirty="0" smtClean="0">
                <a:solidFill>
                  <a:schemeClr val="accent3">
                    <a:lumMod val="20000"/>
                    <a:lumOff val="80000"/>
                  </a:schemeClr>
                </a:solidFill>
              </a:rPr>
              <a:t>They include chemicals called auxins that make shoots grow upwards and roots grow downwards.</a:t>
            </a:r>
          </a:p>
          <a:p>
            <a:r>
              <a:rPr lang="en-GB" dirty="0" smtClean="0">
                <a:solidFill>
                  <a:schemeClr val="accent3">
                    <a:lumMod val="20000"/>
                    <a:lumOff val="80000"/>
                  </a:schemeClr>
                </a:solidFill>
              </a:rPr>
              <a:t>Some are gaseous and released into the air. </a:t>
            </a:r>
            <a:r>
              <a:rPr lang="en-GB" dirty="0" err="1" smtClean="0">
                <a:solidFill>
                  <a:schemeClr val="accent3">
                    <a:lumMod val="20000"/>
                    <a:lumOff val="80000"/>
                  </a:schemeClr>
                </a:solidFill>
              </a:rPr>
              <a:t>E.g</a:t>
            </a:r>
            <a:r>
              <a:rPr lang="en-GB" dirty="0" smtClean="0">
                <a:solidFill>
                  <a:schemeClr val="accent3">
                    <a:lumMod val="20000"/>
                    <a:lumOff val="80000"/>
                  </a:schemeClr>
                </a:solidFill>
              </a:rPr>
              <a:t> bananas release ethylene which makes other fruit in the same bowl ripen faster.</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17153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Plant hormones</a:t>
            </a:r>
            <a:endParaRPr lang="en-GB" dirty="0">
              <a:solidFill>
                <a:schemeClr val="accent3">
                  <a:lumMod val="20000"/>
                  <a:lumOff val="80000"/>
                </a:schemeClr>
              </a:solidFill>
              <a:latin typeface="AlphabetSoup Tilt BT" panose="04020905020B06060204" pitchFamily="82" charset="0"/>
            </a:endParaRPr>
          </a:p>
        </p:txBody>
      </p:sp>
      <p:pic>
        <p:nvPicPr>
          <p:cNvPr id="4" name="pCFstSMvAMI"/>
          <p:cNvPicPr>
            <a:picLocks noGrp="1" noRot="1" noChangeAspect="1"/>
          </p:cNvPicPr>
          <p:nvPr>
            <p:ph idx="1"/>
            <a:videoFile r:link="rId1"/>
          </p:nvPr>
        </p:nvPicPr>
        <p:blipFill>
          <a:blip r:embed="rId3"/>
          <a:stretch>
            <a:fillRect/>
          </a:stretch>
        </p:blipFill>
        <p:spPr>
          <a:xfrm>
            <a:off x="985220" y="1844824"/>
            <a:ext cx="6912767" cy="3888432"/>
          </a:xfrm>
          <a:prstGeom prst="rect">
            <a:avLst/>
          </a:prstGeom>
        </p:spPr>
      </p:pic>
    </p:spTree>
    <p:extLst>
      <p:ext uri="{BB962C8B-B14F-4D97-AF65-F5344CB8AC3E}">
        <p14:creationId xmlns:p14="http://schemas.microsoft.com/office/powerpoint/2010/main" val="307365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Tropisms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a:xfrm>
            <a:off x="457200" y="1412776"/>
            <a:ext cx="8229600" cy="4525963"/>
          </a:xfrm>
        </p:spPr>
        <p:txBody>
          <a:bodyPr/>
          <a:lstStyle/>
          <a:p>
            <a:r>
              <a:rPr lang="en-GB" dirty="0" smtClean="0">
                <a:solidFill>
                  <a:schemeClr val="accent3">
                    <a:lumMod val="20000"/>
                    <a:lumOff val="80000"/>
                  </a:schemeClr>
                </a:solidFill>
              </a:rPr>
              <a:t>Growth towards or away from a stimulus is known as a __________.</a:t>
            </a:r>
          </a:p>
          <a:p>
            <a:r>
              <a:rPr lang="en-GB" dirty="0" smtClean="0">
                <a:solidFill>
                  <a:schemeClr val="accent3">
                    <a:lumMod val="20000"/>
                    <a:lumOff val="80000"/>
                  </a:schemeClr>
                </a:solidFill>
              </a:rPr>
              <a:t>Growth of the shoots towards light is __________.</a:t>
            </a:r>
          </a:p>
          <a:p>
            <a:r>
              <a:rPr lang="en-GB" dirty="0" smtClean="0">
                <a:solidFill>
                  <a:schemeClr val="accent3">
                    <a:lumMod val="20000"/>
                    <a:lumOff val="80000"/>
                  </a:schemeClr>
                </a:solidFill>
              </a:rPr>
              <a:t>Growth of the roots downwards due to gravity is __________.</a:t>
            </a:r>
          </a:p>
          <a:p>
            <a:r>
              <a:rPr lang="en-GB" dirty="0" smtClean="0">
                <a:solidFill>
                  <a:schemeClr val="accent3">
                    <a:lumMod val="20000"/>
                    <a:lumOff val="80000"/>
                  </a:schemeClr>
                </a:solidFill>
              </a:rPr>
              <a:t>Growth towards water is ________.</a:t>
            </a:r>
            <a:endParaRPr lang="en-GB" dirty="0">
              <a:solidFill>
                <a:schemeClr val="accent3">
                  <a:lumMod val="20000"/>
                  <a:lumOff val="80000"/>
                </a:schemeClr>
              </a:solidFill>
            </a:endParaRPr>
          </a:p>
        </p:txBody>
      </p:sp>
      <p:sp>
        <p:nvSpPr>
          <p:cNvPr id="4" name="TextBox 3"/>
          <p:cNvSpPr txBox="1"/>
          <p:nvPr/>
        </p:nvSpPr>
        <p:spPr>
          <a:xfrm>
            <a:off x="323528" y="5517232"/>
            <a:ext cx="8496944" cy="1200329"/>
          </a:xfrm>
          <a:prstGeom prst="rect">
            <a:avLst/>
          </a:prstGeom>
          <a:noFill/>
          <a:ln>
            <a:solidFill>
              <a:schemeClr val="accent3">
                <a:lumMod val="20000"/>
                <a:lumOff val="80000"/>
              </a:schemeClr>
            </a:solidFill>
          </a:ln>
        </p:spPr>
        <p:txBody>
          <a:bodyPr wrap="square" rtlCol="0">
            <a:spAutoFit/>
          </a:bodyPr>
          <a:lstStyle/>
          <a:p>
            <a:r>
              <a:rPr lang="en-GB" sz="3600" dirty="0" smtClean="0">
                <a:solidFill>
                  <a:schemeClr val="accent3">
                    <a:lumMod val="20000"/>
                    <a:lumOff val="80000"/>
                  </a:schemeClr>
                </a:solidFill>
                <a:latin typeface="AlphabetSoup Tilt BT" panose="04020905020B06060204" pitchFamily="82" charset="0"/>
              </a:rPr>
              <a:t>Geotropism	phototropism</a:t>
            </a:r>
          </a:p>
          <a:p>
            <a:r>
              <a:rPr lang="en-GB" sz="3600" dirty="0" smtClean="0">
                <a:solidFill>
                  <a:schemeClr val="accent3">
                    <a:lumMod val="20000"/>
                    <a:lumOff val="80000"/>
                  </a:schemeClr>
                </a:solidFill>
                <a:latin typeface="AlphabetSoup Tilt BT" panose="04020905020B06060204" pitchFamily="82" charset="0"/>
              </a:rPr>
              <a:t>Hydrotropism	tropism</a:t>
            </a:r>
            <a:endParaRPr lang="en-GB" sz="3600" dirty="0">
              <a:solidFill>
                <a:schemeClr val="accent3">
                  <a:lumMod val="20000"/>
                  <a:lumOff val="80000"/>
                </a:schemeClr>
              </a:solidFill>
              <a:latin typeface="AlphabetSoup Tilt BT" panose="04020905020B06060204" pitchFamily="82" charset="0"/>
            </a:endParaRPr>
          </a:p>
        </p:txBody>
      </p:sp>
    </p:spTree>
    <p:extLst>
      <p:ext uri="{BB962C8B-B14F-4D97-AF65-F5344CB8AC3E}">
        <p14:creationId xmlns:p14="http://schemas.microsoft.com/office/powerpoint/2010/main" val="4206287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Weed killers</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a:solidFill>
                  <a:schemeClr val="accent3">
                    <a:lumMod val="20000"/>
                    <a:lumOff val="80000"/>
                  </a:schemeClr>
                </a:solidFill>
              </a:rPr>
              <a:t>Selective weed killers attack some plants but not others. This can be useful for getting rid of dandelions in a lawn without killing the grass, or getting rid of thistles in a field without killing the wheat plants. The selective weed killer contains growth hormone that causes the weeds to grow too quickly. The weed killer is absorbed in larger quantities by the weeds rather than the beneficial plants</a:t>
            </a:r>
          </a:p>
        </p:txBody>
      </p:sp>
    </p:spTree>
    <p:extLst>
      <p:ext uri="{BB962C8B-B14F-4D97-AF65-F5344CB8AC3E}">
        <p14:creationId xmlns:p14="http://schemas.microsoft.com/office/powerpoint/2010/main" val="248987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Rooting Powder</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smtClean="0">
                <a:solidFill>
                  <a:schemeClr val="accent3">
                    <a:lumMod val="20000"/>
                    <a:lumOff val="80000"/>
                  </a:schemeClr>
                </a:solidFill>
              </a:rPr>
              <a:t>Rooting powder makes stem cuttings quickly develop roots. Rooting powder contains growth hormones.</a:t>
            </a:r>
            <a:endParaRPr lang="en-GB" dirty="0">
              <a:solidFill>
                <a:schemeClr val="accent3">
                  <a:lumMod val="20000"/>
                  <a:lumOff val="80000"/>
                </a:schemeClr>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040" y1="8800" x2="95844" y2="13867"/>
                        <a14:foregroundMark x1="15267" y1="90533" x2="87532" y2="92400"/>
                        <a14:foregroundMark x1="6531" y1="13467" x2="87108" y2="5200"/>
                        <a14:foregroundMark x1="94911" y1="41333" x2="96353" y2="59800"/>
                      </a14:backgroundRemoval>
                    </a14:imgEffect>
                  </a14:imgLayer>
                </a14:imgProps>
              </a:ext>
              <a:ext uri="{28A0092B-C50C-407E-A947-70E740481C1C}">
                <a14:useLocalDpi xmlns:a14="http://schemas.microsoft.com/office/drawing/2010/main" val="0"/>
              </a:ext>
            </a:extLst>
          </a:blip>
          <a:stretch>
            <a:fillRect/>
          </a:stretch>
        </p:blipFill>
        <p:spPr>
          <a:xfrm>
            <a:off x="5940153" y="2812670"/>
            <a:ext cx="3203848" cy="4076142"/>
          </a:xfrm>
          <a:prstGeom prst="rect">
            <a:avLst/>
          </a:prstGeom>
        </p:spPr>
      </p:pic>
    </p:spTree>
    <p:extLst>
      <p:ext uri="{BB962C8B-B14F-4D97-AF65-F5344CB8AC3E}">
        <p14:creationId xmlns:p14="http://schemas.microsoft.com/office/powerpoint/2010/main" val="134241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Fruit ripening</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smtClean="0">
                <a:solidFill>
                  <a:schemeClr val="accent3">
                    <a:lumMod val="20000"/>
                    <a:lumOff val="80000"/>
                  </a:schemeClr>
                </a:solidFill>
              </a:rPr>
              <a:t>Some hormones slow the ripening of fruits and others speed it up. These hormones and their inhibitors are useful for delaying ripening during transport or when fruit is displayed in shops.</a:t>
            </a:r>
            <a:endParaRPr lang="en-GB" dirty="0">
              <a:solidFill>
                <a:schemeClr val="accent3">
                  <a:lumMod val="20000"/>
                  <a:lumOff val="80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938" l="0" r="100000"/>
                    </a14:imgEffect>
                  </a14:imgLayer>
                </a14:imgProps>
              </a:ext>
              <a:ext uri="{28A0092B-C50C-407E-A947-70E740481C1C}">
                <a14:useLocalDpi xmlns:a14="http://schemas.microsoft.com/office/drawing/2010/main" val="0"/>
              </a:ext>
            </a:extLst>
          </a:blip>
          <a:stretch>
            <a:fillRect/>
          </a:stretch>
        </p:blipFill>
        <p:spPr>
          <a:xfrm>
            <a:off x="4716016" y="3918137"/>
            <a:ext cx="4417600" cy="2939863"/>
          </a:xfrm>
          <a:prstGeom prst="rect">
            <a:avLst/>
          </a:prstGeom>
        </p:spPr>
      </p:pic>
    </p:spTree>
    <p:extLst>
      <p:ext uri="{BB962C8B-B14F-4D97-AF65-F5344CB8AC3E}">
        <p14:creationId xmlns:p14="http://schemas.microsoft.com/office/powerpoint/2010/main" val="1948252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lumMod val="20000"/>
                    <a:lumOff val="80000"/>
                  </a:schemeClr>
                </a:solidFill>
                <a:latin typeface="AlphabetSoup Tilt BT" panose="04020905020B06060204" pitchFamily="82" charset="0"/>
              </a:rPr>
              <a:t>dormancy</a:t>
            </a:r>
            <a:endParaRPr lang="en-GB" dirty="0">
              <a:solidFill>
                <a:schemeClr val="accent3">
                  <a:lumMod val="20000"/>
                  <a:lumOff val="80000"/>
                </a:schemeClr>
              </a:solidFill>
              <a:latin typeface="AlphabetSoup Tilt BT" panose="04020905020B06060204" pitchFamily="82" charset="0"/>
            </a:endParaRPr>
          </a:p>
        </p:txBody>
      </p:sp>
      <p:sp>
        <p:nvSpPr>
          <p:cNvPr id="3" name="Content Placeholder 2"/>
          <p:cNvSpPr>
            <a:spLocks noGrp="1"/>
          </p:cNvSpPr>
          <p:nvPr>
            <p:ph idx="1"/>
          </p:nvPr>
        </p:nvSpPr>
        <p:spPr/>
        <p:txBody>
          <a:bodyPr/>
          <a:lstStyle/>
          <a:p>
            <a:pPr marL="0" indent="0">
              <a:buNone/>
            </a:pPr>
            <a:r>
              <a:rPr lang="en-GB" dirty="0" smtClean="0">
                <a:solidFill>
                  <a:schemeClr val="accent3">
                    <a:lumMod val="20000"/>
                    <a:lumOff val="80000"/>
                  </a:schemeClr>
                </a:solidFill>
              </a:rPr>
              <a:t>Dormancy stops seeds germinating until conditions are ideal for growth. Hormones can be used to remove the dormancy of a seed so it can germinate at all times of year. Buds and flowers can also be naturally dormant. Hormones can also be used to make plants grow bushier or make them flower.</a:t>
            </a:r>
            <a:endParaRPr lang="en-GB" dirty="0">
              <a:solidFill>
                <a:schemeClr val="accent3">
                  <a:lumMod val="20000"/>
                  <a:lumOff val="80000"/>
                </a:schemeClr>
              </a:solidFill>
            </a:endParaRPr>
          </a:p>
        </p:txBody>
      </p:sp>
    </p:spTree>
    <p:extLst>
      <p:ext uri="{BB962C8B-B14F-4D97-AF65-F5344CB8AC3E}">
        <p14:creationId xmlns:p14="http://schemas.microsoft.com/office/powerpoint/2010/main" val="2254332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482</Words>
  <Application>Microsoft Office PowerPoint</Application>
  <PresentationFormat>On-screen Show (4:3)</PresentationFormat>
  <Paragraphs>63</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Learning objectives</vt:lpstr>
      <vt:lpstr>Plant hormones</vt:lpstr>
      <vt:lpstr>Plant hormones</vt:lpstr>
      <vt:lpstr>Tropisms</vt:lpstr>
      <vt:lpstr>Weed killers</vt:lpstr>
      <vt:lpstr>Rooting Powder</vt:lpstr>
      <vt:lpstr>Fruit ripening</vt:lpstr>
      <vt:lpstr>dormancy</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Quickfire questions</vt:lpstr>
      <vt:lpstr>PowerPoint Presentation</vt:lpstr>
    </vt:vector>
  </TitlesOfParts>
  <Company>Highland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MannS3</dc:creator>
  <cp:lastModifiedBy>manns3</cp:lastModifiedBy>
  <cp:revision>17</cp:revision>
  <dcterms:created xsi:type="dcterms:W3CDTF">2016-03-14T09:49:31Z</dcterms:created>
  <dcterms:modified xsi:type="dcterms:W3CDTF">2016-05-12T08:59:39Z</dcterms:modified>
</cp:coreProperties>
</file>