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5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76A8EA6-93F2-4EDC-A38E-9398CFF49D74}" type="datetimeFigureOut">
              <a:rPr lang="en-GB" smtClean="0"/>
              <a:t>28/10/2015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68361F-16A6-47B1-9DBD-E1E9DAF992DB}"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76A8EA6-93F2-4EDC-A38E-9398CFF49D74}" type="datetimeFigureOut">
              <a:rPr lang="en-GB" smtClean="0"/>
              <a:t>28/10/2015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68361F-16A6-47B1-9DBD-E1E9DAF992DB}"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76A8EA6-93F2-4EDC-A38E-9398CFF49D74}" type="datetimeFigureOut">
              <a:rPr lang="en-GB" smtClean="0"/>
              <a:t>28/10/2015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68361F-16A6-47B1-9DBD-E1E9DAF992DB}"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76A8EA6-93F2-4EDC-A38E-9398CFF49D74}" type="datetimeFigureOut">
              <a:rPr lang="en-GB" smtClean="0"/>
              <a:t>28/10/2015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68361F-16A6-47B1-9DBD-E1E9DAF992DB}"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6A8EA6-93F2-4EDC-A38E-9398CFF49D74}" type="datetimeFigureOut">
              <a:rPr lang="en-GB" smtClean="0"/>
              <a:t>28/10/2015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68361F-16A6-47B1-9DBD-E1E9DAF992DB}"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76A8EA6-93F2-4EDC-A38E-9398CFF49D74}" type="datetimeFigureOut">
              <a:rPr lang="en-GB" smtClean="0"/>
              <a:t>28/10/2015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68361F-16A6-47B1-9DBD-E1E9DAF992DB}"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76A8EA6-93F2-4EDC-A38E-9398CFF49D74}" type="datetimeFigureOut">
              <a:rPr lang="en-GB" smtClean="0"/>
              <a:t>28/10/2015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368361F-16A6-47B1-9DBD-E1E9DAF992DB}"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76A8EA6-93F2-4EDC-A38E-9398CFF49D74}" type="datetimeFigureOut">
              <a:rPr lang="en-GB" smtClean="0"/>
              <a:t>28/10/2015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368361F-16A6-47B1-9DBD-E1E9DAF992DB}"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6A8EA6-93F2-4EDC-A38E-9398CFF49D74}" type="datetimeFigureOut">
              <a:rPr lang="en-GB" smtClean="0"/>
              <a:t>28/10/2015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368361F-16A6-47B1-9DBD-E1E9DAF992DB}"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A8EA6-93F2-4EDC-A38E-9398CFF49D74}" type="datetimeFigureOut">
              <a:rPr lang="en-GB" smtClean="0"/>
              <a:t>28/10/2015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68361F-16A6-47B1-9DBD-E1E9DAF992DB}"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A8EA6-93F2-4EDC-A38E-9398CFF49D74}" type="datetimeFigureOut">
              <a:rPr lang="en-GB" smtClean="0"/>
              <a:t>28/10/2015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68361F-16A6-47B1-9DBD-E1E9DAF992DB}"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6A8EA6-93F2-4EDC-A38E-9398CFF49D74}" type="datetimeFigureOut">
              <a:rPr lang="en-GB" smtClean="0"/>
              <a:t>28/10/2015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68361F-16A6-47B1-9DBD-E1E9DAF992DB}"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2000" r="-12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16632"/>
            <a:ext cx="7772400" cy="1470025"/>
          </a:xfrm>
        </p:spPr>
        <p:txBody>
          <a:bodyPr/>
          <a:lstStyle/>
          <a:p>
            <a:r>
              <a:rPr lang="en-GB" dirty="0" smtClean="0">
                <a:solidFill>
                  <a:srgbClr val="FF0000"/>
                </a:solidFill>
              </a:rPr>
              <a:t>Sampling techniques for animals</a:t>
            </a:r>
            <a:endParaRPr lang="en-GB" dirty="0">
              <a:solidFill>
                <a:srgbClr val="FF0000"/>
              </a:solidFill>
            </a:endParaRPr>
          </a:p>
        </p:txBody>
      </p:sp>
      <p:sp>
        <p:nvSpPr>
          <p:cNvPr id="3" name="Subtitle 2"/>
          <p:cNvSpPr>
            <a:spLocks noGrp="1"/>
          </p:cNvSpPr>
          <p:nvPr>
            <p:ph type="subTitle" idx="1"/>
          </p:nvPr>
        </p:nvSpPr>
        <p:spPr>
          <a:xfrm>
            <a:off x="899592" y="1124744"/>
            <a:ext cx="6400800" cy="576064"/>
          </a:xfrm>
        </p:spPr>
        <p:txBody>
          <a:bodyPr>
            <a:normAutofit lnSpcReduction="10000"/>
          </a:bodyPr>
          <a:lstStyle/>
          <a:p>
            <a:pPr algn="l"/>
            <a:r>
              <a:rPr lang="en-GB" dirty="0" smtClean="0"/>
              <a:t>Advanced Higher Biology</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4000" r="-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411760" y="0"/>
            <a:ext cx="5133256" cy="1143000"/>
          </a:xfrm>
        </p:spPr>
        <p:txBody>
          <a:bodyPr>
            <a:normAutofit fontScale="90000"/>
          </a:bodyPr>
          <a:lstStyle/>
          <a:p>
            <a:r>
              <a:rPr lang="en-GB" b="1" dirty="0" smtClean="0">
                <a:solidFill>
                  <a:srgbClr val="002060"/>
                </a:solidFill>
              </a:rPr>
              <a:t>Capture-mark-release techniques</a:t>
            </a:r>
            <a:endParaRPr lang="en-GB" b="1" dirty="0">
              <a:solidFill>
                <a:srgbClr val="00206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Lincoln Index</a:t>
            </a:r>
            <a:endParaRPr lang="en-US" dirty="0"/>
          </a:p>
        </p:txBody>
      </p:sp>
      <p:sp>
        <p:nvSpPr>
          <p:cNvPr id="3" name="Content Placeholder 2"/>
          <p:cNvSpPr>
            <a:spLocks noGrp="1"/>
          </p:cNvSpPr>
          <p:nvPr>
            <p:ph idx="1"/>
          </p:nvPr>
        </p:nvSpPr>
        <p:spPr>
          <a:xfrm>
            <a:off x="457200" y="3505200"/>
            <a:ext cx="8229600" cy="2620963"/>
          </a:xfrm>
        </p:spPr>
        <p:txBody>
          <a:bodyPr>
            <a:normAutofit fontScale="85000" lnSpcReduction="10000"/>
          </a:bodyPr>
          <a:lstStyle/>
          <a:p>
            <a:pPr marL="0" indent="0">
              <a:buNone/>
            </a:pPr>
            <a:r>
              <a:rPr lang="en-US" dirty="0" smtClean="0"/>
              <a:t>Where:</a:t>
            </a:r>
          </a:p>
          <a:p>
            <a:pPr marL="0" indent="0">
              <a:buNone/>
            </a:pPr>
            <a:r>
              <a:rPr lang="en-US" dirty="0" smtClean="0"/>
              <a:t> </a:t>
            </a:r>
            <a:r>
              <a:rPr lang="en-US" i="1" dirty="0" smtClean="0"/>
              <a:t>n1 = number of individuals initially caught, </a:t>
            </a:r>
            <a:r>
              <a:rPr lang="en-US" dirty="0" smtClean="0"/>
              <a:t>marked and released, </a:t>
            </a:r>
          </a:p>
          <a:p>
            <a:pPr marL="0" indent="0">
              <a:buNone/>
            </a:pPr>
            <a:r>
              <a:rPr lang="en-US" i="1" dirty="0" smtClean="0"/>
              <a:t>n2 = total number of </a:t>
            </a:r>
            <a:r>
              <a:rPr lang="en-US" dirty="0" smtClean="0"/>
              <a:t>individuals caught in the second sample, and </a:t>
            </a:r>
          </a:p>
          <a:p>
            <a:pPr marL="0" indent="0">
              <a:buNone/>
            </a:pPr>
            <a:r>
              <a:rPr lang="en-US" i="1" dirty="0" smtClean="0"/>
              <a:t>n3 = </a:t>
            </a:r>
            <a:r>
              <a:rPr lang="en-US" dirty="0" smtClean="0"/>
              <a:t>number of marked individuals in the second sample.</a:t>
            </a:r>
            <a:endParaRPr lang="en-US" dirty="0"/>
          </a:p>
        </p:txBody>
      </p:sp>
      <p:graphicFrame>
        <p:nvGraphicFramePr>
          <p:cNvPr id="4" name="Table 3"/>
          <p:cNvGraphicFramePr>
            <a:graphicFrameLocks noGrp="1"/>
          </p:cNvGraphicFramePr>
          <p:nvPr/>
        </p:nvGraphicFramePr>
        <p:xfrm>
          <a:off x="3505200" y="1397000"/>
          <a:ext cx="2057400" cy="1280160"/>
        </p:xfrm>
        <a:graphic>
          <a:graphicData uri="http://schemas.openxmlformats.org/drawingml/2006/table">
            <a:tbl>
              <a:tblPr firstRow="1" bandRow="1">
                <a:tableStyleId>{2D5ABB26-0587-4C30-8999-92F81FD0307C}</a:tableStyleId>
              </a:tblPr>
              <a:tblGrid>
                <a:gridCol w="2057400"/>
              </a:tblGrid>
              <a:tr h="370840">
                <a:tc>
                  <a:txBody>
                    <a:bodyPr/>
                    <a:lstStyle/>
                    <a:p>
                      <a:pPr algn="ctr"/>
                      <a:r>
                        <a:rPr lang="en-GB" sz="3600" dirty="0" smtClean="0"/>
                        <a:t>n</a:t>
                      </a:r>
                      <a:r>
                        <a:rPr lang="en-GB" sz="3600" baseline="-25000" dirty="0" smtClean="0"/>
                        <a:t>1</a:t>
                      </a:r>
                      <a:r>
                        <a:rPr lang="en-GB" sz="3600" dirty="0" smtClean="0"/>
                        <a:t> x n</a:t>
                      </a:r>
                      <a:r>
                        <a:rPr lang="en-GB" sz="3600" baseline="-25000" dirty="0" smtClean="0"/>
                        <a:t>2</a:t>
                      </a:r>
                      <a:endParaRPr lang="en-US" sz="3600" baseline="-25000" dirty="0"/>
                    </a:p>
                  </a:txBody>
                  <a:tcPr/>
                </a:tc>
              </a:tr>
              <a:tr h="370840">
                <a:tc>
                  <a:txBody>
                    <a:bodyPr/>
                    <a:lstStyle/>
                    <a:p>
                      <a:pPr algn="ctr"/>
                      <a:r>
                        <a:rPr lang="en-GB" sz="3600" dirty="0" smtClean="0"/>
                        <a:t>n</a:t>
                      </a:r>
                      <a:r>
                        <a:rPr lang="en-GB" sz="3600" baseline="-25000" dirty="0" smtClean="0"/>
                        <a:t>3</a:t>
                      </a:r>
                      <a:endParaRPr lang="en-US" sz="3600" dirty="0"/>
                    </a:p>
                  </a:txBody>
                  <a:tcPr/>
                </a:tc>
              </a:tr>
            </a:tbl>
          </a:graphicData>
        </a:graphic>
      </p:graphicFrame>
      <p:cxnSp>
        <p:nvCxnSpPr>
          <p:cNvPr id="6" name="Straight Connector 5"/>
          <p:cNvCxnSpPr/>
          <p:nvPr/>
        </p:nvCxnSpPr>
        <p:spPr>
          <a:xfrm>
            <a:off x="3581400" y="2057400"/>
            <a:ext cx="1905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914400" y="1676400"/>
            <a:ext cx="2543581" cy="646331"/>
          </a:xfrm>
          <a:prstGeom prst="rect">
            <a:avLst/>
          </a:prstGeom>
          <a:noFill/>
        </p:spPr>
        <p:txBody>
          <a:bodyPr wrap="none" rtlCol="0">
            <a:spAutoFit/>
          </a:bodyPr>
          <a:lstStyle/>
          <a:p>
            <a:r>
              <a:rPr lang="en-GB" sz="3600" dirty="0" smtClean="0"/>
              <a:t>Population =</a:t>
            </a:r>
            <a:endParaRPr lang="en-US"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GB" dirty="0" smtClean="0"/>
              <a:t>Limitations</a:t>
            </a:r>
            <a:endParaRPr lang="en-GB" dirty="0"/>
          </a:p>
        </p:txBody>
      </p:sp>
      <p:pic>
        <p:nvPicPr>
          <p:cNvPr id="4" name="Content Placeholder 3" descr="lincoln_index_med.jpeg"/>
          <p:cNvPicPr>
            <a:picLocks noGrp="1" noChangeAspect="1"/>
          </p:cNvPicPr>
          <p:nvPr>
            <p:ph idx="1"/>
          </p:nvPr>
        </p:nvPicPr>
        <p:blipFill>
          <a:blip r:embed="rId2" cstate="print"/>
          <a:stretch>
            <a:fillRect/>
          </a:stretch>
        </p:blipFill>
        <p:spPr>
          <a:xfrm>
            <a:off x="1447800" y="990600"/>
            <a:ext cx="6096000" cy="3648075"/>
          </a:xfrm>
        </p:spPr>
      </p:pic>
      <p:sp>
        <p:nvSpPr>
          <p:cNvPr id="5" name="TextBox 4"/>
          <p:cNvSpPr txBox="1"/>
          <p:nvPr/>
        </p:nvSpPr>
        <p:spPr>
          <a:xfrm>
            <a:off x="228600" y="4648200"/>
            <a:ext cx="8686800" cy="1938992"/>
          </a:xfrm>
          <a:prstGeom prst="rect">
            <a:avLst/>
          </a:prstGeom>
          <a:noFill/>
        </p:spPr>
        <p:txBody>
          <a:bodyPr wrap="square" rtlCol="0">
            <a:spAutoFit/>
          </a:bodyPr>
          <a:lstStyle/>
          <a:p>
            <a:r>
              <a:rPr lang="en-GB" sz="2400" dirty="0" smtClean="0"/>
              <a:t>The Lincoln index assumes that all individuals have an equal chance of selection, marked individuals will be randomly distributed after release and marking will not affect mortality or </a:t>
            </a:r>
            <a:r>
              <a:rPr lang="en-GB" sz="2400" dirty="0" err="1" smtClean="0"/>
              <a:t>natality</a:t>
            </a:r>
            <a:r>
              <a:rPr lang="en-GB" sz="2400" dirty="0" smtClean="0"/>
              <a:t>. If the tags fall off, it may lead to an over-estimation of the population size. These points reveal the limitations of the technique.</a:t>
            </a:r>
            <a:endParaRPr lang="en-GB"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fontScale="77500" lnSpcReduction="20000"/>
          </a:bodyPr>
          <a:lstStyle/>
          <a:p>
            <a:r>
              <a:rPr lang="en-GB" dirty="0" smtClean="0"/>
              <a:t>It is important that students appreciate the need for choosing an appropriate method for marking organisms.</a:t>
            </a:r>
          </a:p>
          <a:p>
            <a:r>
              <a:rPr lang="en-GB" dirty="0" smtClean="0"/>
              <a:t>Marking frogs with correction fluid may have a toxic effect of perhaps more significant is that it will affect their chances of survival as bright white “</a:t>
            </a:r>
            <a:r>
              <a:rPr lang="en-GB" dirty="0" err="1" smtClean="0"/>
              <a:t>Tippex</a:t>
            </a:r>
            <a:r>
              <a:rPr lang="en-GB" dirty="0" smtClean="0"/>
              <a:t>” will be easily seen by predators.</a:t>
            </a:r>
          </a:p>
          <a:p>
            <a:r>
              <a:rPr lang="en-GB" dirty="0" smtClean="0"/>
              <a:t>The larger the sample size, the more reliable is our </a:t>
            </a:r>
            <a:r>
              <a:rPr lang="en-GB" u="sng" dirty="0" smtClean="0"/>
              <a:t>estimate</a:t>
            </a:r>
            <a:r>
              <a:rPr lang="en-GB" dirty="0" smtClean="0"/>
              <a:t> of the population size.</a:t>
            </a:r>
          </a:p>
          <a:p>
            <a:r>
              <a:rPr lang="en-GB" dirty="0" smtClean="0"/>
              <a:t>The samples must be representative so collecting animals from a greater number of randomly selected sites will give an estimate closer to the true value.</a:t>
            </a:r>
          </a:p>
          <a:p>
            <a:r>
              <a:rPr lang="en-GB" dirty="0" smtClean="0"/>
              <a:t>Populations fluctuate seasonally and from year to year.</a:t>
            </a:r>
          </a:p>
          <a:p>
            <a:r>
              <a:rPr lang="en-GB" dirty="0" smtClean="0"/>
              <a:t>The population must be closed – no </a:t>
            </a:r>
            <a:r>
              <a:rPr lang="en-GB" dirty="0" err="1" smtClean="0"/>
              <a:t>emmigration</a:t>
            </a:r>
            <a:r>
              <a:rPr lang="en-GB" dirty="0" smtClean="0"/>
              <a:t> of immigration.</a:t>
            </a:r>
          </a:p>
          <a:p>
            <a:r>
              <a:rPr lang="en-GB" dirty="0" smtClean="0"/>
              <a:t>The time between samples must be small compared to the life expectancy of the organism.</a:t>
            </a:r>
          </a:p>
          <a:p>
            <a:r>
              <a:rPr lang="en-GB" dirty="0" smtClean="0"/>
              <a:t>A falling population may be the first sign of an environmental problem.</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Practice question 1</a:t>
            </a:r>
            <a:endParaRPr lang="en-GB" dirty="0"/>
          </a:p>
        </p:txBody>
      </p:sp>
      <p:pic>
        <p:nvPicPr>
          <p:cNvPr id="4" name="Content Placeholder 3" descr="bugtrap2.gif"/>
          <p:cNvPicPr>
            <a:picLocks noGrp="1" noChangeAspect="1"/>
          </p:cNvPicPr>
          <p:nvPr>
            <p:ph idx="1"/>
          </p:nvPr>
        </p:nvPicPr>
        <p:blipFill>
          <a:blip r:embed="rId2" cstate="print"/>
          <a:stretch>
            <a:fillRect/>
          </a:stretch>
        </p:blipFill>
        <p:spPr>
          <a:xfrm>
            <a:off x="4697730" y="2286000"/>
            <a:ext cx="4160520" cy="2590800"/>
          </a:xfrm>
        </p:spPr>
      </p:pic>
      <p:sp>
        <p:nvSpPr>
          <p:cNvPr id="5" name="TextBox 4"/>
          <p:cNvSpPr txBox="1"/>
          <p:nvPr/>
        </p:nvSpPr>
        <p:spPr>
          <a:xfrm>
            <a:off x="304800" y="1295400"/>
            <a:ext cx="4267200" cy="5355312"/>
          </a:xfrm>
          <a:prstGeom prst="rect">
            <a:avLst/>
          </a:prstGeom>
          <a:noFill/>
        </p:spPr>
        <p:txBody>
          <a:bodyPr wrap="square" rtlCol="0">
            <a:spAutoFit/>
          </a:bodyPr>
          <a:lstStyle/>
          <a:p>
            <a:r>
              <a:rPr lang="en-GB" dirty="0" smtClean="0"/>
              <a:t>150 Woodlice were captured within 20 pitfall traps that were carefully placed, hidden in the undergrowth of a woodland habitat. Canes were used to mark their locations. The woodlice were carefully marked with a UV pen. They were then released, being careful to ensure that they were evenly distributed over the area being studied and avoiding open spaces. Fresh bait was placed in the traps. On returning the next day, another 115 woodlice had been captured. These were studied under a UV light and 11 were found to be marked animals. </a:t>
            </a:r>
          </a:p>
          <a:p>
            <a:endParaRPr lang="en-GB" dirty="0" smtClean="0"/>
          </a:p>
          <a:p>
            <a:pPr marL="342900" indent="-342900">
              <a:buFont typeface="+mj-lt"/>
              <a:buAutoNum type="arabicPeriod"/>
            </a:pPr>
            <a:r>
              <a:rPr lang="en-GB" dirty="0" smtClean="0"/>
              <a:t>Estimate the number  of woodlice.</a:t>
            </a:r>
          </a:p>
          <a:p>
            <a:pPr marL="342900" indent="-342900">
              <a:buFont typeface="+mj-lt"/>
              <a:buAutoNum type="arabicPeriod"/>
            </a:pPr>
            <a:r>
              <a:rPr lang="en-GB" dirty="0" smtClean="0"/>
              <a:t>What assumptions have been made?</a:t>
            </a:r>
          </a:p>
          <a:p>
            <a:pPr marL="342900" indent="-342900">
              <a:buFont typeface="+mj-lt"/>
              <a:buAutoNum type="arabicPeriod"/>
            </a:pPr>
            <a:r>
              <a:rPr lang="en-GB" dirty="0" smtClean="0"/>
              <a:t>What are the limitations of the procedure?</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GB" dirty="0" smtClean="0"/>
              <a:t>Practice Question 2</a:t>
            </a:r>
            <a:endParaRPr lang="en-GB" dirty="0"/>
          </a:p>
        </p:txBody>
      </p:sp>
      <p:sp>
        <p:nvSpPr>
          <p:cNvPr id="3" name="Content Placeholder 2"/>
          <p:cNvSpPr>
            <a:spLocks noGrp="1"/>
          </p:cNvSpPr>
          <p:nvPr>
            <p:ph idx="1"/>
          </p:nvPr>
        </p:nvSpPr>
        <p:spPr>
          <a:xfrm>
            <a:off x="228600" y="1066801"/>
            <a:ext cx="8686800" cy="3124199"/>
          </a:xfrm>
        </p:spPr>
        <p:txBody>
          <a:bodyPr>
            <a:normAutofit/>
          </a:bodyPr>
          <a:lstStyle/>
          <a:p>
            <a:pPr marL="0" indent="0">
              <a:buNone/>
            </a:pPr>
            <a:r>
              <a:rPr lang="en-GB" sz="2400" dirty="0" smtClean="0"/>
              <a:t>31 hermit crabs were captured by students at </a:t>
            </a:r>
            <a:r>
              <a:rPr lang="en-GB" sz="2400" dirty="0" err="1" smtClean="0"/>
              <a:t>Gorah</a:t>
            </a:r>
            <a:r>
              <a:rPr lang="en-GB" sz="2400" dirty="0" smtClean="0"/>
              <a:t> rocks and marked by making a small scratch on the shells (adopted homes). All were captured within an area of 100m x 100m, the corners being marked by four painted iron weights. They were then released where found. The students returned the same day and found a further 33 crabs. Two of these had scratch marks on their shells. This was then extrapolated to the total area of the rocky shore to determine the population of the entire shoreline.</a:t>
            </a:r>
            <a:endParaRPr lang="en-GB" sz="2400" dirty="0"/>
          </a:p>
        </p:txBody>
      </p:sp>
      <p:sp>
        <p:nvSpPr>
          <p:cNvPr id="4" name="TextBox 3"/>
          <p:cNvSpPr txBox="1"/>
          <p:nvPr/>
        </p:nvSpPr>
        <p:spPr>
          <a:xfrm>
            <a:off x="228600" y="4419600"/>
            <a:ext cx="6058582" cy="830997"/>
          </a:xfrm>
          <a:prstGeom prst="rect">
            <a:avLst/>
          </a:prstGeom>
          <a:noFill/>
        </p:spPr>
        <p:txBody>
          <a:bodyPr wrap="none" rtlCol="0">
            <a:spAutoFit/>
          </a:bodyPr>
          <a:lstStyle/>
          <a:p>
            <a:pPr marL="342900" indent="-342900">
              <a:buFont typeface="+mj-lt"/>
              <a:buAutoNum type="arabicPeriod"/>
            </a:pPr>
            <a:r>
              <a:rPr lang="en-GB" sz="2400" dirty="0" smtClean="0"/>
              <a:t>Estimate the population of the hermit crabs.</a:t>
            </a:r>
          </a:p>
          <a:p>
            <a:pPr marL="342900" indent="-342900">
              <a:buFont typeface="+mj-lt"/>
              <a:buAutoNum type="arabicPeriod"/>
            </a:pPr>
            <a:r>
              <a:rPr lang="en-GB" sz="2400" dirty="0" smtClean="0"/>
              <a:t>Evaluate the procedure used.</a:t>
            </a:r>
            <a:endParaRPr lang="en-GB" sz="2400" dirty="0"/>
          </a:p>
        </p:txBody>
      </p:sp>
      <p:pic>
        <p:nvPicPr>
          <p:cNvPr id="5" name="Picture 4" descr="tumblr_mdzlcjd9CV1rjzag5o1_400.jpg"/>
          <p:cNvPicPr>
            <a:picLocks noChangeAspect="1"/>
          </p:cNvPicPr>
          <p:nvPr/>
        </p:nvPicPr>
        <p:blipFill>
          <a:blip r:embed="rId2" cstate="print"/>
          <a:stretch>
            <a:fillRect/>
          </a:stretch>
        </p:blipFill>
        <p:spPr>
          <a:xfrm>
            <a:off x="6248400" y="3962400"/>
            <a:ext cx="2895600" cy="28956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ield_vole.jpg"/>
          <p:cNvPicPr>
            <a:picLocks noChangeAspect="1"/>
          </p:cNvPicPr>
          <p:nvPr/>
        </p:nvPicPr>
        <p:blipFill>
          <a:blip r:embed="rId2" cstate="print">
            <a:clrChange>
              <a:clrFrom>
                <a:srgbClr val="F2F1F7"/>
              </a:clrFrom>
              <a:clrTo>
                <a:srgbClr val="F2F1F7">
                  <a:alpha val="0"/>
                </a:srgbClr>
              </a:clrTo>
            </a:clrChange>
          </a:blip>
          <a:stretch>
            <a:fillRect/>
          </a:stretch>
        </p:blipFill>
        <p:spPr>
          <a:xfrm>
            <a:off x="1524000" y="2959100"/>
            <a:ext cx="7620000" cy="3898900"/>
          </a:xfrm>
          <a:prstGeom prst="rect">
            <a:avLst/>
          </a:prstGeom>
        </p:spPr>
      </p:pic>
      <p:sp>
        <p:nvSpPr>
          <p:cNvPr id="2" name="Title 1"/>
          <p:cNvSpPr>
            <a:spLocks noGrp="1"/>
          </p:cNvSpPr>
          <p:nvPr>
            <p:ph type="title"/>
          </p:nvPr>
        </p:nvSpPr>
        <p:spPr>
          <a:xfrm>
            <a:off x="457200" y="274638"/>
            <a:ext cx="8229600" cy="792162"/>
          </a:xfrm>
        </p:spPr>
        <p:txBody>
          <a:bodyPr/>
          <a:lstStyle/>
          <a:p>
            <a:r>
              <a:rPr lang="en-GB" dirty="0" smtClean="0"/>
              <a:t>Practice Questions 3</a:t>
            </a:r>
            <a:endParaRPr lang="en-GB" dirty="0"/>
          </a:p>
        </p:txBody>
      </p:sp>
      <p:sp>
        <p:nvSpPr>
          <p:cNvPr id="3" name="Content Placeholder 2"/>
          <p:cNvSpPr>
            <a:spLocks noGrp="1"/>
          </p:cNvSpPr>
          <p:nvPr>
            <p:ph idx="1"/>
          </p:nvPr>
        </p:nvSpPr>
        <p:spPr>
          <a:xfrm>
            <a:off x="457200" y="1066801"/>
            <a:ext cx="8229600" cy="2819399"/>
          </a:xfrm>
        </p:spPr>
        <p:txBody>
          <a:bodyPr>
            <a:normAutofit/>
          </a:bodyPr>
          <a:lstStyle/>
          <a:p>
            <a:pPr marL="0" indent="0">
              <a:buNone/>
            </a:pPr>
            <a:r>
              <a:rPr lang="en-GB" sz="2800" dirty="0" smtClean="0"/>
              <a:t>While studying field voles, an ecologist caught 500 and ringed a foot before releasing them. Every day for the next two weeks he examined the waste materials in the nests of their predators. He collected a total of 300 field vole skulls and 15 rings.</a:t>
            </a:r>
          </a:p>
          <a:p>
            <a:pPr marL="0" indent="0">
              <a:buNone/>
            </a:pPr>
            <a:r>
              <a:rPr lang="en-GB" sz="2800" dirty="0" smtClean="0"/>
              <a:t>Estimate the field vole population within the area.</a:t>
            </a:r>
            <a:endParaRPr lang="en-GB"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Scat sampling</a:t>
            </a:r>
            <a:endParaRPr lang="en-GB" dirty="0"/>
          </a:p>
        </p:txBody>
      </p:sp>
      <p:sp>
        <p:nvSpPr>
          <p:cNvPr id="3" name="Content Placeholder 2"/>
          <p:cNvSpPr>
            <a:spLocks noGrp="1"/>
          </p:cNvSpPr>
          <p:nvPr>
            <p:ph idx="1"/>
          </p:nvPr>
        </p:nvSpPr>
        <p:spPr/>
        <p:txBody>
          <a:bodyPr>
            <a:normAutofit fontScale="85000" lnSpcReduction="20000"/>
          </a:bodyPr>
          <a:lstStyle/>
          <a:p>
            <a:pPr>
              <a:buNone/>
            </a:pPr>
            <a:r>
              <a:rPr lang="en-GB" dirty="0" smtClean="0"/>
              <a:t>“</a:t>
            </a:r>
            <a:r>
              <a:rPr lang="en-GB" dirty="0"/>
              <a:t>Ever wonder how scientists collect much-needed DNA samples from endangered species? Their repertoire of non-invasive sampling methods is growing with leaps and bounds, but one of the most popular techniques involves scooping up their poop. (Um, the </a:t>
            </a:r>
            <a:r>
              <a:rPr lang="en-GB" i="1" dirty="0"/>
              <a:t>animals</a:t>
            </a:r>
            <a:r>
              <a:rPr lang="en-GB" dirty="0"/>
              <a:t>‘ poop that is.) Except, field biologists call it “scat” which somehow seems more palatable. (One animal’s trash is another animal’s treasure?) But to get DNA from scat requires a gifted touch. Just any old scat lying on the forest floor will not do. It is best fresh. And with a good smear of intestinal mucus. Or so says a new study out in the Journal of Wildlife Management</a:t>
            </a:r>
            <a:r>
              <a:rPr lang="en-GB" dirty="0" smtClean="0"/>
              <a:t>.”</a:t>
            </a: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601</Words>
  <Application>Microsoft Office PowerPoint</Application>
  <PresentationFormat>On-screen Show (4:3)</PresentationFormat>
  <Paragraphs>36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Sampling techniques for animals</vt:lpstr>
      <vt:lpstr>Capture-mark-release techniques</vt:lpstr>
      <vt:lpstr>Lincoln Index</vt:lpstr>
      <vt:lpstr>Limitations</vt:lpstr>
      <vt:lpstr>Slide 5</vt:lpstr>
      <vt:lpstr>Practice question 1</vt:lpstr>
      <vt:lpstr>Practice Question 2</vt:lpstr>
      <vt:lpstr>Practice Questions 3</vt:lpstr>
      <vt:lpstr>Scat sampling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Sampling techniques for animals</dc:title>
  <dc:creator>Mann-Family</dc:creator>
  <cp:lastModifiedBy>Mann-Family</cp:lastModifiedBy>
  <cp:revision>2</cp:revision>
  <dcterms:created xsi:type="dcterms:W3CDTF">2015-10-28T07:34:44Z</dcterms:created>
  <dcterms:modified xsi:type="dcterms:W3CDTF">2015-10-28T07:54:28Z</dcterms:modified>
</cp:coreProperties>
</file>