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8" r:id="rId3"/>
    <p:sldId id="257" r:id="rId4"/>
    <p:sldId id="260" r:id="rId5"/>
    <p:sldId id="263" r:id="rId6"/>
    <p:sldId id="264" r:id="rId7"/>
    <p:sldId id="261" r:id="rId8"/>
    <p:sldId id="262" r:id="rId9"/>
    <p:sldId id="265" r:id="rId10"/>
    <p:sldId id="266" r:id="rId11"/>
    <p:sldId id="268" r:id="rId12"/>
    <p:sldId id="267" r:id="rId13"/>
    <p:sldId id="269" r:id="rId14"/>
    <p:sldId id="270" r:id="rId15"/>
    <p:sldId id="271" r:id="rId16"/>
    <p:sldId id="272" r:id="rId17"/>
    <p:sldId id="273" r:id="rId18"/>
    <p:sldId id="275" r:id="rId19"/>
    <p:sldId id="276" r:id="rId20"/>
    <p:sldId id="283" r:id="rId21"/>
    <p:sldId id="277" r:id="rId22"/>
    <p:sldId id="278" r:id="rId23"/>
    <p:sldId id="279" r:id="rId24"/>
    <p:sldId id="282" r:id="rId25"/>
    <p:sldId id="284" r:id="rId26"/>
    <p:sldId id="281" r:id="rId2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104" y="-78"/>
      </p:cViewPr>
      <p:guideLst>
        <p:guide orient="horz" pos="2160"/>
        <p:guide pos="2880"/>
      </p:guideLst>
    </p:cSldViewPr>
  </p:slideViewPr>
  <p:notesTextViewPr>
    <p:cViewPr>
      <p:scale>
        <a:sx n="100" d="100"/>
        <a:sy n="100" d="100"/>
      </p:scale>
      <p:origin x="0" y="0"/>
    </p:cViewPr>
  </p:notesTextViewPr>
  <p:notesViewPr>
    <p:cSldViewPr>
      <p:cViewPr varScale="1">
        <p:scale>
          <a:sx n="76" d="100"/>
          <a:sy n="76" d="100"/>
        </p:scale>
        <p:origin x="-2166" y="-84"/>
      </p:cViewPr>
      <p:guideLst>
        <p:guide orient="horz" pos="3126"/>
        <p:guide pos="2141"/>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966C5A04-8F5B-4EAC-8CA0-8E0BB13085B9}" type="datetimeFigureOut">
              <a:rPr lang="en-US" smtClean="0"/>
              <a:pPr/>
              <a:t>4/27/2013</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CBEBD0D1-126E-4C12-9328-4A6D4CB90A0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EBD0D1-126E-4C12-9328-4A6D4CB90A0C}" type="slidenum">
              <a:rPr lang="en-US" smtClean="0"/>
              <a:pPr/>
              <a:t>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1792EB-5524-49B4-84EF-9172182736F5}" type="datetimeFigureOut">
              <a:rPr lang="en-US" smtClean="0"/>
              <a:pPr/>
              <a:t>4/27/2013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656E-C111-482A-AF69-7383DBC5E3B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1792EB-5524-49B4-84EF-9172182736F5}" type="datetimeFigureOut">
              <a:rPr lang="en-US" smtClean="0"/>
              <a:pPr/>
              <a:t>4/27/2013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656E-C111-482A-AF69-7383DBC5E3B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1792EB-5524-49B4-84EF-9172182736F5}" type="datetimeFigureOut">
              <a:rPr lang="en-US" smtClean="0"/>
              <a:pPr/>
              <a:t>4/27/2013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656E-C111-482A-AF69-7383DBC5E3B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1792EB-5524-49B4-84EF-9172182736F5}" type="datetimeFigureOut">
              <a:rPr lang="en-US" smtClean="0"/>
              <a:pPr/>
              <a:t>4/27/2013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656E-C111-482A-AF69-7383DBC5E3B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1792EB-5524-49B4-84EF-9172182736F5}" type="datetimeFigureOut">
              <a:rPr lang="en-US" smtClean="0"/>
              <a:pPr/>
              <a:t>4/27/2013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656E-C111-482A-AF69-7383DBC5E3B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1792EB-5524-49B4-84EF-9172182736F5}" type="datetimeFigureOut">
              <a:rPr lang="en-US" smtClean="0"/>
              <a:pPr/>
              <a:t>4/27/2013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53656E-C111-482A-AF69-7383DBC5E3B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1792EB-5524-49B4-84EF-9172182736F5}" type="datetimeFigureOut">
              <a:rPr lang="en-US" smtClean="0"/>
              <a:pPr/>
              <a:t>4/27/2013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53656E-C111-482A-AF69-7383DBC5E3B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1792EB-5524-49B4-84EF-9172182736F5}" type="datetimeFigureOut">
              <a:rPr lang="en-US" smtClean="0"/>
              <a:pPr/>
              <a:t>4/27/2013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53656E-C111-482A-AF69-7383DBC5E3B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1792EB-5524-49B4-84EF-9172182736F5}" type="datetimeFigureOut">
              <a:rPr lang="en-US" smtClean="0"/>
              <a:pPr/>
              <a:t>4/27/2013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53656E-C111-482A-AF69-7383DBC5E3B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1792EB-5524-49B4-84EF-9172182736F5}" type="datetimeFigureOut">
              <a:rPr lang="en-US" smtClean="0"/>
              <a:pPr/>
              <a:t>4/27/2013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53656E-C111-482A-AF69-7383DBC5E3B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1792EB-5524-49B4-84EF-9172182736F5}" type="datetimeFigureOut">
              <a:rPr lang="en-US" smtClean="0"/>
              <a:pPr/>
              <a:t>4/27/2013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53656E-C111-482A-AF69-7383DBC5E3B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1792EB-5524-49B4-84EF-9172182736F5}" type="datetimeFigureOut">
              <a:rPr lang="en-US" smtClean="0"/>
              <a:pPr/>
              <a:t>4/27/2013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53656E-C111-482A-AF69-7383DBC5E3B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graphpad.com/quickcalcs/catMenu/"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52800"/>
            <a:ext cx="7772400" cy="1470025"/>
          </a:xfrm>
        </p:spPr>
        <p:txBody>
          <a:bodyPr>
            <a:noAutofit/>
          </a:bodyPr>
          <a:lstStyle/>
          <a:p>
            <a:r>
              <a:rPr lang="en-GB" sz="9600" dirty="0" smtClean="0"/>
              <a:t>Statistics</a:t>
            </a:r>
            <a:endParaRPr lang="en-US" sz="9600" dirty="0"/>
          </a:p>
        </p:txBody>
      </p:sp>
      <p:sp>
        <p:nvSpPr>
          <p:cNvPr id="3" name="Subtitle 2"/>
          <p:cNvSpPr>
            <a:spLocks noGrp="1"/>
          </p:cNvSpPr>
          <p:nvPr>
            <p:ph type="subTitle" idx="1"/>
          </p:nvPr>
        </p:nvSpPr>
        <p:spPr>
          <a:xfrm>
            <a:off x="1371600" y="4648200"/>
            <a:ext cx="6400800" cy="838200"/>
          </a:xfrm>
        </p:spPr>
        <p:txBody>
          <a:bodyPr/>
          <a:lstStyle/>
          <a:p>
            <a:r>
              <a:rPr lang="en-GB" b="1" dirty="0" smtClean="0"/>
              <a:t>For biologists . . . .</a:t>
            </a:r>
            <a:endParaRPr 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a:stretch>
        </a:blipFill>
        <a:effectLst/>
      </p:bgPr>
    </p:bg>
    <p:spTree>
      <p:nvGrpSpPr>
        <p:cNvPr id="1" name=""/>
        <p:cNvGrpSpPr/>
        <p:nvPr/>
      </p:nvGrpSpPr>
      <p:grpSpPr>
        <a:xfrm>
          <a:off x="0" y="0"/>
          <a:ext cx="0" cy="0"/>
          <a:chOff x="0" y="0"/>
          <a:chExt cx="0" cy="0"/>
        </a:xfrm>
      </p:grpSpPr>
      <p:pic>
        <p:nvPicPr>
          <p:cNvPr id="3" name="Picture 2" descr="005.jpg"/>
          <p:cNvPicPr>
            <a:picLocks noChangeAspect="1"/>
          </p:cNvPicPr>
          <p:nvPr/>
        </p:nvPicPr>
        <p:blipFill>
          <a:blip r:embed="rId3" cstate="print"/>
          <a:stretch>
            <a:fillRect/>
          </a:stretch>
        </p:blipFill>
        <p:spPr>
          <a:xfrm>
            <a:off x="0" y="0"/>
            <a:ext cx="4183130" cy="6858000"/>
          </a:xfrm>
          <a:prstGeom prst="rect">
            <a:avLst/>
          </a:prstGeom>
        </p:spPr>
      </p:pic>
      <p:sp>
        <p:nvSpPr>
          <p:cNvPr id="4" name="TextBox 3"/>
          <p:cNvSpPr txBox="1"/>
          <p:nvPr/>
        </p:nvSpPr>
        <p:spPr>
          <a:xfrm>
            <a:off x="4572000" y="914400"/>
            <a:ext cx="4038600" cy="3785652"/>
          </a:xfrm>
          <a:prstGeom prst="rect">
            <a:avLst/>
          </a:prstGeom>
          <a:noFill/>
        </p:spPr>
        <p:txBody>
          <a:bodyPr wrap="square" rtlCol="0">
            <a:spAutoFit/>
          </a:bodyPr>
          <a:lstStyle/>
          <a:p>
            <a:r>
              <a:rPr lang="en-GB" sz="2400" b="1" dirty="0" smtClean="0">
                <a:solidFill>
                  <a:schemeClr val="accent3">
                    <a:lumMod val="75000"/>
                  </a:schemeClr>
                </a:solidFill>
              </a:rPr>
              <a:t>The t-test for matched and unmatched samples showing critical values of t at various significance levels.</a:t>
            </a:r>
          </a:p>
          <a:p>
            <a:r>
              <a:rPr lang="en-GB" sz="2400" b="1" dirty="0" smtClean="0">
                <a:solidFill>
                  <a:schemeClr val="accent3">
                    <a:lumMod val="75000"/>
                  </a:schemeClr>
                </a:solidFill>
              </a:rPr>
              <a:t>Reject the null hypothesis if your value of t is larger than the tabulated value at the chosen significance levels for the calculated number of degrees of freedom.</a:t>
            </a:r>
            <a:endParaRPr lang="en-GB" sz="2400" b="1" dirty="0">
              <a:solidFill>
                <a:schemeClr val="accent3">
                  <a:lumMod val="75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a:stretch>
        </a:blipFill>
        <a:effectLst/>
      </p:bgPr>
    </p:bg>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457199" y="1981200"/>
            <a:ext cx="8035281" cy="3395663"/>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3">
                    <a:lumMod val="75000"/>
                  </a:schemeClr>
                </a:solidFill>
              </a:rPr>
              <a:t>Conclusion</a:t>
            </a:r>
            <a:endParaRPr lang="en-US" b="1" dirty="0">
              <a:solidFill>
                <a:schemeClr val="accent3">
                  <a:lumMod val="75000"/>
                </a:schemeClr>
              </a:solidFill>
            </a:endParaRPr>
          </a:p>
        </p:txBody>
      </p:sp>
      <p:sp>
        <p:nvSpPr>
          <p:cNvPr id="3" name="Content Placeholder 2"/>
          <p:cNvSpPr>
            <a:spLocks noGrp="1"/>
          </p:cNvSpPr>
          <p:nvPr>
            <p:ph idx="1"/>
          </p:nvPr>
        </p:nvSpPr>
        <p:spPr/>
        <p:txBody>
          <a:bodyPr/>
          <a:lstStyle/>
          <a:p>
            <a:pPr marL="0" indent="0">
              <a:buNone/>
            </a:pPr>
            <a:r>
              <a:rPr lang="en-US" b="1" dirty="0">
                <a:solidFill>
                  <a:schemeClr val="accent3">
                    <a:lumMod val="75000"/>
                  </a:schemeClr>
                </a:solidFill>
              </a:rPr>
              <a:t>So the probability of getting a value of t at least as large as 7.89 is </a:t>
            </a:r>
            <a:r>
              <a:rPr lang="en-US" b="1" dirty="0" smtClean="0">
                <a:solidFill>
                  <a:schemeClr val="accent3">
                    <a:lumMod val="75000"/>
                  </a:schemeClr>
                </a:solidFill>
              </a:rPr>
              <a:t>less than </a:t>
            </a:r>
            <a:r>
              <a:rPr lang="en-US" b="1" dirty="0">
                <a:solidFill>
                  <a:schemeClr val="accent3">
                    <a:lumMod val="75000"/>
                  </a:schemeClr>
                </a:solidFill>
              </a:rPr>
              <a:t>0.05 - in fact it is much less than 0.01. So it is extremely unlikely that the difference </a:t>
            </a:r>
            <a:r>
              <a:rPr lang="en-US" b="1" dirty="0" smtClean="0">
                <a:solidFill>
                  <a:schemeClr val="accent3">
                    <a:lumMod val="75000"/>
                  </a:schemeClr>
                </a:solidFill>
              </a:rPr>
              <a:t>in these </a:t>
            </a:r>
            <a:r>
              <a:rPr lang="en-US" b="1" dirty="0">
                <a:solidFill>
                  <a:schemeClr val="accent3">
                    <a:lumMod val="75000"/>
                  </a:schemeClr>
                </a:solidFill>
              </a:rPr>
              <a:t>two sets of data could have arisen by chance. We can reject the null hypothesis </a:t>
            </a:r>
            <a:r>
              <a:rPr lang="en-US" b="1" dirty="0" smtClean="0">
                <a:solidFill>
                  <a:schemeClr val="accent3">
                    <a:lumMod val="75000"/>
                  </a:schemeClr>
                </a:solidFill>
              </a:rPr>
              <a:t>and describe </a:t>
            </a:r>
            <a:r>
              <a:rPr lang="en-US" b="1" dirty="0">
                <a:solidFill>
                  <a:schemeClr val="accent3">
                    <a:lumMod val="75000"/>
                  </a:schemeClr>
                </a:solidFill>
              </a:rPr>
              <a:t>the difference in the means of A and B as being highly significant.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a:stretch>
        </a:blipFill>
        <a:effectLst/>
      </p:bgPr>
    </p:bg>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cstate="print"/>
          <a:srcRect/>
          <a:stretch>
            <a:fillRect/>
          </a:stretch>
        </p:blipFill>
        <p:spPr bwMode="auto">
          <a:xfrm>
            <a:off x="152400" y="838200"/>
            <a:ext cx="8846164" cy="38862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3">
                    <a:lumMod val="75000"/>
                  </a:schemeClr>
                </a:solidFill>
              </a:rPr>
              <a:t>Task</a:t>
            </a:r>
            <a:endParaRPr lang="en-US" b="1" dirty="0">
              <a:solidFill>
                <a:schemeClr val="accent3">
                  <a:lumMod val="75000"/>
                </a:schemeClr>
              </a:solidFill>
            </a:endParaRPr>
          </a:p>
        </p:txBody>
      </p:sp>
      <p:sp>
        <p:nvSpPr>
          <p:cNvPr id="3" name="Content Placeholder 2"/>
          <p:cNvSpPr>
            <a:spLocks noGrp="1"/>
          </p:cNvSpPr>
          <p:nvPr>
            <p:ph idx="1"/>
          </p:nvPr>
        </p:nvSpPr>
        <p:spPr/>
        <p:txBody>
          <a:bodyPr>
            <a:normAutofit lnSpcReduction="10000"/>
          </a:bodyPr>
          <a:lstStyle/>
          <a:p>
            <a:pPr>
              <a:buNone/>
            </a:pPr>
            <a:r>
              <a:rPr lang="en-GB" b="1" dirty="0" smtClean="0">
                <a:solidFill>
                  <a:schemeClr val="accent3">
                    <a:lumMod val="75000"/>
                  </a:schemeClr>
                </a:solidFill>
              </a:rPr>
              <a:t>Hypothesis 1: The needles on male yew trees are longer than on female yew trees</a:t>
            </a:r>
          </a:p>
          <a:p>
            <a:pPr>
              <a:buNone/>
            </a:pPr>
            <a:endParaRPr lang="en-GB" b="1" dirty="0">
              <a:solidFill>
                <a:schemeClr val="accent3">
                  <a:lumMod val="75000"/>
                </a:schemeClr>
              </a:solidFill>
            </a:endParaRPr>
          </a:p>
          <a:p>
            <a:pPr>
              <a:buNone/>
            </a:pPr>
            <a:r>
              <a:rPr lang="en-GB" b="1" dirty="0" smtClean="0">
                <a:solidFill>
                  <a:schemeClr val="accent3">
                    <a:lumMod val="75000"/>
                  </a:schemeClr>
                </a:solidFill>
              </a:rPr>
              <a:t>Hypothesis 2: The needles on female yew trees are longer than on male yew trees</a:t>
            </a:r>
          </a:p>
          <a:p>
            <a:pPr>
              <a:buNone/>
            </a:pPr>
            <a:endParaRPr lang="en-GB" b="1" dirty="0">
              <a:solidFill>
                <a:schemeClr val="accent3">
                  <a:lumMod val="75000"/>
                </a:schemeClr>
              </a:solidFill>
            </a:endParaRPr>
          </a:p>
          <a:p>
            <a:pPr>
              <a:buNone/>
            </a:pPr>
            <a:r>
              <a:rPr lang="en-GB" b="1" dirty="0" smtClean="0">
                <a:solidFill>
                  <a:schemeClr val="accent3">
                    <a:lumMod val="75000"/>
                  </a:schemeClr>
                </a:solidFill>
              </a:rPr>
              <a:t>Null hypothesis: There is no significant difference between the length of needle on male and female yew trees. </a:t>
            </a:r>
            <a:endParaRPr lang="en-US" b="1" dirty="0">
              <a:solidFill>
                <a:schemeClr val="accent3">
                  <a:lumMod val="75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3">
                    <a:lumMod val="75000"/>
                  </a:schemeClr>
                </a:solidFill>
              </a:rPr>
              <a:t>Task</a:t>
            </a:r>
            <a:endParaRPr lang="en-US" b="1" dirty="0">
              <a:solidFill>
                <a:schemeClr val="accent3">
                  <a:lumMod val="75000"/>
                </a:schemeClr>
              </a:solidFill>
            </a:endParaRPr>
          </a:p>
        </p:txBody>
      </p:sp>
      <p:sp>
        <p:nvSpPr>
          <p:cNvPr id="3" name="Content Placeholder 2"/>
          <p:cNvSpPr>
            <a:spLocks noGrp="1"/>
          </p:cNvSpPr>
          <p:nvPr>
            <p:ph idx="1"/>
          </p:nvPr>
        </p:nvSpPr>
        <p:spPr/>
        <p:txBody>
          <a:bodyPr>
            <a:normAutofit/>
          </a:bodyPr>
          <a:lstStyle/>
          <a:p>
            <a:pPr marL="0" indent="0">
              <a:buNone/>
            </a:pPr>
            <a:r>
              <a:rPr lang="en-GB" b="1" dirty="0" smtClean="0">
                <a:solidFill>
                  <a:schemeClr val="accent3">
                    <a:lumMod val="75000"/>
                  </a:schemeClr>
                </a:solidFill>
              </a:rPr>
              <a:t>Collect </a:t>
            </a:r>
            <a:r>
              <a:rPr lang="en-GB" b="1" u="sng" dirty="0" smtClean="0">
                <a:solidFill>
                  <a:schemeClr val="accent3">
                    <a:lumMod val="75000"/>
                  </a:schemeClr>
                </a:solidFill>
              </a:rPr>
              <a:t>at least </a:t>
            </a:r>
            <a:r>
              <a:rPr lang="en-GB" b="1" dirty="0" smtClean="0">
                <a:solidFill>
                  <a:schemeClr val="accent3">
                    <a:lumMod val="75000"/>
                  </a:schemeClr>
                </a:solidFill>
              </a:rPr>
              <a:t>30 needles (leaves) from the male (outside house 1) and </a:t>
            </a:r>
            <a:r>
              <a:rPr lang="en-GB" b="1" u="sng" dirty="0" smtClean="0">
                <a:solidFill>
                  <a:schemeClr val="accent3">
                    <a:lumMod val="75000"/>
                  </a:schemeClr>
                </a:solidFill>
              </a:rPr>
              <a:t>at least </a:t>
            </a:r>
            <a:r>
              <a:rPr lang="en-GB" b="1" dirty="0" smtClean="0">
                <a:solidFill>
                  <a:schemeClr val="accent3">
                    <a:lumMod val="75000"/>
                  </a:schemeClr>
                </a:solidFill>
              </a:rPr>
              <a:t>30 from the female (outside house 2). Measure the lengths to the nearest millimetre. Record the values in an Excel document. Carry out a t-test and comment on which hypothesis is supported.</a:t>
            </a:r>
            <a:endParaRPr lang="en-US" b="1" dirty="0">
              <a:solidFill>
                <a:schemeClr val="accent3">
                  <a:lumMod val="75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3">
                    <a:lumMod val="75000"/>
                  </a:schemeClr>
                </a:solidFill>
              </a:rPr>
              <a:t>Chi-squared test (</a:t>
            </a:r>
            <a:r>
              <a:rPr lang="en-GB" b="1" dirty="0" smtClean="0">
                <a:solidFill>
                  <a:schemeClr val="accent3">
                    <a:lumMod val="75000"/>
                  </a:schemeClr>
                </a:solidFill>
                <a:sym typeface="Symbol"/>
              </a:rPr>
              <a:t></a:t>
            </a:r>
            <a:r>
              <a:rPr lang="en-GB" b="1" baseline="30000" dirty="0" smtClean="0">
                <a:solidFill>
                  <a:schemeClr val="accent3">
                    <a:lumMod val="75000"/>
                  </a:schemeClr>
                </a:solidFill>
                <a:sym typeface="Symbol"/>
              </a:rPr>
              <a:t>2</a:t>
            </a:r>
            <a:r>
              <a:rPr lang="en-GB" b="1" dirty="0" smtClean="0">
                <a:solidFill>
                  <a:schemeClr val="accent3">
                    <a:lumMod val="75000"/>
                  </a:schemeClr>
                </a:solidFill>
                <a:sym typeface="Symbol"/>
              </a:rPr>
              <a:t>)</a:t>
            </a:r>
            <a:endParaRPr lang="en-US" b="1" baseline="30000" dirty="0">
              <a:solidFill>
                <a:schemeClr val="accent3">
                  <a:lumMod val="75000"/>
                </a:schemeClr>
              </a:solidFill>
            </a:endParaRPr>
          </a:p>
        </p:txBody>
      </p:sp>
      <p:sp>
        <p:nvSpPr>
          <p:cNvPr id="3" name="Content Placeholder 2"/>
          <p:cNvSpPr>
            <a:spLocks noGrp="1"/>
          </p:cNvSpPr>
          <p:nvPr>
            <p:ph idx="1"/>
          </p:nvPr>
        </p:nvSpPr>
        <p:spPr/>
        <p:txBody>
          <a:bodyPr>
            <a:normAutofit/>
          </a:bodyPr>
          <a:lstStyle/>
          <a:p>
            <a:pPr marL="0" indent="0">
              <a:buNone/>
            </a:pPr>
            <a:r>
              <a:rPr lang="en-GB" sz="2400" b="1" dirty="0" smtClean="0">
                <a:solidFill>
                  <a:schemeClr val="accent3">
                    <a:lumMod val="75000"/>
                  </a:schemeClr>
                </a:solidFill>
              </a:rPr>
              <a:t>The Chi-square test is intended to test how likely it is that an observed distribution is due to chance. It is also called a "goodness of fit" statistic, because it measures how well the observed distribution of data fits with the distribution that is expected if the variables are independent.</a:t>
            </a:r>
            <a:r>
              <a:rPr lang="en-GB" b="1" dirty="0" smtClean="0">
                <a:solidFill>
                  <a:schemeClr val="accent3">
                    <a:lumMod val="75000"/>
                  </a:schemeClr>
                </a:solidFill>
              </a:rPr>
              <a:t> </a:t>
            </a:r>
            <a:endParaRPr lang="en-US" b="1" dirty="0">
              <a:solidFill>
                <a:schemeClr val="accent3">
                  <a:lumMod val="75000"/>
                </a:schemeClr>
              </a:solidFill>
            </a:endParaRPr>
          </a:p>
        </p:txBody>
      </p:sp>
      <p:pic>
        <p:nvPicPr>
          <p:cNvPr id="5" name="Picture 4" descr="chisqu.gif"/>
          <p:cNvPicPr>
            <a:picLocks noChangeAspect="1"/>
          </p:cNvPicPr>
          <p:nvPr/>
        </p:nvPicPr>
        <p:blipFill>
          <a:blip r:embed="rId3" cstate="print"/>
          <a:stretch>
            <a:fillRect/>
          </a:stretch>
        </p:blipFill>
        <p:spPr>
          <a:xfrm>
            <a:off x="4191000" y="3962400"/>
            <a:ext cx="2748810" cy="21336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3">
                    <a:lumMod val="75000"/>
                  </a:schemeClr>
                </a:solidFill>
              </a:rPr>
              <a:t>Chi-squared test (</a:t>
            </a:r>
            <a:r>
              <a:rPr lang="en-GB" b="1" dirty="0" smtClean="0">
                <a:solidFill>
                  <a:schemeClr val="accent3">
                    <a:lumMod val="75000"/>
                  </a:schemeClr>
                </a:solidFill>
                <a:sym typeface="Symbol"/>
              </a:rPr>
              <a:t></a:t>
            </a:r>
            <a:r>
              <a:rPr lang="en-GB" b="1" baseline="30000" dirty="0" smtClean="0">
                <a:solidFill>
                  <a:schemeClr val="accent3">
                    <a:lumMod val="75000"/>
                  </a:schemeClr>
                </a:solidFill>
                <a:sym typeface="Symbol"/>
              </a:rPr>
              <a:t>2</a:t>
            </a:r>
            <a:r>
              <a:rPr lang="en-GB" b="1" dirty="0" smtClean="0">
                <a:solidFill>
                  <a:schemeClr val="accent3">
                    <a:lumMod val="75000"/>
                  </a:schemeClr>
                </a:solidFill>
                <a:sym typeface="Symbol"/>
              </a:rPr>
              <a:t>)</a:t>
            </a:r>
            <a:endParaRPr lang="en-US" b="1" baseline="30000" dirty="0">
              <a:solidFill>
                <a:schemeClr val="accent3">
                  <a:lumMod val="75000"/>
                </a:schemeClr>
              </a:solidFill>
            </a:endParaRPr>
          </a:p>
        </p:txBody>
      </p:sp>
      <p:sp>
        <p:nvSpPr>
          <p:cNvPr id="3" name="Content Placeholder 2"/>
          <p:cNvSpPr>
            <a:spLocks noGrp="1"/>
          </p:cNvSpPr>
          <p:nvPr>
            <p:ph idx="1"/>
          </p:nvPr>
        </p:nvSpPr>
        <p:spPr>
          <a:xfrm>
            <a:off x="457200" y="1600201"/>
            <a:ext cx="8229600" cy="4648199"/>
          </a:xfrm>
        </p:spPr>
        <p:txBody>
          <a:bodyPr>
            <a:normAutofit fontScale="62500" lnSpcReduction="20000"/>
          </a:bodyPr>
          <a:lstStyle/>
          <a:p>
            <a:pPr marL="0" indent="0">
              <a:buNone/>
            </a:pPr>
            <a:r>
              <a:rPr lang="en-GB" dirty="0" smtClean="0"/>
              <a:t> </a:t>
            </a:r>
            <a:endParaRPr lang="en-GB" b="1" dirty="0" smtClean="0">
              <a:solidFill>
                <a:schemeClr val="accent3">
                  <a:lumMod val="75000"/>
                </a:schemeClr>
              </a:solidFill>
            </a:endParaRPr>
          </a:p>
          <a:p>
            <a:pPr marL="0" indent="0">
              <a:buNone/>
            </a:pPr>
            <a:r>
              <a:rPr lang="en-GB" b="1" dirty="0" smtClean="0">
                <a:solidFill>
                  <a:schemeClr val="accent3">
                    <a:lumMod val="75000"/>
                  </a:schemeClr>
                </a:solidFill>
              </a:rPr>
              <a:t>You have just returned from a 3 year stint in the jungles western Africa, where you studied the habitat selected by the native bee eaters (a family of birds that specialize in catching bees and wasps on the wing, taking them to a perch, bashing their stingers out, and devouring them. At a pinch, they will eat other flying or hopping insects, such as grasshoppers. Three habitats were available to the bee eaters:</a:t>
            </a:r>
          </a:p>
          <a:p>
            <a:pPr marL="0" indent="0">
              <a:buNone/>
            </a:pPr>
            <a:endParaRPr lang="en-GB" b="1" dirty="0" smtClean="0">
              <a:solidFill>
                <a:schemeClr val="accent3">
                  <a:lumMod val="75000"/>
                </a:schemeClr>
              </a:solidFill>
            </a:endParaRPr>
          </a:p>
          <a:p>
            <a:pPr marL="0" indent="0">
              <a:buNone/>
            </a:pPr>
            <a:endParaRPr lang="en-GB" b="1" dirty="0" smtClean="0">
              <a:solidFill>
                <a:schemeClr val="accent3">
                  <a:lumMod val="75000"/>
                </a:schemeClr>
              </a:solidFill>
            </a:endParaRPr>
          </a:p>
          <a:p>
            <a:pPr marL="0" indent="0">
              <a:buNone/>
            </a:pPr>
            <a:endParaRPr lang="en-GB" b="1" dirty="0" smtClean="0">
              <a:solidFill>
                <a:schemeClr val="accent3">
                  <a:lumMod val="75000"/>
                </a:schemeClr>
              </a:solidFill>
            </a:endParaRPr>
          </a:p>
          <a:p>
            <a:pPr marL="0" indent="0">
              <a:buNone/>
            </a:pPr>
            <a:endParaRPr lang="en-GB" b="1" dirty="0" smtClean="0">
              <a:solidFill>
                <a:schemeClr val="accent3">
                  <a:lumMod val="75000"/>
                </a:schemeClr>
              </a:solidFill>
            </a:endParaRPr>
          </a:p>
          <a:p>
            <a:pPr marL="0" indent="0">
              <a:buNone/>
            </a:pPr>
            <a:endParaRPr lang="en-GB" b="1" dirty="0" smtClean="0">
              <a:solidFill>
                <a:schemeClr val="accent3">
                  <a:lumMod val="75000"/>
                </a:schemeClr>
              </a:solidFill>
            </a:endParaRPr>
          </a:p>
          <a:p>
            <a:pPr marL="0" indent="0">
              <a:buNone/>
            </a:pPr>
            <a:r>
              <a:rPr lang="en-GB" b="1" dirty="0" smtClean="0">
                <a:solidFill>
                  <a:schemeClr val="accent3">
                    <a:lumMod val="75000"/>
                  </a:schemeClr>
                </a:solidFill>
              </a:rPr>
              <a:t>Hypothesis: The birds have a preference for certain habitats.</a:t>
            </a:r>
          </a:p>
          <a:p>
            <a:pPr marL="0" indent="0">
              <a:buNone/>
            </a:pPr>
            <a:r>
              <a:rPr lang="en-GB" b="1" dirty="0" smtClean="0">
                <a:solidFill>
                  <a:schemeClr val="accent3">
                    <a:lumMod val="75000"/>
                  </a:schemeClr>
                </a:solidFill>
              </a:rPr>
              <a:t>Null hypothesis: The birds do not have a preference for a certain habitat.</a:t>
            </a:r>
          </a:p>
          <a:p>
            <a:pPr marL="0" indent="0">
              <a:buNone/>
            </a:pPr>
            <a:endParaRPr lang="en-GB" b="1" dirty="0" smtClean="0">
              <a:solidFill>
                <a:schemeClr val="accent3">
                  <a:lumMod val="75000"/>
                </a:schemeClr>
              </a:solidFill>
            </a:endParaRPr>
          </a:p>
          <a:p>
            <a:pPr marL="0" indent="0">
              <a:buNone/>
            </a:pPr>
            <a:r>
              <a:rPr lang="en-US" b="1" dirty="0" smtClean="0">
                <a:solidFill>
                  <a:schemeClr val="accent3">
                    <a:lumMod val="75000"/>
                  </a:schemeClr>
                </a:solidFill>
              </a:rPr>
              <a:t>Calculate the value for </a:t>
            </a:r>
            <a:r>
              <a:rPr lang="en-US" b="1" dirty="0" smtClean="0">
                <a:solidFill>
                  <a:schemeClr val="accent3">
                    <a:lumMod val="75000"/>
                  </a:schemeClr>
                </a:solidFill>
                <a:sym typeface="Symbol"/>
              </a:rPr>
              <a:t></a:t>
            </a:r>
            <a:r>
              <a:rPr lang="en-US" b="1" baseline="30000" dirty="0" smtClean="0">
                <a:solidFill>
                  <a:schemeClr val="accent3">
                    <a:lumMod val="75000"/>
                  </a:schemeClr>
                </a:solidFill>
                <a:sym typeface="Symbol"/>
              </a:rPr>
              <a:t>2</a:t>
            </a:r>
            <a:endParaRPr lang="en-US" b="1" dirty="0">
              <a:solidFill>
                <a:schemeClr val="accent3">
                  <a:lumMod val="75000"/>
                </a:schemeClr>
              </a:solidFill>
            </a:endParaRPr>
          </a:p>
        </p:txBody>
      </p:sp>
      <p:graphicFrame>
        <p:nvGraphicFramePr>
          <p:cNvPr id="6" name="Table 5"/>
          <p:cNvGraphicFramePr>
            <a:graphicFrameLocks noGrp="1"/>
          </p:cNvGraphicFramePr>
          <p:nvPr/>
        </p:nvGraphicFramePr>
        <p:xfrm>
          <a:off x="609600" y="3657600"/>
          <a:ext cx="4876800" cy="1112520"/>
        </p:xfrm>
        <a:graphic>
          <a:graphicData uri="http://schemas.openxmlformats.org/drawingml/2006/table">
            <a:tbl>
              <a:tblPr firstRow="1" bandRow="1">
                <a:tableStyleId>{F5AB1C69-6EDB-4FF4-983F-18BD219EF322}</a:tableStyleId>
              </a:tblPr>
              <a:tblGrid>
                <a:gridCol w="1219200"/>
                <a:gridCol w="1219200"/>
                <a:gridCol w="1219200"/>
                <a:gridCol w="1219200"/>
              </a:tblGrid>
              <a:tr h="370840">
                <a:tc>
                  <a:txBody>
                    <a:bodyPr/>
                    <a:lstStyle/>
                    <a:p>
                      <a:r>
                        <a:rPr lang="en-GB" b="1" dirty="0" smtClean="0">
                          <a:solidFill>
                            <a:schemeClr val="accent3">
                              <a:lumMod val="75000"/>
                            </a:schemeClr>
                          </a:solidFill>
                        </a:rPr>
                        <a:t>Habitat</a:t>
                      </a:r>
                      <a:endParaRPr lang="en-GB" b="1" dirty="0">
                        <a:solidFill>
                          <a:schemeClr val="accent3">
                            <a:lumMod val="75000"/>
                          </a:schemeClr>
                        </a:solidFill>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bg1">
                        <a:alpha val="0"/>
                      </a:schemeClr>
                    </a:solidFill>
                  </a:tcPr>
                </a:tc>
                <a:tc>
                  <a:txBody>
                    <a:bodyPr/>
                    <a:lstStyle/>
                    <a:p>
                      <a:r>
                        <a:rPr lang="en-GB" b="1" dirty="0" smtClean="0">
                          <a:solidFill>
                            <a:schemeClr val="accent3">
                              <a:lumMod val="75000"/>
                            </a:schemeClr>
                          </a:solidFill>
                        </a:rPr>
                        <a:t>Jungle</a:t>
                      </a:r>
                      <a:endParaRPr lang="en-GB" b="1" dirty="0">
                        <a:solidFill>
                          <a:schemeClr val="accent3">
                            <a:lumMod val="75000"/>
                          </a:schemeClr>
                        </a:solidFill>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bg1">
                        <a:alpha val="0"/>
                      </a:schemeClr>
                    </a:solidFill>
                  </a:tcPr>
                </a:tc>
                <a:tc>
                  <a:txBody>
                    <a:bodyPr/>
                    <a:lstStyle/>
                    <a:p>
                      <a:r>
                        <a:rPr lang="en-GB" b="1" dirty="0" smtClean="0">
                          <a:solidFill>
                            <a:schemeClr val="accent3">
                              <a:lumMod val="75000"/>
                            </a:schemeClr>
                          </a:solidFill>
                        </a:rPr>
                        <a:t>Grassland</a:t>
                      </a:r>
                      <a:endParaRPr lang="en-GB" b="1" dirty="0">
                        <a:solidFill>
                          <a:schemeClr val="accent3">
                            <a:lumMod val="75000"/>
                          </a:schemeClr>
                        </a:solidFill>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bg1">
                        <a:alpha val="0"/>
                      </a:schemeClr>
                    </a:solidFill>
                  </a:tcPr>
                </a:tc>
                <a:tc>
                  <a:txBody>
                    <a:bodyPr/>
                    <a:lstStyle/>
                    <a:p>
                      <a:r>
                        <a:rPr lang="en-GB" b="1" dirty="0" smtClean="0">
                          <a:solidFill>
                            <a:schemeClr val="accent3">
                              <a:lumMod val="75000"/>
                            </a:schemeClr>
                          </a:solidFill>
                        </a:rPr>
                        <a:t>Fields</a:t>
                      </a:r>
                      <a:endParaRPr lang="en-GB" b="1" dirty="0">
                        <a:solidFill>
                          <a:schemeClr val="accent3">
                            <a:lumMod val="75000"/>
                          </a:schemeClr>
                        </a:solidFill>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bg1">
                        <a:alpha val="0"/>
                      </a:schemeClr>
                    </a:solidFill>
                  </a:tcPr>
                </a:tc>
              </a:tr>
              <a:tr h="370840">
                <a:tc>
                  <a:txBody>
                    <a:bodyPr/>
                    <a:lstStyle/>
                    <a:p>
                      <a:r>
                        <a:rPr lang="en-GB" b="1" dirty="0" smtClean="0">
                          <a:solidFill>
                            <a:schemeClr val="accent3">
                              <a:lumMod val="75000"/>
                            </a:schemeClr>
                          </a:solidFill>
                        </a:rPr>
                        <a:t>% Area</a:t>
                      </a:r>
                      <a:endParaRPr lang="en-GB" b="1" dirty="0">
                        <a:solidFill>
                          <a:schemeClr val="accent3">
                            <a:lumMod val="75000"/>
                          </a:schemeClr>
                        </a:solidFill>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bg1">
                        <a:alpha val="0"/>
                      </a:schemeClr>
                    </a:solidFill>
                  </a:tcPr>
                </a:tc>
                <a:tc>
                  <a:txBody>
                    <a:bodyPr/>
                    <a:lstStyle/>
                    <a:p>
                      <a:r>
                        <a:rPr lang="en-GB" b="1" dirty="0" smtClean="0">
                          <a:solidFill>
                            <a:schemeClr val="accent3">
                              <a:lumMod val="75000"/>
                            </a:schemeClr>
                          </a:solidFill>
                        </a:rPr>
                        <a:t>75</a:t>
                      </a:r>
                      <a:endParaRPr lang="en-GB" b="1" dirty="0">
                        <a:solidFill>
                          <a:schemeClr val="accent3">
                            <a:lumMod val="75000"/>
                          </a:schemeClr>
                        </a:solidFill>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bg1">
                        <a:alpha val="0"/>
                      </a:schemeClr>
                    </a:solidFill>
                  </a:tcPr>
                </a:tc>
                <a:tc>
                  <a:txBody>
                    <a:bodyPr/>
                    <a:lstStyle/>
                    <a:p>
                      <a:r>
                        <a:rPr lang="en-GB" b="1" dirty="0" smtClean="0">
                          <a:solidFill>
                            <a:schemeClr val="accent3">
                              <a:lumMod val="75000"/>
                            </a:schemeClr>
                          </a:solidFill>
                        </a:rPr>
                        <a:t>10</a:t>
                      </a:r>
                      <a:endParaRPr lang="en-GB" b="1" dirty="0">
                        <a:solidFill>
                          <a:schemeClr val="accent3">
                            <a:lumMod val="75000"/>
                          </a:schemeClr>
                        </a:solidFill>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bg1">
                        <a:alpha val="0"/>
                      </a:schemeClr>
                    </a:solidFill>
                  </a:tcPr>
                </a:tc>
                <a:tc>
                  <a:txBody>
                    <a:bodyPr/>
                    <a:lstStyle/>
                    <a:p>
                      <a:r>
                        <a:rPr lang="en-GB" b="1" dirty="0" smtClean="0">
                          <a:solidFill>
                            <a:schemeClr val="accent3">
                              <a:lumMod val="75000"/>
                            </a:schemeClr>
                          </a:solidFill>
                        </a:rPr>
                        <a:t>15</a:t>
                      </a:r>
                      <a:endParaRPr lang="en-GB" b="1" dirty="0">
                        <a:solidFill>
                          <a:schemeClr val="accent3">
                            <a:lumMod val="75000"/>
                          </a:schemeClr>
                        </a:solidFill>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bg1">
                        <a:alpha val="0"/>
                      </a:schemeClr>
                    </a:solidFill>
                  </a:tcPr>
                </a:tc>
              </a:tr>
              <a:tr h="370840">
                <a:tc>
                  <a:txBody>
                    <a:bodyPr/>
                    <a:lstStyle/>
                    <a:p>
                      <a:r>
                        <a:rPr lang="en-GB" b="1" dirty="0" smtClean="0">
                          <a:solidFill>
                            <a:schemeClr val="accent3">
                              <a:lumMod val="75000"/>
                            </a:schemeClr>
                          </a:solidFill>
                        </a:rPr>
                        <a:t># birds</a:t>
                      </a:r>
                      <a:endParaRPr lang="en-GB" b="1" dirty="0">
                        <a:solidFill>
                          <a:schemeClr val="accent3">
                            <a:lumMod val="75000"/>
                          </a:schemeClr>
                        </a:solidFill>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bg1">
                        <a:alpha val="0"/>
                      </a:schemeClr>
                    </a:solidFill>
                  </a:tcPr>
                </a:tc>
                <a:tc>
                  <a:txBody>
                    <a:bodyPr/>
                    <a:lstStyle/>
                    <a:p>
                      <a:r>
                        <a:rPr lang="en-GB" b="1" dirty="0" smtClean="0">
                          <a:solidFill>
                            <a:schemeClr val="accent3">
                              <a:lumMod val="75000"/>
                            </a:schemeClr>
                          </a:solidFill>
                        </a:rPr>
                        <a:t>86</a:t>
                      </a:r>
                      <a:endParaRPr lang="en-GB" b="1" dirty="0">
                        <a:solidFill>
                          <a:schemeClr val="accent3">
                            <a:lumMod val="75000"/>
                          </a:schemeClr>
                        </a:solidFill>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bg1">
                        <a:alpha val="0"/>
                      </a:schemeClr>
                    </a:solidFill>
                  </a:tcPr>
                </a:tc>
                <a:tc>
                  <a:txBody>
                    <a:bodyPr/>
                    <a:lstStyle/>
                    <a:p>
                      <a:r>
                        <a:rPr lang="en-GB" b="1" dirty="0" smtClean="0">
                          <a:solidFill>
                            <a:schemeClr val="accent3">
                              <a:lumMod val="75000"/>
                            </a:schemeClr>
                          </a:solidFill>
                        </a:rPr>
                        <a:t>3</a:t>
                      </a:r>
                      <a:endParaRPr lang="en-GB" b="1" dirty="0">
                        <a:solidFill>
                          <a:schemeClr val="accent3">
                            <a:lumMod val="75000"/>
                          </a:schemeClr>
                        </a:solidFill>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bg1">
                        <a:alpha val="0"/>
                      </a:schemeClr>
                    </a:solidFill>
                  </a:tcPr>
                </a:tc>
                <a:tc>
                  <a:txBody>
                    <a:bodyPr/>
                    <a:lstStyle/>
                    <a:p>
                      <a:r>
                        <a:rPr lang="en-GB" b="1" dirty="0" smtClean="0">
                          <a:solidFill>
                            <a:schemeClr val="accent3">
                              <a:lumMod val="75000"/>
                            </a:schemeClr>
                          </a:solidFill>
                        </a:rPr>
                        <a:t>11</a:t>
                      </a:r>
                      <a:endParaRPr lang="en-GB" b="1" dirty="0">
                        <a:solidFill>
                          <a:schemeClr val="accent3">
                            <a:lumMod val="75000"/>
                          </a:schemeClr>
                        </a:solidFill>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bg1">
                        <a:alpha val="0"/>
                      </a:schemeClr>
                    </a:solidFill>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a:stretch>
        </a:blipFill>
        <a:effectLst/>
      </p:bgPr>
    </p:bg>
    <p:spTree>
      <p:nvGrpSpPr>
        <p:cNvPr id="1" name=""/>
        <p:cNvGrpSpPr/>
        <p:nvPr/>
      </p:nvGrpSpPr>
      <p:grpSpPr>
        <a:xfrm>
          <a:off x="0" y="0"/>
          <a:ext cx="0" cy="0"/>
          <a:chOff x="0" y="0"/>
          <a:chExt cx="0" cy="0"/>
        </a:xfrm>
      </p:grpSpPr>
      <p:pic>
        <p:nvPicPr>
          <p:cNvPr id="5" name="Picture 4" descr="chisq.jpg"/>
          <p:cNvPicPr>
            <a:picLocks noChangeAspect="1"/>
          </p:cNvPicPr>
          <p:nvPr/>
        </p:nvPicPr>
        <p:blipFill>
          <a:blip r:embed="rId3" cstate="print"/>
          <a:stretch>
            <a:fillRect/>
          </a:stretch>
        </p:blipFill>
        <p:spPr>
          <a:xfrm>
            <a:off x="685800" y="0"/>
            <a:ext cx="4191000" cy="6858000"/>
          </a:xfrm>
          <a:prstGeom prst="rect">
            <a:avLst/>
          </a:prstGeom>
        </p:spPr>
      </p:pic>
      <p:sp>
        <p:nvSpPr>
          <p:cNvPr id="2" name="Title 1"/>
          <p:cNvSpPr>
            <a:spLocks noGrp="1"/>
          </p:cNvSpPr>
          <p:nvPr>
            <p:ph type="title"/>
          </p:nvPr>
        </p:nvSpPr>
        <p:spPr>
          <a:xfrm>
            <a:off x="5334000" y="274638"/>
            <a:ext cx="3505200" cy="1143000"/>
          </a:xfrm>
        </p:spPr>
        <p:txBody>
          <a:bodyPr>
            <a:normAutofit fontScale="90000"/>
          </a:bodyPr>
          <a:lstStyle/>
          <a:p>
            <a:r>
              <a:rPr lang="en-GB" b="1" dirty="0" smtClean="0">
                <a:solidFill>
                  <a:schemeClr val="accent3">
                    <a:lumMod val="75000"/>
                  </a:schemeClr>
                </a:solidFill>
              </a:rPr>
              <a:t>Chi-squared test (</a:t>
            </a:r>
            <a:r>
              <a:rPr lang="en-GB" b="1" dirty="0" smtClean="0">
                <a:solidFill>
                  <a:schemeClr val="accent3">
                    <a:lumMod val="75000"/>
                  </a:schemeClr>
                </a:solidFill>
                <a:sym typeface="Symbol"/>
              </a:rPr>
              <a:t></a:t>
            </a:r>
            <a:r>
              <a:rPr lang="en-GB" b="1" baseline="30000" dirty="0" smtClean="0">
                <a:solidFill>
                  <a:schemeClr val="accent3">
                    <a:lumMod val="75000"/>
                  </a:schemeClr>
                </a:solidFill>
                <a:sym typeface="Symbol"/>
              </a:rPr>
              <a:t>2</a:t>
            </a:r>
            <a:r>
              <a:rPr lang="en-GB" b="1" dirty="0" smtClean="0">
                <a:solidFill>
                  <a:schemeClr val="accent3">
                    <a:lumMod val="75000"/>
                  </a:schemeClr>
                </a:solidFill>
                <a:sym typeface="Symbol"/>
              </a:rPr>
              <a:t>)</a:t>
            </a:r>
            <a:endParaRPr lang="en-US" b="1" baseline="30000" dirty="0">
              <a:solidFill>
                <a:schemeClr val="accent3">
                  <a:lumMod val="75000"/>
                </a:schemeClr>
              </a:solidFill>
            </a:endParaRPr>
          </a:p>
        </p:txBody>
      </p:sp>
      <p:sp>
        <p:nvSpPr>
          <p:cNvPr id="3" name="Content Placeholder 2"/>
          <p:cNvSpPr>
            <a:spLocks noGrp="1"/>
          </p:cNvSpPr>
          <p:nvPr>
            <p:ph idx="1"/>
          </p:nvPr>
        </p:nvSpPr>
        <p:spPr>
          <a:xfrm>
            <a:off x="457200" y="1600201"/>
            <a:ext cx="8229600" cy="4343399"/>
          </a:xfrm>
        </p:spPr>
        <p:txBody>
          <a:bodyPr>
            <a:normAutofit/>
          </a:bodyPr>
          <a:lstStyle/>
          <a:p>
            <a:pPr marL="0" indent="0">
              <a:buNone/>
            </a:pPr>
            <a:r>
              <a:rPr lang="en-GB" dirty="0" smtClean="0"/>
              <a:t> </a:t>
            </a:r>
            <a:endParaRPr lang="en-GB" b="1" dirty="0" smtClean="0"/>
          </a:p>
        </p:txBody>
      </p:sp>
      <p:sp>
        <p:nvSpPr>
          <p:cNvPr id="7" name="TextBox 6"/>
          <p:cNvSpPr txBox="1"/>
          <p:nvPr/>
        </p:nvSpPr>
        <p:spPr>
          <a:xfrm>
            <a:off x="6019800" y="1752600"/>
            <a:ext cx="2819400" cy="1938992"/>
          </a:xfrm>
          <a:prstGeom prst="rect">
            <a:avLst/>
          </a:prstGeom>
          <a:noFill/>
        </p:spPr>
        <p:txBody>
          <a:bodyPr wrap="square" rtlCol="0">
            <a:spAutoFit/>
          </a:bodyPr>
          <a:lstStyle/>
          <a:p>
            <a:r>
              <a:rPr lang="en-GB" sz="2000" b="1" dirty="0" smtClean="0">
                <a:solidFill>
                  <a:schemeClr val="accent3">
                    <a:lumMod val="75000"/>
                  </a:schemeClr>
                </a:solidFill>
              </a:rPr>
              <a:t>What are the degrees of freedom?</a:t>
            </a:r>
          </a:p>
          <a:p>
            <a:endParaRPr lang="en-GB" sz="2000" b="1" dirty="0" smtClean="0">
              <a:solidFill>
                <a:schemeClr val="accent3">
                  <a:lumMod val="75000"/>
                </a:schemeClr>
              </a:solidFill>
            </a:endParaRPr>
          </a:p>
          <a:p>
            <a:r>
              <a:rPr lang="en-GB" sz="2000" b="1" dirty="0" smtClean="0">
                <a:solidFill>
                  <a:schemeClr val="accent3">
                    <a:lumMod val="75000"/>
                  </a:schemeClr>
                </a:solidFill>
              </a:rPr>
              <a:t>Is the null hypothesis supported by the data (use the p=0.05 column)</a:t>
            </a:r>
            <a:endParaRPr lang="en-GB" sz="2000" b="1" dirty="0">
              <a:solidFill>
                <a:schemeClr val="accent3">
                  <a:lumMod val="75000"/>
                </a:schemeClr>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a:stretch>
        </a:blipFill>
        <a:effectLst/>
      </p:bgPr>
    </p:bg>
    <p:spTree>
      <p:nvGrpSpPr>
        <p:cNvPr id="1" name=""/>
        <p:cNvGrpSpPr/>
        <p:nvPr/>
      </p:nvGrpSpPr>
      <p:grpSpPr>
        <a:xfrm>
          <a:off x="0" y="0"/>
          <a:ext cx="0" cy="0"/>
          <a:chOff x="0" y="0"/>
          <a:chExt cx="0" cy="0"/>
        </a:xfrm>
      </p:grpSpPr>
      <p:pic>
        <p:nvPicPr>
          <p:cNvPr id="5" name="Picture 4" descr="chisq.jpg"/>
          <p:cNvPicPr>
            <a:picLocks noChangeAspect="1"/>
          </p:cNvPicPr>
          <p:nvPr/>
        </p:nvPicPr>
        <p:blipFill>
          <a:blip r:embed="rId3" cstate="print"/>
          <a:stretch>
            <a:fillRect/>
          </a:stretch>
        </p:blipFill>
        <p:spPr>
          <a:xfrm>
            <a:off x="685800" y="0"/>
            <a:ext cx="4191000" cy="6858000"/>
          </a:xfrm>
          <a:prstGeom prst="rect">
            <a:avLst/>
          </a:prstGeom>
        </p:spPr>
      </p:pic>
      <p:sp>
        <p:nvSpPr>
          <p:cNvPr id="2" name="Title 1"/>
          <p:cNvSpPr>
            <a:spLocks noGrp="1"/>
          </p:cNvSpPr>
          <p:nvPr>
            <p:ph type="title"/>
          </p:nvPr>
        </p:nvSpPr>
        <p:spPr>
          <a:xfrm>
            <a:off x="5791200" y="274638"/>
            <a:ext cx="3048000" cy="1143000"/>
          </a:xfrm>
        </p:spPr>
        <p:txBody>
          <a:bodyPr>
            <a:normAutofit fontScale="90000"/>
          </a:bodyPr>
          <a:lstStyle/>
          <a:p>
            <a:r>
              <a:rPr lang="en-GB" b="1" dirty="0" smtClean="0">
                <a:solidFill>
                  <a:schemeClr val="accent3">
                    <a:lumMod val="75000"/>
                  </a:schemeClr>
                </a:solidFill>
              </a:rPr>
              <a:t>Chi-squared test (</a:t>
            </a:r>
            <a:r>
              <a:rPr lang="en-GB" b="1" dirty="0" smtClean="0">
                <a:solidFill>
                  <a:schemeClr val="accent3">
                    <a:lumMod val="75000"/>
                  </a:schemeClr>
                </a:solidFill>
                <a:sym typeface="Symbol"/>
              </a:rPr>
              <a:t></a:t>
            </a:r>
            <a:r>
              <a:rPr lang="en-GB" b="1" baseline="30000" dirty="0" smtClean="0">
                <a:solidFill>
                  <a:schemeClr val="accent3">
                    <a:lumMod val="75000"/>
                  </a:schemeClr>
                </a:solidFill>
                <a:sym typeface="Symbol"/>
              </a:rPr>
              <a:t>2</a:t>
            </a:r>
            <a:r>
              <a:rPr lang="en-GB" b="1" dirty="0" smtClean="0">
                <a:solidFill>
                  <a:schemeClr val="accent3">
                    <a:lumMod val="75000"/>
                  </a:schemeClr>
                </a:solidFill>
                <a:sym typeface="Symbol"/>
              </a:rPr>
              <a:t>)</a:t>
            </a:r>
            <a:endParaRPr lang="en-US" b="1" baseline="30000" dirty="0">
              <a:solidFill>
                <a:schemeClr val="accent3">
                  <a:lumMod val="75000"/>
                </a:schemeClr>
              </a:solidFill>
            </a:endParaRPr>
          </a:p>
        </p:txBody>
      </p:sp>
      <p:sp>
        <p:nvSpPr>
          <p:cNvPr id="3" name="Content Placeholder 2"/>
          <p:cNvSpPr>
            <a:spLocks noGrp="1"/>
          </p:cNvSpPr>
          <p:nvPr>
            <p:ph idx="1"/>
          </p:nvPr>
        </p:nvSpPr>
        <p:spPr>
          <a:xfrm>
            <a:off x="457200" y="1600201"/>
            <a:ext cx="8229600" cy="4343399"/>
          </a:xfrm>
        </p:spPr>
        <p:txBody>
          <a:bodyPr>
            <a:normAutofit/>
          </a:bodyPr>
          <a:lstStyle/>
          <a:p>
            <a:pPr marL="0" indent="0">
              <a:buNone/>
            </a:pPr>
            <a:r>
              <a:rPr lang="en-GB" dirty="0" smtClean="0"/>
              <a:t> </a:t>
            </a:r>
            <a:endParaRPr lang="en-GB" b="1" dirty="0" smtClean="0"/>
          </a:p>
        </p:txBody>
      </p:sp>
      <p:sp>
        <p:nvSpPr>
          <p:cNvPr id="7" name="TextBox 6"/>
          <p:cNvSpPr txBox="1"/>
          <p:nvPr/>
        </p:nvSpPr>
        <p:spPr>
          <a:xfrm>
            <a:off x="6019800" y="1752600"/>
            <a:ext cx="2819400" cy="4524315"/>
          </a:xfrm>
          <a:prstGeom prst="rect">
            <a:avLst/>
          </a:prstGeom>
          <a:noFill/>
        </p:spPr>
        <p:txBody>
          <a:bodyPr wrap="square" rtlCol="0">
            <a:spAutoFit/>
          </a:bodyPr>
          <a:lstStyle/>
          <a:p>
            <a:r>
              <a:rPr lang="en-GB" b="1" dirty="0" smtClean="0">
                <a:solidFill>
                  <a:schemeClr val="accent3">
                    <a:lumMod val="75000"/>
                  </a:schemeClr>
                </a:solidFill>
                <a:sym typeface="Symbol"/>
              </a:rPr>
              <a:t></a:t>
            </a:r>
            <a:r>
              <a:rPr lang="en-GB" b="1" baseline="30000" dirty="0" smtClean="0">
                <a:solidFill>
                  <a:schemeClr val="accent3">
                    <a:lumMod val="75000"/>
                  </a:schemeClr>
                </a:solidFill>
                <a:sym typeface="Symbol"/>
              </a:rPr>
              <a:t>2 </a:t>
            </a:r>
            <a:r>
              <a:rPr lang="en-GB" b="1" dirty="0" smtClean="0">
                <a:solidFill>
                  <a:schemeClr val="accent3">
                    <a:lumMod val="75000"/>
                  </a:schemeClr>
                </a:solidFill>
              </a:rPr>
              <a:t> = 7.580</a:t>
            </a:r>
          </a:p>
          <a:p>
            <a:endParaRPr lang="en-GB" b="1" dirty="0" smtClean="0">
              <a:solidFill>
                <a:schemeClr val="accent3">
                  <a:lumMod val="75000"/>
                </a:schemeClr>
              </a:solidFill>
            </a:endParaRPr>
          </a:p>
          <a:p>
            <a:r>
              <a:rPr lang="en-GB" b="1" dirty="0" smtClean="0">
                <a:solidFill>
                  <a:schemeClr val="accent3">
                    <a:lumMod val="75000"/>
                  </a:schemeClr>
                </a:solidFill>
              </a:rPr>
              <a:t>Using p = 0.05,</a:t>
            </a:r>
            <a:r>
              <a:rPr lang="en-GB" b="1" dirty="0" smtClean="0">
                <a:solidFill>
                  <a:schemeClr val="accent3">
                    <a:lumMod val="75000"/>
                  </a:schemeClr>
                </a:solidFill>
                <a:sym typeface="Symbol"/>
              </a:rPr>
              <a:t> </a:t>
            </a:r>
            <a:r>
              <a:rPr lang="en-GB" b="1" baseline="30000" dirty="0" smtClean="0">
                <a:solidFill>
                  <a:schemeClr val="accent3">
                    <a:lumMod val="75000"/>
                  </a:schemeClr>
                </a:solidFill>
                <a:sym typeface="Symbol"/>
              </a:rPr>
              <a:t>2 </a:t>
            </a:r>
            <a:r>
              <a:rPr lang="en-GB" b="1" dirty="0" smtClean="0">
                <a:solidFill>
                  <a:schemeClr val="accent3">
                    <a:lumMod val="75000"/>
                  </a:schemeClr>
                </a:solidFill>
                <a:sym typeface="Symbol"/>
              </a:rPr>
              <a:t>&lt; 5.99 means that he null hypothesis is supported, </a:t>
            </a:r>
            <a:r>
              <a:rPr lang="en-GB" b="1" baseline="30000" dirty="0" smtClean="0">
                <a:solidFill>
                  <a:schemeClr val="accent3">
                    <a:lumMod val="75000"/>
                  </a:schemeClr>
                </a:solidFill>
                <a:sym typeface="Symbol"/>
              </a:rPr>
              <a:t>2 </a:t>
            </a:r>
            <a:r>
              <a:rPr lang="en-GB" b="1" dirty="0" smtClean="0">
                <a:solidFill>
                  <a:schemeClr val="accent3">
                    <a:lumMod val="75000"/>
                  </a:schemeClr>
                </a:solidFill>
                <a:sym typeface="Symbol"/>
              </a:rPr>
              <a:t>&gt; 5.99 means that the hypothesis is supported. The chance of the observed results differing from the expected results for the null hypothesis is less than 5%.</a:t>
            </a:r>
          </a:p>
          <a:p>
            <a:endParaRPr lang="en-GB" b="1" dirty="0" smtClean="0">
              <a:solidFill>
                <a:schemeClr val="accent3">
                  <a:lumMod val="75000"/>
                </a:schemeClr>
              </a:solidFill>
              <a:sym typeface="Symbol"/>
            </a:endParaRPr>
          </a:p>
          <a:p>
            <a:r>
              <a:rPr lang="en-GB" b="1" dirty="0" smtClean="0">
                <a:solidFill>
                  <a:schemeClr val="accent3">
                    <a:lumMod val="75000"/>
                  </a:schemeClr>
                </a:solidFill>
                <a:sym typeface="Symbol"/>
              </a:rPr>
              <a:t>The statistical test indicates that the birds really do prefer the jungle.</a:t>
            </a:r>
            <a:endParaRPr lang="en-GB" b="1" dirty="0">
              <a:solidFill>
                <a:schemeClr val="accent3">
                  <a:lumMod val="75000"/>
                </a:schemeClr>
              </a:solidFill>
            </a:endParaRPr>
          </a:p>
        </p:txBody>
      </p:sp>
      <p:sp>
        <p:nvSpPr>
          <p:cNvPr id="6" name="Rounded Rectangle 5"/>
          <p:cNvSpPr/>
          <p:nvPr/>
        </p:nvSpPr>
        <p:spPr>
          <a:xfrm>
            <a:off x="2667000" y="914400"/>
            <a:ext cx="304800" cy="152400"/>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p:cNvCxnSpPr/>
          <p:nvPr/>
        </p:nvCxnSpPr>
        <p:spPr>
          <a:xfrm>
            <a:off x="2895600" y="914400"/>
            <a:ext cx="2133600" cy="0"/>
          </a:xfrm>
          <a:prstGeom prst="straightConnector1">
            <a:avLst/>
          </a:prstGeom>
          <a:ln w="254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267200" y="1066800"/>
            <a:ext cx="1217641" cy="369332"/>
          </a:xfrm>
          <a:prstGeom prst="rect">
            <a:avLst/>
          </a:prstGeom>
          <a:solidFill>
            <a:schemeClr val="bg1"/>
          </a:solidFill>
          <a:ln w="25400">
            <a:solidFill>
              <a:schemeClr val="accent3">
                <a:lumMod val="75000"/>
              </a:schemeClr>
            </a:solidFill>
          </a:ln>
        </p:spPr>
        <p:txBody>
          <a:bodyPr wrap="none" rtlCol="0">
            <a:spAutoFit/>
          </a:bodyPr>
          <a:lstStyle/>
          <a:p>
            <a:r>
              <a:rPr lang="en-GB" b="1" dirty="0" smtClean="0">
                <a:solidFill>
                  <a:schemeClr val="accent3">
                    <a:lumMod val="75000"/>
                  </a:schemeClr>
                </a:solidFill>
              </a:rPr>
              <a:t>hypothesis</a:t>
            </a:r>
            <a:endParaRPr lang="en-GB" b="1" dirty="0">
              <a:solidFill>
                <a:schemeClr val="accent3">
                  <a:lumMod val="75000"/>
                </a:schemeClr>
              </a:solidFill>
            </a:endParaRPr>
          </a:p>
        </p:txBody>
      </p:sp>
      <p:cxnSp>
        <p:nvCxnSpPr>
          <p:cNvPr id="11" name="Straight Arrow Connector 10"/>
          <p:cNvCxnSpPr>
            <a:stCxn id="6" idx="0"/>
          </p:cNvCxnSpPr>
          <p:nvPr/>
        </p:nvCxnSpPr>
        <p:spPr>
          <a:xfrm flipH="1">
            <a:off x="304800" y="914400"/>
            <a:ext cx="2514600" cy="0"/>
          </a:xfrm>
          <a:prstGeom prst="straightConnector1">
            <a:avLst/>
          </a:prstGeom>
          <a:ln w="254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0" y="1066800"/>
            <a:ext cx="1626279" cy="369332"/>
          </a:xfrm>
          <a:prstGeom prst="rect">
            <a:avLst/>
          </a:prstGeom>
          <a:solidFill>
            <a:schemeClr val="bg1"/>
          </a:solidFill>
          <a:ln w="25400">
            <a:solidFill>
              <a:schemeClr val="accent3">
                <a:lumMod val="75000"/>
              </a:schemeClr>
            </a:solidFill>
          </a:ln>
        </p:spPr>
        <p:txBody>
          <a:bodyPr wrap="none" rtlCol="0">
            <a:spAutoFit/>
          </a:bodyPr>
          <a:lstStyle/>
          <a:p>
            <a:r>
              <a:rPr lang="en-GB" b="1" dirty="0" smtClean="0">
                <a:solidFill>
                  <a:schemeClr val="accent3">
                    <a:lumMod val="75000"/>
                  </a:schemeClr>
                </a:solidFill>
              </a:rPr>
              <a:t>null hypothesis</a:t>
            </a:r>
            <a:endParaRPr lang="en-GB" b="1" dirty="0">
              <a:solidFill>
                <a:schemeClr val="accent3">
                  <a:lumMod val="75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GB" b="1" dirty="0" smtClean="0">
                <a:solidFill>
                  <a:schemeClr val="accent3">
                    <a:lumMod val="75000"/>
                  </a:schemeClr>
                </a:solidFill>
              </a:rPr>
              <a:t>Standard Deviation</a:t>
            </a:r>
            <a:endParaRPr lang="en-US" b="1" dirty="0">
              <a:solidFill>
                <a:schemeClr val="accent3">
                  <a:lumMod val="75000"/>
                </a:schemeClr>
              </a:solidFill>
            </a:endParaRPr>
          </a:p>
        </p:txBody>
      </p:sp>
      <p:pic>
        <p:nvPicPr>
          <p:cNvPr id="4" name="Content Placeholder 3" descr="2sd.jpg"/>
          <p:cNvPicPr>
            <a:picLocks noGrp="1" noChangeAspect="1"/>
          </p:cNvPicPr>
          <p:nvPr>
            <p:ph idx="1"/>
          </p:nvPr>
        </p:nvPicPr>
        <p:blipFill>
          <a:blip r:embed="rId3" cstate="print"/>
          <a:stretch>
            <a:fillRect/>
          </a:stretch>
        </p:blipFill>
        <p:spPr>
          <a:xfrm>
            <a:off x="1143000" y="2895600"/>
            <a:ext cx="6731000" cy="3594100"/>
          </a:xfrm>
        </p:spPr>
      </p:pic>
      <p:sp>
        <p:nvSpPr>
          <p:cNvPr id="5" name="TextBox 4"/>
          <p:cNvSpPr txBox="1"/>
          <p:nvPr/>
        </p:nvSpPr>
        <p:spPr>
          <a:xfrm>
            <a:off x="990600" y="1371600"/>
            <a:ext cx="7162800" cy="1323439"/>
          </a:xfrm>
          <a:prstGeom prst="rect">
            <a:avLst/>
          </a:prstGeom>
          <a:noFill/>
        </p:spPr>
        <p:txBody>
          <a:bodyPr wrap="square" rtlCol="0">
            <a:spAutoFit/>
          </a:bodyPr>
          <a:lstStyle/>
          <a:p>
            <a:r>
              <a:rPr lang="en-GB" sz="2000" b="1" dirty="0" smtClean="0">
                <a:solidFill>
                  <a:schemeClr val="accent3">
                    <a:lumMod val="75000"/>
                  </a:schemeClr>
                </a:solidFill>
              </a:rPr>
              <a:t>Standard deviation shows us the spread of the values about the mean. Both of these graphs show normal distributions.</a:t>
            </a:r>
          </a:p>
          <a:p>
            <a:endParaRPr lang="en-GB" sz="2000" b="1" dirty="0">
              <a:solidFill>
                <a:schemeClr val="accent3">
                  <a:lumMod val="75000"/>
                </a:schemeClr>
              </a:solidFill>
            </a:endParaRPr>
          </a:p>
          <a:p>
            <a:r>
              <a:rPr lang="en-GB" sz="2000" b="1" dirty="0" smtClean="0">
                <a:solidFill>
                  <a:schemeClr val="accent3">
                    <a:lumMod val="75000"/>
                  </a:schemeClr>
                </a:solidFill>
              </a:rPr>
              <a:t>The standard deviation can be shown as error bars on graphs</a:t>
            </a:r>
            <a:endParaRPr lang="en-US" sz="2000" b="1" dirty="0">
              <a:solidFill>
                <a:schemeClr val="accent3">
                  <a:lumMod val="75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295400" y="0"/>
            <a:ext cx="6707413" cy="68580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Online statistical analysis</a:t>
            </a:r>
            <a:endParaRPr lang="en-GB" dirty="0"/>
          </a:p>
        </p:txBody>
      </p:sp>
      <p:sp>
        <p:nvSpPr>
          <p:cNvPr id="3" name="Content Placeholder 2"/>
          <p:cNvSpPr>
            <a:spLocks noGrp="1"/>
          </p:cNvSpPr>
          <p:nvPr>
            <p:ph idx="1"/>
          </p:nvPr>
        </p:nvSpPr>
        <p:spPr/>
        <p:txBody>
          <a:bodyPr/>
          <a:lstStyle/>
          <a:p>
            <a:r>
              <a:rPr lang="en-GB" dirty="0" smtClean="0">
                <a:hlinkClick r:id="rId3"/>
              </a:rPr>
              <a:t>http://graphpad.com/quickcalcs/catMenu/</a:t>
            </a:r>
            <a:endParaRPr lang="en-GB" dirty="0" smtClean="0"/>
          </a:p>
          <a:p>
            <a:endParaRPr lang="en-GB" dirty="0"/>
          </a:p>
        </p:txBody>
      </p:sp>
      <p:pic>
        <p:nvPicPr>
          <p:cNvPr id="4" name="Picture 3" descr="img_graphpadLogo.png"/>
          <p:cNvPicPr>
            <a:picLocks noChangeAspect="1"/>
          </p:cNvPicPr>
          <p:nvPr/>
        </p:nvPicPr>
        <p:blipFill>
          <a:blip r:embed="rId4" cstate="print"/>
          <a:stretch>
            <a:fillRect/>
          </a:stretch>
        </p:blipFill>
        <p:spPr>
          <a:xfrm>
            <a:off x="3581400" y="2438400"/>
            <a:ext cx="1724025" cy="42862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3">
                    <a:lumMod val="75000"/>
                  </a:schemeClr>
                </a:solidFill>
              </a:rPr>
              <a:t>Simpson’s Diversity Index</a:t>
            </a:r>
            <a:endParaRPr lang="en-GB" b="1" dirty="0">
              <a:solidFill>
                <a:schemeClr val="accent3">
                  <a:lumMod val="75000"/>
                </a:schemeClr>
              </a:solidFill>
            </a:endParaRPr>
          </a:p>
        </p:txBody>
      </p:sp>
      <p:sp>
        <p:nvSpPr>
          <p:cNvPr id="5" name="TextBox 4"/>
          <p:cNvSpPr txBox="1"/>
          <p:nvPr/>
        </p:nvSpPr>
        <p:spPr>
          <a:xfrm>
            <a:off x="762000" y="1447800"/>
            <a:ext cx="7924800" cy="400110"/>
          </a:xfrm>
          <a:prstGeom prst="rect">
            <a:avLst/>
          </a:prstGeom>
          <a:noFill/>
        </p:spPr>
        <p:txBody>
          <a:bodyPr wrap="square" rtlCol="0">
            <a:spAutoFit/>
          </a:bodyPr>
          <a:lstStyle/>
          <a:p>
            <a:r>
              <a:rPr lang="en-GB" sz="2000" b="1" dirty="0" smtClean="0">
                <a:solidFill>
                  <a:schemeClr val="accent3">
                    <a:lumMod val="75000"/>
                  </a:schemeClr>
                </a:solidFill>
              </a:rPr>
              <a:t>G.3.1 Calculate the Simpson diversity index for two local communities.</a:t>
            </a:r>
            <a:endParaRPr lang="en-GB" sz="2000" b="1" dirty="0">
              <a:solidFill>
                <a:schemeClr val="accent3">
                  <a:lumMod val="75000"/>
                </a:schemeClr>
              </a:solidFill>
            </a:endParaRPr>
          </a:p>
        </p:txBody>
      </p:sp>
      <p:sp>
        <p:nvSpPr>
          <p:cNvPr id="6" name="Content Placeholder 5"/>
          <p:cNvSpPr>
            <a:spLocks noGrp="1"/>
          </p:cNvSpPr>
          <p:nvPr>
            <p:ph idx="1"/>
          </p:nvPr>
        </p:nvSpPr>
        <p:spPr>
          <a:xfrm>
            <a:off x="838200" y="2743200"/>
            <a:ext cx="1711470" cy="1219201"/>
          </a:xfrm>
        </p:spPr>
        <p:txBody>
          <a:bodyPr/>
          <a:lstStyle/>
          <a:p>
            <a:pPr>
              <a:buNone/>
            </a:pPr>
            <a:r>
              <a:rPr lang="en-GB" sz="6600" dirty="0" smtClean="0">
                <a:solidFill>
                  <a:schemeClr val="accent3">
                    <a:lumMod val="75000"/>
                  </a:schemeClr>
                </a:solidFill>
              </a:rPr>
              <a:t>D = </a:t>
            </a:r>
            <a:endParaRPr lang="en-GB" sz="6600" dirty="0">
              <a:solidFill>
                <a:schemeClr val="accent3">
                  <a:lumMod val="75000"/>
                </a:schemeClr>
              </a:solidFill>
            </a:endParaRPr>
          </a:p>
        </p:txBody>
      </p:sp>
      <p:cxnSp>
        <p:nvCxnSpPr>
          <p:cNvPr id="8" name="Straight Connector 7"/>
          <p:cNvCxnSpPr/>
          <p:nvPr/>
        </p:nvCxnSpPr>
        <p:spPr>
          <a:xfrm>
            <a:off x="2362200" y="3429000"/>
            <a:ext cx="3276600" cy="0"/>
          </a:xfrm>
          <a:prstGeom prst="line">
            <a:avLst/>
          </a:prstGeom>
          <a:ln w="254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819400" y="2362200"/>
            <a:ext cx="3218087" cy="1107996"/>
          </a:xfrm>
          <a:prstGeom prst="rect">
            <a:avLst/>
          </a:prstGeom>
          <a:noFill/>
        </p:spPr>
        <p:txBody>
          <a:bodyPr wrap="square" rtlCol="0">
            <a:spAutoFit/>
          </a:bodyPr>
          <a:lstStyle/>
          <a:p>
            <a:r>
              <a:rPr lang="en-GB" sz="6600" dirty="0" smtClean="0">
                <a:solidFill>
                  <a:schemeClr val="accent3">
                    <a:lumMod val="75000"/>
                  </a:schemeClr>
                </a:solidFill>
              </a:rPr>
              <a:t>N(N-1)</a:t>
            </a:r>
            <a:endParaRPr lang="en-GB" sz="6600" dirty="0">
              <a:solidFill>
                <a:schemeClr val="accent3">
                  <a:lumMod val="75000"/>
                </a:schemeClr>
              </a:solidFill>
            </a:endParaRPr>
          </a:p>
        </p:txBody>
      </p:sp>
      <p:sp>
        <p:nvSpPr>
          <p:cNvPr id="10" name="TextBox 9"/>
          <p:cNvSpPr txBox="1"/>
          <p:nvPr/>
        </p:nvSpPr>
        <p:spPr>
          <a:xfrm>
            <a:off x="2590800" y="3581400"/>
            <a:ext cx="3581400" cy="1107996"/>
          </a:xfrm>
          <a:prstGeom prst="rect">
            <a:avLst/>
          </a:prstGeom>
          <a:noFill/>
        </p:spPr>
        <p:txBody>
          <a:bodyPr wrap="square" rtlCol="0">
            <a:spAutoFit/>
          </a:bodyPr>
          <a:lstStyle/>
          <a:p>
            <a:r>
              <a:rPr lang="en-GB" sz="6600" dirty="0" smtClean="0">
                <a:solidFill>
                  <a:schemeClr val="accent3">
                    <a:lumMod val="75000"/>
                  </a:schemeClr>
                </a:solidFill>
                <a:sym typeface="Symbol"/>
              </a:rPr>
              <a:t></a:t>
            </a:r>
            <a:r>
              <a:rPr lang="en-GB" sz="6600" dirty="0" smtClean="0">
                <a:solidFill>
                  <a:schemeClr val="accent3">
                    <a:lumMod val="75000"/>
                  </a:schemeClr>
                </a:solidFill>
              </a:rPr>
              <a:t>n(n-1)</a:t>
            </a:r>
            <a:endParaRPr lang="en-GB" sz="6600" dirty="0">
              <a:solidFill>
                <a:schemeClr val="accent3">
                  <a:lumMod val="75000"/>
                </a:schemeClr>
              </a:solidFill>
            </a:endParaRPr>
          </a:p>
        </p:txBody>
      </p:sp>
      <p:sp>
        <p:nvSpPr>
          <p:cNvPr id="18" name="TextBox 17"/>
          <p:cNvSpPr txBox="1"/>
          <p:nvPr/>
        </p:nvSpPr>
        <p:spPr>
          <a:xfrm>
            <a:off x="685800" y="5181600"/>
            <a:ext cx="5461495" cy="1015663"/>
          </a:xfrm>
          <a:prstGeom prst="rect">
            <a:avLst/>
          </a:prstGeom>
          <a:noFill/>
        </p:spPr>
        <p:txBody>
          <a:bodyPr wrap="none" rtlCol="0">
            <a:spAutoFit/>
          </a:bodyPr>
          <a:lstStyle/>
          <a:p>
            <a:r>
              <a:rPr lang="en-GB" sz="2000" b="1" dirty="0" smtClean="0">
                <a:solidFill>
                  <a:schemeClr val="accent3">
                    <a:lumMod val="75000"/>
                  </a:schemeClr>
                </a:solidFill>
              </a:rPr>
              <a:t>D = Diversity index</a:t>
            </a:r>
          </a:p>
          <a:p>
            <a:r>
              <a:rPr lang="en-GB" sz="2000" b="1" dirty="0" smtClean="0">
                <a:solidFill>
                  <a:schemeClr val="accent3">
                    <a:lumMod val="75000"/>
                  </a:schemeClr>
                </a:solidFill>
              </a:rPr>
              <a:t>N= total number of organisms of all species found</a:t>
            </a:r>
          </a:p>
          <a:p>
            <a:r>
              <a:rPr lang="en-GB" sz="2000" b="1" dirty="0" smtClean="0">
                <a:solidFill>
                  <a:schemeClr val="accent3">
                    <a:lumMod val="75000"/>
                  </a:schemeClr>
                </a:solidFill>
              </a:rPr>
              <a:t>n= number of individuals of a particular species</a:t>
            </a:r>
            <a:endParaRPr lang="en-GB" sz="2000" b="1" dirty="0">
              <a:solidFill>
                <a:schemeClr val="accent3">
                  <a:lumMod val="75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b="1" dirty="0" smtClean="0">
                <a:solidFill>
                  <a:schemeClr val="accent3">
                    <a:lumMod val="75000"/>
                  </a:schemeClr>
                </a:solidFill>
              </a:rPr>
              <a:t>G.3.2 Analyse the biodiversity of the two</a:t>
            </a:r>
            <a:br>
              <a:rPr lang="en-GB" sz="3200" b="1" dirty="0" smtClean="0">
                <a:solidFill>
                  <a:schemeClr val="accent3">
                    <a:lumMod val="75000"/>
                  </a:schemeClr>
                </a:solidFill>
              </a:rPr>
            </a:br>
            <a:r>
              <a:rPr lang="en-GB" sz="3200" b="1" dirty="0" smtClean="0">
                <a:solidFill>
                  <a:schemeClr val="accent3">
                    <a:lumMod val="75000"/>
                  </a:schemeClr>
                </a:solidFill>
              </a:rPr>
              <a:t>local communities using the Simpson index.</a:t>
            </a:r>
            <a:endParaRPr lang="en-GB" sz="3200" b="1" dirty="0">
              <a:solidFill>
                <a:schemeClr val="accent3">
                  <a:lumMod val="75000"/>
                </a:schemeClr>
              </a:solidFill>
            </a:endParaRPr>
          </a:p>
        </p:txBody>
      </p:sp>
      <p:graphicFrame>
        <p:nvGraphicFramePr>
          <p:cNvPr id="4" name="Content Placeholder 3"/>
          <p:cNvGraphicFramePr>
            <a:graphicFrameLocks noGrp="1"/>
          </p:cNvGraphicFramePr>
          <p:nvPr>
            <p:ph idx="1"/>
          </p:nvPr>
        </p:nvGraphicFramePr>
        <p:xfrm>
          <a:off x="457200" y="1600200"/>
          <a:ext cx="8229600" cy="3200400"/>
        </p:xfrm>
        <a:graphic>
          <a:graphicData uri="http://schemas.openxmlformats.org/drawingml/2006/table">
            <a:tbl>
              <a:tblPr firstRow="1" bandRow="1">
                <a:tableStyleId>{F5AB1C69-6EDB-4FF4-983F-18BD219EF322}</a:tableStyleId>
              </a:tblPr>
              <a:tblGrid>
                <a:gridCol w="2743200"/>
                <a:gridCol w="2743200"/>
                <a:gridCol w="2743200"/>
              </a:tblGrid>
              <a:tr h="370840">
                <a:tc>
                  <a:txBody>
                    <a:bodyPr/>
                    <a:lstStyle/>
                    <a:p>
                      <a:r>
                        <a:rPr lang="en-GB" sz="2400" b="1" dirty="0" smtClean="0">
                          <a:solidFill>
                            <a:schemeClr val="accent3">
                              <a:lumMod val="75000"/>
                            </a:schemeClr>
                          </a:solidFill>
                        </a:rPr>
                        <a:t>Species</a:t>
                      </a:r>
                      <a:endParaRPr lang="en-GB" sz="2400" b="1" dirty="0">
                        <a:solidFill>
                          <a:schemeClr val="accent3">
                            <a:lumMod val="75000"/>
                          </a:schemeClr>
                        </a:solidFill>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bg1">
                        <a:alpha val="0"/>
                      </a:schemeClr>
                    </a:solidFill>
                  </a:tcPr>
                </a:tc>
                <a:tc>
                  <a:txBody>
                    <a:bodyPr/>
                    <a:lstStyle/>
                    <a:p>
                      <a:r>
                        <a:rPr lang="en-GB" sz="2400" b="1" dirty="0" smtClean="0">
                          <a:solidFill>
                            <a:schemeClr val="accent3">
                              <a:lumMod val="75000"/>
                            </a:schemeClr>
                          </a:solidFill>
                        </a:rPr>
                        <a:t>Number, n</a:t>
                      </a:r>
                      <a:endParaRPr lang="en-GB" sz="2400" b="1" dirty="0">
                        <a:solidFill>
                          <a:schemeClr val="accent3">
                            <a:lumMod val="75000"/>
                          </a:schemeClr>
                        </a:solidFill>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bg1">
                        <a:alpha val="0"/>
                      </a:schemeClr>
                    </a:solidFill>
                  </a:tcPr>
                </a:tc>
                <a:tc>
                  <a:txBody>
                    <a:bodyPr/>
                    <a:lstStyle/>
                    <a:p>
                      <a:r>
                        <a:rPr lang="en-GB" sz="2400" b="1" dirty="0" smtClean="0">
                          <a:solidFill>
                            <a:schemeClr val="accent3">
                              <a:lumMod val="75000"/>
                            </a:schemeClr>
                          </a:solidFill>
                        </a:rPr>
                        <a:t>n(n-1)</a:t>
                      </a:r>
                      <a:endParaRPr lang="en-GB" sz="2400" b="1" dirty="0">
                        <a:solidFill>
                          <a:schemeClr val="accent3">
                            <a:lumMod val="75000"/>
                          </a:schemeClr>
                        </a:solidFill>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bg1">
                        <a:alpha val="0"/>
                      </a:schemeClr>
                    </a:solidFill>
                  </a:tcPr>
                </a:tc>
              </a:tr>
              <a:tr h="370840">
                <a:tc>
                  <a:txBody>
                    <a:bodyPr/>
                    <a:lstStyle/>
                    <a:p>
                      <a:r>
                        <a:rPr lang="en-GB" sz="2400" b="1" dirty="0" smtClean="0">
                          <a:solidFill>
                            <a:schemeClr val="accent3">
                              <a:lumMod val="75000"/>
                            </a:schemeClr>
                          </a:solidFill>
                        </a:rPr>
                        <a:t>A</a:t>
                      </a:r>
                      <a:endParaRPr lang="en-GB" sz="2400" b="1" dirty="0">
                        <a:solidFill>
                          <a:schemeClr val="accent3">
                            <a:lumMod val="75000"/>
                          </a:schemeClr>
                        </a:solidFill>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bg1">
                        <a:alpha val="0"/>
                      </a:schemeClr>
                    </a:solidFill>
                  </a:tcPr>
                </a:tc>
                <a:tc>
                  <a:txBody>
                    <a:bodyPr/>
                    <a:lstStyle/>
                    <a:p>
                      <a:r>
                        <a:rPr lang="en-GB" sz="2400" b="1" dirty="0" smtClean="0">
                          <a:solidFill>
                            <a:schemeClr val="accent3">
                              <a:lumMod val="75000"/>
                            </a:schemeClr>
                          </a:solidFill>
                        </a:rPr>
                        <a:t>10</a:t>
                      </a:r>
                      <a:endParaRPr lang="en-GB" sz="2400" b="1" dirty="0">
                        <a:solidFill>
                          <a:schemeClr val="accent3">
                            <a:lumMod val="75000"/>
                          </a:schemeClr>
                        </a:solidFill>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bg1">
                        <a:alpha val="0"/>
                      </a:schemeClr>
                    </a:solidFill>
                  </a:tcPr>
                </a:tc>
                <a:tc>
                  <a:txBody>
                    <a:bodyPr/>
                    <a:lstStyle/>
                    <a:p>
                      <a:endParaRPr lang="en-GB" sz="2400" b="1" dirty="0">
                        <a:solidFill>
                          <a:schemeClr val="accent3">
                            <a:lumMod val="75000"/>
                          </a:schemeClr>
                        </a:solidFill>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bg1">
                        <a:alpha val="0"/>
                      </a:schemeClr>
                    </a:solidFill>
                  </a:tcPr>
                </a:tc>
              </a:tr>
              <a:tr h="370840">
                <a:tc>
                  <a:txBody>
                    <a:bodyPr/>
                    <a:lstStyle/>
                    <a:p>
                      <a:r>
                        <a:rPr lang="en-GB" sz="2400" b="1" dirty="0" smtClean="0">
                          <a:solidFill>
                            <a:schemeClr val="accent3">
                              <a:lumMod val="75000"/>
                            </a:schemeClr>
                          </a:solidFill>
                        </a:rPr>
                        <a:t>B</a:t>
                      </a:r>
                      <a:endParaRPr lang="en-GB" sz="2400" b="1" dirty="0">
                        <a:solidFill>
                          <a:schemeClr val="accent3">
                            <a:lumMod val="75000"/>
                          </a:schemeClr>
                        </a:solidFill>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bg1">
                        <a:alpha val="0"/>
                      </a:schemeClr>
                    </a:solidFill>
                  </a:tcPr>
                </a:tc>
                <a:tc>
                  <a:txBody>
                    <a:bodyPr/>
                    <a:lstStyle/>
                    <a:p>
                      <a:r>
                        <a:rPr lang="en-GB" sz="2400" b="1" dirty="0" smtClean="0">
                          <a:solidFill>
                            <a:schemeClr val="accent3">
                              <a:lumMod val="75000"/>
                            </a:schemeClr>
                          </a:solidFill>
                        </a:rPr>
                        <a:t>6</a:t>
                      </a:r>
                      <a:endParaRPr lang="en-GB" sz="2400" b="1" dirty="0">
                        <a:solidFill>
                          <a:schemeClr val="accent3">
                            <a:lumMod val="75000"/>
                          </a:schemeClr>
                        </a:solidFill>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bg1">
                        <a:alpha val="0"/>
                      </a:schemeClr>
                    </a:solidFill>
                  </a:tcPr>
                </a:tc>
                <a:tc>
                  <a:txBody>
                    <a:bodyPr/>
                    <a:lstStyle/>
                    <a:p>
                      <a:endParaRPr lang="en-GB" sz="2400" b="1" dirty="0">
                        <a:solidFill>
                          <a:schemeClr val="accent3">
                            <a:lumMod val="75000"/>
                          </a:schemeClr>
                        </a:solidFill>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bg1">
                        <a:alpha val="0"/>
                      </a:schemeClr>
                    </a:solidFill>
                  </a:tcPr>
                </a:tc>
              </a:tr>
              <a:tr h="370840">
                <a:tc>
                  <a:txBody>
                    <a:bodyPr/>
                    <a:lstStyle/>
                    <a:p>
                      <a:r>
                        <a:rPr lang="en-GB" sz="2400" b="1" dirty="0" smtClean="0">
                          <a:solidFill>
                            <a:schemeClr val="accent3">
                              <a:lumMod val="75000"/>
                            </a:schemeClr>
                          </a:solidFill>
                        </a:rPr>
                        <a:t>C</a:t>
                      </a:r>
                      <a:endParaRPr lang="en-GB" sz="2400" b="1" dirty="0">
                        <a:solidFill>
                          <a:schemeClr val="accent3">
                            <a:lumMod val="75000"/>
                          </a:schemeClr>
                        </a:solidFill>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bg1">
                        <a:alpha val="0"/>
                      </a:schemeClr>
                    </a:solidFill>
                  </a:tcPr>
                </a:tc>
                <a:tc>
                  <a:txBody>
                    <a:bodyPr/>
                    <a:lstStyle/>
                    <a:p>
                      <a:r>
                        <a:rPr lang="en-GB" sz="2400" b="1" dirty="0" smtClean="0">
                          <a:solidFill>
                            <a:schemeClr val="accent3">
                              <a:lumMod val="75000"/>
                            </a:schemeClr>
                          </a:solidFill>
                        </a:rPr>
                        <a:t>3</a:t>
                      </a:r>
                      <a:endParaRPr lang="en-GB" sz="2400" b="1" dirty="0">
                        <a:solidFill>
                          <a:schemeClr val="accent3">
                            <a:lumMod val="75000"/>
                          </a:schemeClr>
                        </a:solidFill>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bg1">
                        <a:alpha val="0"/>
                      </a:schemeClr>
                    </a:solidFill>
                  </a:tcPr>
                </a:tc>
                <a:tc>
                  <a:txBody>
                    <a:bodyPr/>
                    <a:lstStyle/>
                    <a:p>
                      <a:endParaRPr lang="en-GB" sz="2400" b="1" dirty="0">
                        <a:solidFill>
                          <a:schemeClr val="accent3">
                            <a:lumMod val="75000"/>
                          </a:schemeClr>
                        </a:solidFill>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bg1">
                        <a:alpha val="0"/>
                      </a:schemeClr>
                    </a:solidFill>
                  </a:tcPr>
                </a:tc>
              </a:tr>
              <a:tr h="370840">
                <a:tc>
                  <a:txBody>
                    <a:bodyPr/>
                    <a:lstStyle/>
                    <a:p>
                      <a:r>
                        <a:rPr lang="en-GB" sz="2400" b="1" dirty="0" smtClean="0">
                          <a:solidFill>
                            <a:schemeClr val="accent3">
                              <a:lumMod val="75000"/>
                            </a:schemeClr>
                          </a:solidFill>
                        </a:rPr>
                        <a:t>D</a:t>
                      </a:r>
                      <a:endParaRPr lang="en-GB" sz="2400" b="1" dirty="0">
                        <a:solidFill>
                          <a:schemeClr val="accent3">
                            <a:lumMod val="75000"/>
                          </a:schemeClr>
                        </a:solidFill>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bg1">
                        <a:alpha val="0"/>
                      </a:schemeClr>
                    </a:solidFill>
                  </a:tcPr>
                </a:tc>
                <a:tc>
                  <a:txBody>
                    <a:bodyPr/>
                    <a:lstStyle/>
                    <a:p>
                      <a:r>
                        <a:rPr lang="en-GB" sz="2400" b="1" dirty="0" smtClean="0">
                          <a:solidFill>
                            <a:schemeClr val="accent3">
                              <a:lumMod val="75000"/>
                            </a:schemeClr>
                          </a:solidFill>
                        </a:rPr>
                        <a:t>4</a:t>
                      </a:r>
                      <a:endParaRPr lang="en-GB" sz="2400" b="1" dirty="0">
                        <a:solidFill>
                          <a:schemeClr val="accent3">
                            <a:lumMod val="75000"/>
                          </a:schemeClr>
                        </a:solidFill>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bg1">
                        <a:alpha val="0"/>
                      </a:schemeClr>
                    </a:solidFill>
                  </a:tcPr>
                </a:tc>
                <a:tc>
                  <a:txBody>
                    <a:bodyPr/>
                    <a:lstStyle/>
                    <a:p>
                      <a:endParaRPr lang="en-GB" sz="2400" b="1" dirty="0">
                        <a:solidFill>
                          <a:schemeClr val="accent3">
                            <a:lumMod val="75000"/>
                          </a:schemeClr>
                        </a:solidFill>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bg1">
                        <a:alpha val="0"/>
                      </a:schemeClr>
                    </a:solidFill>
                  </a:tcPr>
                </a:tc>
              </a:tr>
              <a:tr h="370840">
                <a:tc>
                  <a:txBody>
                    <a:bodyPr/>
                    <a:lstStyle/>
                    <a:p>
                      <a:r>
                        <a:rPr lang="en-GB" sz="2400" b="1" dirty="0" smtClean="0">
                          <a:solidFill>
                            <a:schemeClr val="accent3">
                              <a:lumMod val="75000"/>
                            </a:schemeClr>
                          </a:solidFill>
                        </a:rPr>
                        <a:t>E</a:t>
                      </a:r>
                      <a:endParaRPr lang="en-GB" sz="2400" b="1" dirty="0">
                        <a:solidFill>
                          <a:schemeClr val="accent3">
                            <a:lumMod val="75000"/>
                          </a:schemeClr>
                        </a:solidFill>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bg1">
                        <a:alpha val="0"/>
                      </a:schemeClr>
                    </a:solidFill>
                  </a:tcPr>
                </a:tc>
                <a:tc>
                  <a:txBody>
                    <a:bodyPr/>
                    <a:lstStyle/>
                    <a:p>
                      <a:r>
                        <a:rPr lang="en-GB" sz="2400" b="1" dirty="0" smtClean="0">
                          <a:solidFill>
                            <a:schemeClr val="accent3">
                              <a:lumMod val="75000"/>
                            </a:schemeClr>
                          </a:solidFill>
                        </a:rPr>
                        <a:t>1</a:t>
                      </a:r>
                      <a:endParaRPr lang="en-GB" sz="2400" b="1" dirty="0">
                        <a:solidFill>
                          <a:schemeClr val="accent3">
                            <a:lumMod val="75000"/>
                          </a:schemeClr>
                        </a:solidFill>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bg1">
                        <a:alpha val="0"/>
                      </a:schemeClr>
                    </a:solidFill>
                  </a:tcPr>
                </a:tc>
                <a:tc>
                  <a:txBody>
                    <a:bodyPr/>
                    <a:lstStyle/>
                    <a:p>
                      <a:endParaRPr lang="en-GB" sz="2400" b="1" dirty="0">
                        <a:solidFill>
                          <a:schemeClr val="accent3">
                            <a:lumMod val="75000"/>
                          </a:schemeClr>
                        </a:solidFill>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bg1">
                        <a:alpha val="0"/>
                      </a:schemeClr>
                    </a:solidFill>
                  </a:tcPr>
                </a:tc>
              </a:tr>
              <a:tr h="370840">
                <a:tc>
                  <a:txBody>
                    <a:bodyPr/>
                    <a:lstStyle/>
                    <a:p>
                      <a:endParaRPr lang="en-GB" sz="2400" b="1" dirty="0">
                        <a:solidFill>
                          <a:schemeClr val="accent3">
                            <a:lumMod val="75000"/>
                          </a:schemeClr>
                        </a:solidFill>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bg1">
                        <a:alpha val="0"/>
                      </a:schemeClr>
                    </a:solidFill>
                  </a:tcPr>
                </a:tc>
                <a:tc>
                  <a:txBody>
                    <a:bodyPr/>
                    <a:lstStyle/>
                    <a:p>
                      <a:r>
                        <a:rPr lang="en-GB" sz="2400" b="1" dirty="0" smtClean="0">
                          <a:solidFill>
                            <a:schemeClr val="accent3">
                              <a:lumMod val="75000"/>
                            </a:schemeClr>
                          </a:solidFill>
                        </a:rPr>
                        <a:t>N =</a:t>
                      </a:r>
                      <a:endParaRPr lang="en-GB" sz="2400" b="1" dirty="0">
                        <a:solidFill>
                          <a:schemeClr val="accent3">
                            <a:lumMod val="75000"/>
                          </a:schemeClr>
                        </a:solidFill>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bg1">
                        <a:alpha val="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b="1" dirty="0" smtClean="0">
                          <a:solidFill>
                            <a:schemeClr val="accent3">
                              <a:lumMod val="75000"/>
                            </a:schemeClr>
                          </a:solidFill>
                          <a:sym typeface="Symbol"/>
                        </a:rPr>
                        <a:t></a:t>
                      </a:r>
                      <a:r>
                        <a:rPr lang="en-GB" sz="2400" b="1" dirty="0" smtClean="0">
                          <a:solidFill>
                            <a:schemeClr val="accent3">
                              <a:lumMod val="75000"/>
                            </a:schemeClr>
                          </a:solidFill>
                        </a:rPr>
                        <a:t>n(n-1) =</a:t>
                      </a:r>
                      <a:endParaRPr lang="en-GB" sz="2400" b="1" dirty="0">
                        <a:solidFill>
                          <a:schemeClr val="accent3">
                            <a:lumMod val="75000"/>
                          </a:schemeClr>
                        </a:solidFill>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bg1">
                        <a:alpha val="0"/>
                      </a:schemeClr>
                    </a:solidFill>
                  </a:tcPr>
                </a:tc>
              </a:tr>
            </a:tbl>
          </a:graphicData>
        </a:graphic>
      </p:graphicFrame>
      <p:sp>
        <p:nvSpPr>
          <p:cNvPr id="5" name="TextBox 4"/>
          <p:cNvSpPr txBox="1"/>
          <p:nvPr/>
        </p:nvSpPr>
        <p:spPr>
          <a:xfrm>
            <a:off x="609600" y="5715000"/>
            <a:ext cx="8229600" cy="830997"/>
          </a:xfrm>
          <a:prstGeom prst="rect">
            <a:avLst/>
          </a:prstGeom>
          <a:noFill/>
        </p:spPr>
        <p:txBody>
          <a:bodyPr wrap="square" rtlCol="0">
            <a:spAutoFit/>
          </a:bodyPr>
          <a:lstStyle/>
          <a:p>
            <a:r>
              <a:rPr lang="en-GB" sz="2400" b="1" i="1" u="sng" dirty="0" smtClean="0">
                <a:solidFill>
                  <a:schemeClr val="accent3">
                    <a:lumMod val="75000"/>
                  </a:schemeClr>
                </a:solidFill>
              </a:rPr>
              <a:t>N.B. </a:t>
            </a:r>
            <a:r>
              <a:rPr lang="en-GB" sz="2400" b="1" dirty="0" smtClean="0">
                <a:solidFill>
                  <a:schemeClr val="accent3">
                    <a:lumMod val="75000"/>
                  </a:schemeClr>
                </a:solidFill>
              </a:rPr>
              <a:t>A greater number of species and greater evenness  in the numbers of individual species means a higher diversity. </a:t>
            </a:r>
            <a:endParaRPr lang="en-GB" sz="2400" b="1" dirty="0">
              <a:solidFill>
                <a:schemeClr val="accent3">
                  <a:lumMod val="75000"/>
                </a:schemeClr>
              </a:solidFill>
            </a:endParaRPr>
          </a:p>
        </p:txBody>
      </p:sp>
      <p:sp>
        <p:nvSpPr>
          <p:cNvPr id="6" name="TextBox 5"/>
          <p:cNvSpPr txBox="1"/>
          <p:nvPr/>
        </p:nvSpPr>
        <p:spPr>
          <a:xfrm>
            <a:off x="609600" y="5181600"/>
            <a:ext cx="8126905" cy="461665"/>
          </a:xfrm>
          <a:prstGeom prst="rect">
            <a:avLst/>
          </a:prstGeom>
          <a:noFill/>
        </p:spPr>
        <p:txBody>
          <a:bodyPr wrap="none" rtlCol="0">
            <a:spAutoFit/>
          </a:bodyPr>
          <a:lstStyle/>
          <a:p>
            <a:r>
              <a:rPr lang="en-GB" sz="2400" b="1" dirty="0" smtClean="0">
                <a:solidFill>
                  <a:schemeClr val="accent3">
                    <a:lumMod val="75000"/>
                  </a:schemeClr>
                </a:solidFill>
              </a:rPr>
              <a:t>Complete the table above and use the formula to determine D</a:t>
            </a:r>
            <a:endParaRPr lang="en-GB" sz="2400" b="1" dirty="0">
              <a:solidFill>
                <a:schemeClr val="accent3">
                  <a:lumMod val="75000"/>
                </a:scheme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4525963"/>
          </a:xfrm>
        </p:spPr>
        <p:txBody>
          <a:bodyPr>
            <a:normAutofit fontScale="70000" lnSpcReduction="20000"/>
          </a:bodyPr>
          <a:lstStyle/>
          <a:p>
            <a:pPr>
              <a:buNone/>
            </a:pPr>
            <a:r>
              <a:rPr lang="en-US" dirty="0" smtClean="0"/>
              <a:t>Simpson Diversity Index</a:t>
            </a:r>
          </a:p>
          <a:p>
            <a:pPr>
              <a:buNone/>
            </a:pPr>
            <a:r>
              <a:rPr lang="en-US" dirty="0" smtClean="0"/>
              <a:t>Key points</a:t>
            </a:r>
          </a:p>
          <a:p>
            <a:pPr>
              <a:buFont typeface="Wingdings" pitchFamily="2" charset="2"/>
              <a:buChar char="§"/>
            </a:pPr>
            <a:r>
              <a:rPr lang="en-US" dirty="0" smtClean="0"/>
              <a:t>It is a measure of species richness;</a:t>
            </a:r>
          </a:p>
          <a:p>
            <a:pPr>
              <a:buFont typeface="Wingdings" pitchFamily="2" charset="2"/>
              <a:buChar char="§"/>
            </a:pPr>
            <a:r>
              <a:rPr lang="en-US" dirty="0" smtClean="0"/>
              <a:t>A high value of D indicates an ancient and stable site;</a:t>
            </a:r>
          </a:p>
          <a:p>
            <a:pPr>
              <a:buFont typeface="Wingdings" pitchFamily="2" charset="2"/>
              <a:buChar char="§"/>
            </a:pPr>
            <a:r>
              <a:rPr lang="en-US" dirty="0" smtClean="0"/>
              <a:t>A low value of D suggests recent </a:t>
            </a:r>
            <a:r>
              <a:rPr lang="en-US" dirty="0" err="1" smtClean="0"/>
              <a:t>colonisation</a:t>
            </a:r>
            <a:r>
              <a:rPr lang="en-US" dirty="0" smtClean="0"/>
              <a:t>, agricultural management or pollution;</a:t>
            </a:r>
          </a:p>
          <a:p>
            <a:pPr>
              <a:buNone/>
            </a:pPr>
            <a:r>
              <a:rPr lang="en-US" dirty="0" smtClean="0"/>
              <a:t>Simpson’s Diversity Index allows monitoring of ecosystems for –</a:t>
            </a:r>
          </a:p>
          <a:p>
            <a:pPr>
              <a:buFont typeface="Wingdings" pitchFamily="2" charset="2"/>
              <a:buChar char="§"/>
            </a:pPr>
            <a:r>
              <a:rPr lang="en-US" dirty="0" smtClean="0"/>
              <a:t>damage by agricultural or industrial pollution;</a:t>
            </a:r>
          </a:p>
          <a:p>
            <a:pPr>
              <a:buFont typeface="Wingdings" pitchFamily="2" charset="2"/>
              <a:buChar char="§"/>
            </a:pPr>
            <a:r>
              <a:rPr lang="en-US" dirty="0" smtClean="0"/>
              <a:t>the effect of improvement schemes;</a:t>
            </a:r>
          </a:p>
          <a:p>
            <a:pPr>
              <a:buFont typeface="Wingdings" pitchFamily="2" charset="2"/>
              <a:buChar char="§"/>
            </a:pPr>
            <a:r>
              <a:rPr lang="en-US" dirty="0" smtClean="0"/>
              <a:t>providing evidence for conserving valuable ecosystems against planning</a:t>
            </a:r>
          </a:p>
          <a:p>
            <a:pPr>
              <a:buFont typeface="Wingdings" pitchFamily="2" charset="2"/>
              <a:buChar char="§"/>
            </a:pPr>
            <a:r>
              <a:rPr lang="en-US" dirty="0" smtClean="0"/>
              <a:t>applications for, e.g. housing or a road or a marina.</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4495800"/>
          </a:xfrm>
        </p:spPr>
        <p:txBody>
          <a:bodyPr wrap="square" lIns="91440">
            <a:normAutofit fontScale="55000" lnSpcReduction="20000"/>
          </a:bodyPr>
          <a:lstStyle/>
          <a:p>
            <a:pPr>
              <a:buNone/>
            </a:pPr>
            <a:r>
              <a:rPr lang="en-US" b="1" dirty="0" smtClean="0"/>
              <a:t>Biological Diversity - </a:t>
            </a:r>
            <a:r>
              <a:rPr lang="en-US" dirty="0" smtClean="0"/>
              <a:t>the great variety of life</a:t>
            </a:r>
          </a:p>
          <a:p>
            <a:pPr marL="0" indent="0">
              <a:buNone/>
            </a:pPr>
            <a:r>
              <a:rPr lang="en-US" dirty="0" smtClean="0"/>
              <a:t>Biological diversity can be quantified in many different ways. The two main factors taken into account when measuring diversity are richness and evenness. Richness is a measure of the number of different kinds of organisms present in a particular area. For example, species richness is the number of different species present. However, diversity depends not only on richness, but also on evenness. Evenness compares the similarity of the population size of each of the species present.</a:t>
            </a:r>
          </a:p>
          <a:p>
            <a:pPr marL="0" indent="0">
              <a:buNone/>
            </a:pPr>
            <a:r>
              <a:rPr lang="en-US" b="1" dirty="0" smtClean="0"/>
              <a:t>1.</a:t>
            </a:r>
            <a:r>
              <a:rPr lang="en-US" dirty="0" smtClean="0"/>
              <a:t> </a:t>
            </a:r>
            <a:r>
              <a:rPr lang="en-US" b="1" dirty="0" smtClean="0"/>
              <a:t>Richness</a:t>
            </a:r>
            <a:r>
              <a:rPr lang="en-US" dirty="0" smtClean="0"/>
              <a:t> </a:t>
            </a:r>
          </a:p>
          <a:p>
            <a:pPr marL="0" indent="0">
              <a:buNone/>
            </a:pPr>
            <a:r>
              <a:rPr lang="en-US" dirty="0" smtClean="0"/>
              <a:t>The number of species per sample is a measure of richness. The more species present in a sample, the 'richer' the sample.</a:t>
            </a:r>
          </a:p>
          <a:p>
            <a:pPr marL="0" indent="0">
              <a:buNone/>
            </a:pPr>
            <a:r>
              <a:rPr lang="en-US" dirty="0" smtClean="0"/>
              <a:t>Species richness as a measure on its own takes no account of the number of individuals of each species present. It gives as much weight to those species which have very few individuals as to those which have many individuals. Thus, one daisy has as much influence on the richness of an area as 1000 buttercups.</a:t>
            </a:r>
          </a:p>
          <a:p>
            <a:pPr marL="0" indent="0">
              <a:buNone/>
            </a:pPr>
            <a:r>
              <a:rPr lang="en-US" b="1" dirty="0" smtClean="0"/>
              <a:t>2.</a:t>
            </a:r>
            <a:r>
              <a:rPr lang="en-US" dirty="0" smtClean="0"/>
              <a:t> </a:t>
            </a:r>
            <a:r>
              <a:rPr lang="en-US" b="1" dirty="0" smtClean="0"/>
              <a:t>Evenness</a:t>
            </a:r>
            <a:r>
              <a:rPr lang="en-US" dirty="0" smtClean="0"/>
              <a:t> </a:t>
            </a:r>
          </a:p>
          <a:p>
            <a:pPr marL="0" indent="0">
              <a:buNone/>
            </a:pPr>
            <a:r>
              <a:rPr lang="en-US" dirty="0" smtClean="0"/>
              <a:t>Evenness is a measure of the relative abundance of the different species making up the richness of an area.</a:t>
            </a:r>
          </a:p>
          <a:p>
            <a:pPr marL="0" indent="0">
              <a:buNone/>
            </a:pPr>
            <a:r>
              <a:rPr lang="en-US" dirty="0" smtClean="0"/>
              <a:t>To give an example, we might have sampled two different fields for wildflowers. </a:t>
            </a:r>
          </a:p>
          <a:p>
            <a:endParaRPr lang="en-US" dirty="0"/>
          </a:p>
        </p:txBody>
      </p:sp>
      <p:graphicFrame>
        <p:nvGraphicFramePr>
          <p:cNvPr id="4" name="Table 3"/>
          <p:cNvGraphicFramePr>
            <a:graphicFrameLocks noGrp="1"/>
          </p:cNvGraphicFramePr>
          <p:nvPr/>
        </p:nvGraphicFramePr>
        <p:xfrm>
          <a:off x="1447800" y="4724400"/>
          <a:ext cx="5638800" cy="2072640"/>
        </p:xfrm>
        <a:graphic>
          <a:graphicData uri="http://schemas.openxmlformats.org/drawingml/2006/table">
            <a:tbl>
              <a:tblPr firstRow="1" bandRow="1">
                <a:tableStyleId>{5C22544A-7EE6-4342-B048-85BDC9FD1C3A}</a:tableStyleId>
              </a:tblPr>
              <a:tblGrid>
                <a:gridCol w="1879600"/>
                <a:gridCol w="1879600"/>
                <a:gridCol w="1879600"/>
              </a:tblGrid>
              <a:tr h="349624">
                <a:tc>
                  <a:txBody>
                    <a:bodyPr/>
                    <a:lstStyle/>
                    <a:p>
                      <a:endParaRPr lang="en-US" dirty="0"/>
                    </a:p>
                  </a:txBody>
                  <a:tcPr/>
                </a:tc>
                <a:tc gridSpan="2">
                  <a:txBody>
                    <a:bodyPr/>
                    <a:lstStyle/>
                    <a:p>
                      <a:r>
                        <a:rPr lang="en-GB" dirty="0" smtClean="0"/>
                        <a:t>Number</a:t>
                      </a:r>
                      <a:endParaRPr lang="en-US" dirty="0"/>
                    </a:p>
                  </a:txBody>
                  <a:tcPr/>
                </a:tc>
                <a:tc hMerge="1">
                  <a:txBody>
                    <a:bodyPr/>
                    <a:lstStyle/>
                    <a:p>
                      <a:endParaRPr lang="en-US" dirty="0"/>
                    </a:p>
                  </a:txBody>
                  <a:tcPr/>
                </a:tc>
              </a:tr>
              <a:tr h="320488">
                <a:tc>
                  <a:txBody>
                    <a:bodyPr/>
                    <a:lstStyle/>
                    <a:p>
                      <a:r>
                        <a:rPr lang="en-GB" sz="1600" b="0" dirty="0" smtClean="0"/>
                        <a:t>Flower species</a:t>
                      </a:r>
                      <a:endParaRPr lang="en-US" sz="1600" b="0" dirty="0"/>
                    </a:p>
                  </a:txBody>
                  <a:tcPr/>
                </a:tc>
                <a:tc>
                  <a:txBody>
                    <a:bodyPr/>
                    <a:lstStyle/>
                    <a:p>
                      <a:r>
                        <a:rPr lang="en-GB" sz="1600" dirty="0" smtClean="0"/>
                        <a:t>Site 1</a:t>
                      </a:r>
                      <a:endParaRPr lang="en-US" sz="1600" dirty="0"/>
                    </a:p>
                  </a:txBody>
                  <a:tcPr/>
                </a:tc>
                <a:tc>
                  <a:txBody>
                    <a:bodyPr/>
                    <a:lstStyle/>
                    <a:p>
                      <a:r>
                        <a:rPr lang="en-GB" sz="1600" dirty="0" smtClean="0"/>
                        <a:t>Site 2</a:t>
                      </a:r>
                      <a:endParaRPr lang="en-US" sz="1600" dirty="0"/>
                    </a:p>
                  </a:txBody>
                  <a:tcPr/>
                </a:tc>
              </a:tr>
              <a:tr h="320488">
                <a:tc>
                  <a:txBody>
                    <a:bodyPr/>
                    <a:lstStyle/>
                    <a:p>
                      <a:r>
                        <a:rPr lang="en-GB" sz="1600" b="0" dirty="0" err="1" smtClean="0"/>
                        <a:t>Daisey</a:t>
                      </a:r>
                      <a:endParaRPr lang="en-US" sz="1600" b="0" dirty="0"/>
                    </a:p>
                  </a:txBody>
                  <a:tcPr/>
                </a:tc>
                <a:tc>
                  <a:txBody>
                    <a:bodyPr/>
                    <a:lstStyle/>
                    <a:p>
                      <a:r>
                        <a:rPr lang="en-GB" sz="1600" dirty="0" smtClean="0"/>
                        <a:t>300</a:t>
                      </a:r>
                      <a:endParaRPr lang="en-US" sz="1600" dirty="0"/>
                    </a:p>
                  </a:txBody>
                  <a:tcPr/>
                </a:tc>
                <a:tc>
                  <a:txBody>
                    <a:bodyPr/>
                    <a:lstStyle/>
                    <a:p>
                      <a:r>
                        <a:rPr lang="en-GB" sz="1600" dirty="0" smtClean="0"/>
                        <a:t>15</a:t>
                      </a:r>
                      <a:endParaRPr lang="en-US" sz="1600" dirty="0"/>
                    </a:p>
                  </a:txBody>
                  <a:tcPr/>
                </a:tc>
              </a:tr>
              <a:tr h="320488">
                <a:tc>
                  <a:txBody>
                    <a:bodyPr/>
                    <a:lstStyle/>
                    <a:p>
                      <a:r>
                        <a:rPr lang="en-GB" sz="1600" b="0" dirty="0" smtClean="0"/>
                        <a:t>Dandelion</a:t>
                      </a:r>
                      <a:endParaRPr lang="en-US" sz="1600" b="0" dirty="0"/>
                    </a:p>
                  </a:txBody>
                  <a:tcPr/>
                </a:tc>
                <a:tc>
                  <a:txBody>
                    <a:bodyPr/>
                    <a:lstStyle/>
                    <a:p>
                      <a:r>
                        <a:rPr lang="en-GB" sz="1600" dirty="0" smtClean="0"/>
                        <a:t>250</a:t>
                      </a:r>
                      <a:endParaRPr lang="en-US" sz="1600" dirty="0"/>
                    </a:p>
                  </a:txBody>
                  <a:tcPr/>
                </a:tc>
                <a:tc>
                  <a:txBody>
                    <a:bodyPr/>
                    <a:lstStyle/>
                    <a:p>
                      <a:r>
                        <a:rPr lang="en-GB" sz="1600" dirty="0" smtClean="0"/>
                        <a:t>210</a:t>
                      </a:r>
                      <a:endParaRPr lang="en-US" sz="1600" dirty="0"/>
                    </a:p>
                  </a:txBody>
                  <a:tcPr/>
                </a:tc>
              </a:tr>
              <a:tr h="320488">
                <a:tc>
                  <a:txBody>
                    <a:bodyPr/>
                    <a:lstStyle/>
                    <a:p>
                      <a:r>
                        <a:rPr lang="en-GB" sz="1600" b="0" dirty="0" smtClean="0"/>
                        <a:t>Buttercup</a:t>
                      </a:r>
                      <a:endParaRPr lang="en-US" sz="1600" b="0" dirty="0"/>
                    </a:p>
                  </a:txBody>
                  <a:tcPr/>
                </a:tc>
                <a:tc>
                  <a:txBody>
                    <a:bodyPr/>
                    <a:lstStyle/>
                    <a:p>
                      <a:r>
                        <a:rPr lang="en-GB" sz="1600" dirty="0" smtClean="0"/>
                        <a:t>0</a:t>
                      </a:r>
                      <a:endParaRPr lang="en-US" sz="1600" dirty="0"/>
                    </a:p>
                  </a:txBody>
                  <a:tcPr/>
                </a:tc>
                <a:tc>
                  <a:txBody>
                    <a:bodyPr/>
                    <a:lstStyle/>
                    <a:p>
                      <a:r>
                        <a:rPr lang="en-GB" sz="1600" dirty="0" smtClean="0"/>
                        <a:t>605</a:t>
                      </a:r>
                      <a:endParaRPr lang="en-US" sz="1600" dirty="0"/>
                    </a:p>
                  </a:txBody>
                  <a:tcPr/>
                </a:tc>
              </a:tr>
              <a:tr h="349624">
                <a:tc>
                  <a:txBody>
                    <a:bodyPr/>
                    <a:lstStyle/>
                    <a:p>
                      <a:r>
                        <a:rPr lang="en-GB" sz="1600" b="0" dirty="0" smtClean="0"/>
                        <a:t>Plantain</a:t>
                      </a:r>
                      <a:endParaRPr lang="en-US" sz="1600" b="0" dirty="0"/>
                    </a:p>
                  </a:txBody>
                  <a:tcPr/>
                </a:tc>
                <a:tc>
                  <a:txBody>
                    <a:bodyPr/>
                    <a:lstStyle/>
                    <a:p>
                      <a:r>
                        <a:rPr lang="en-GB" dirty="0" smtClean="0"/>
                        <a:t>310</a:t>
                      </a:r>
                      <a:endParaRPr lang="en-US" dirty="0"/>
                    </a:p>
                  </a:txBody>
                  <a:tcPr/>
                </a:tc>
                <a:tc>
                  <a:txBody>
                    <a:bodyPr/>
                    <a:lstStyle/>
                    <a:p>
                      <a:r>
                        <a:rPr lang="en-GB" dirty="0" smtClean="0"/>
                        <a:t>10</a:t>
                      </a:r>
                      <a:endParaRPr lang="en-US" dirty="0"/>
                    </a:p>
                  </a:txBody>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GB" b="1" dirty="0" smtClean="0">
                <a:solidFill>
                  <a:schemeClr val="accent3">
                    <a:lumMod val="75000"/>
                  </a:schemeClr>
                </a:solidFill>
              </a:rPr>
              <a:t>Hypothesis</a:t>
            </a:r>
            <a:endParaRPr lang="en-US" b="1" dirty="0">
              <a:solidFill>
                <a:schemeClr val="accent3">
                  <a:lumMod val="75000"/>
                </a:schemeClr>
              </a:solidFill>
            </a:endParaRPr>
          </a:p>
        </p:txBody>
      </p:sp>
      <p:sp>
        <p:nvSpPr>
          <p:cNvPr id="3" name="Content Placeholder 2"/>
          <p:cNvSpPr>
            <a:spLocks noGrp="1"/>
          </p:cNvSpPr>
          <p:nvPr>
            <p:ph idx="1"/>
          </p:nvPr>
        </p:nvSpPr>
        <p:spPr>
          <a:xfrm>
            <a:off x="457200" y="990600"/>
            <a:ext cx="8229600" cy="5135563"/>
          </a:xfrm>
        </p:spPr>
        <p:txBody>
          <a:bodyPr/>
          <a:lstStyle/>
          <a:p>
            <a:pPr marL="0" indent="0">
              <a:buNone/>
            </a:pPr>
            <a:r>
              <a:rPr lang="en-GB" b="1" dirty="0" smtClean="0">
                <a:solidFill>
                  <a:schemeClr val="accent3">
                    <a:lumMod val="75000"/>
                  </a:schemeClr>
                </a:solidFill>
              </a:rPr>
              <a:t>The holly berries form </a:t>
            </a:r>
            <a:r>
              <a:rPr lang="en-GB" b="1" i="1" dirty="0" smtClean="0">
                <a:solidFill>
                  <a:schemeClr val="accent3">
                    <a:lumMod val="75000"/>
                  </a:schemeClr>
                </a:solidFill>
              </a:rPr>
              <a:t>Ilex </a:t>
            </a:r>
            <a:r>
              <a:rPr lang="en-GB" b="1" i="1" dirty="0" err="1" smtClean="0">
                <a:solidFill>
                  <a:schemeClr val="accent3">
                    <a:lumMod val="75000"/>
                  </a:schemeClr>
                </a:solidFill>
              </a:rPr>
              <a:t>aquifolium</a:t>
            </a:r>
            <a:r>
              <a:rPr lang="en-GB" b="1" i="1" dirty="0" smtClean="0">
                <a:solidFill>
                  <a:schemeClr val="accent3">
                    <a:lumMod val="75000"/>
                  </a:schemeClr>
                </a:solidFill>
              </a:rPr>
              <a:t> </a:t>
            </a:r>
            <a:r>
              <a:rPr lang="en-GB" b="1" dirty="0" smtClean="0">
                <a:solidFill>
                  <a:schemeClr val="accent3">
                    <a:lumMod val="75000"/>
                  </a:schemeClr>
                </a:solidFill>
              </a:rPr>
              <a:t>trees with variegated leaves are smaller than berries from a non variegated tree.</a:t>
            </a:r>
            <a:endParaRPr lang="en-US" b="1" dirty="0">
              <a:solidFill>
                <a:schemeClr val="accent3">
                  <a:lumMod val="75000"/>
                </a:schemeClr>
              </a:solidFill>
            </a:endParaRPr>
          </a:p>
        </p:txBody>
      </p:sp>
      <p:pic>
        <p:nvPicPr>
          <p:cNvPr id="4" name="Picture 3" descr="variegated1.jpg"/>
          <p:cNvPicPr>
            <a:picLocks noChangeAspect="1"/>
          </p:cNvPicPr>
          <p:nvPr/>
        </p:nvPicPr>
        <p:blipFill>
          <a:blip r:embed="rId3" cstate="print"/>
          <a:stretch>
            <a:fillRect/>
          </a:stretch>
        </p:blipFill>
        <p:spPr>
          <a:xfrm>
            <a:off x="457200" y="2667000"/>
            <a:ext cx="2857500" cy="1428750"/>
          </a:xfrm>
          <a:prstGeom prst="rect">
            <a:avLst/>
          </a:prstGeom>
        </p:spPr>
      </p:pic>
      <p:graphicFrame>
        <p:nvGraphicFramePr>
          <p:cNvPr id="5" name="Table 4"/>
          <p:cNvGraphicFramePr>
            <a:graphicFrameLocks noGrp="1"/>
          </p:cNvGraphicFramePr>
          <p:nvPr/>
        </p:nvGraphicFramePr>
        <p:xfrm>
          <a:off x="304800" y="4648200"/>
          <a:ext cx="4724400" cy="1529080"/>
        </p:xfrm>
        <a:graphic>
          <a:graphicData uri="http://schemas.openxmlformats.org/drawingml/2006/table">
            <a:tbl>
              <a:tblPr firstRow="1" bandRow="1">
                <a:tableStyleId>{F5AB1C69-6EDB-4FF4-983F-18BD219EF322}</a:tableStyleId>
              </a:tblPr>
              <a:tblGrid>
                <a:gridCol w="1574800"/>
                <a:gridCol w="1574800"/>
                <a:gridCol w="1574800"/>
              </a:tblGrid>
              <a:tr h="370840">
                <a:tc>
                  <a:txBody>
                    <a:bodyPr/>
                    <a:lstStyle/>
                    <a:p>
                      <a:r>
                        <a:rPr lang="en-GB" dirty="0" smtClean="0"/>
                        <a:t>Tree</a:t>
                      </a:r>
                      <a:endParaRPr lang="en-US" dirty="0"/>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r>
                        <a:rPr lang="en-GB" sz="1600" dirty="0" smtClean="0"/>
                        <a:t>Mean berry mass ± 1mg</a:t>
                      </a:r>
                      <a:endParaRPr lang="en-US" sz="1600" dirty="0"/>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r>
                        <a:rPr lang="en-GB" sz="1600" dirty="0" smtClean="0"/>
                        <a:t>Standard deviation mg</a:t>
                      </a:r>
                      <a:endParaRPr lang="en-US" sz="1600" dirty="0"/>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r>
              <a:tr h="370840">
                <a:tc>
                  <a:txBody>
                    <a:bodyPr/>
                    <a:lstStyle/>
                    <a:p>
                      <a:r>
                        <a:rPr lang="en-GB" sz="1600" dirty="0" smtClean="0"/>
                        <a:t>Green leaves</a:t>
                      </a:r>
                      <a:endParaRPr lang="en-US" sz="1600" dirty="0"/>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r>
                        <a:rPr lang="en-GB" sz="1600" dirty="0" smtClean="0"/>
                        <a:t>427</a:t>
                      </a:r>
                      <a:endParaRPr lang="en-US" sz="1600" dirty="0"/>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r>
                        <a:rPr lang="en-GB" sz="1600" dirty="0" smtClean="0"/>
                        <a:t>73</a:t>
                      </a:r>
                      <a:endParaRPr lang="en-US" sz="1600" dirty="0"/>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r>
              <a:tr h="370840">
                <a:tc>
                  <a:txBody>
                    <a:bodyPr/>
                    <a:lstStyle/>
                    <a:p>
                      <a:r>
                        <a:rPr lang="en-GB" sz="1600" dirty="0" smtClean="0"/>
                        <a:t>Variegated leaves</a:t>
                      </a:r>
                      <a:endParaRPr lang="en-US" sz="1600" dirty="0"/>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r>
                        <a:rPr lang="en-GB" sz="1600" dirty="0" smtClean="0"/>
                        <a:t>399</a:t>
                      </a:r>
                      <a:endParaRPr lang="en-US" sz="1600" dirty="0"/>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r>
                        <a:rPr lang="en-GB" sz="1600" dirty="0" smtClean="0"/>
                        <a:t>80</a:t>
                      </a:r>
                      <a:endParaRPr lang="en-US" sz="1600" dirty="0"/>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r>
            </a:tbl>
          </a:graphicData>
        </a:graphic>
      </p:graphicFrame>
      <p:pic>
        <p:nvPicPr>
          <p:cNvPr id="1026" name="Picture 2"/>
          <p:cNvPicPr>
            <a:picLocks noChangeAspect="1" noChangeArrowheads="1"/>
          </p:cNvPicPr>
          <p:nvPr/>
        </p:nvPicPr>
        <p:blipFill>
          <a:blip r:embed="rId4" cstate="print"/>
          <a:srcRect/>
          <a:stretch>
            <a:fillRect/>
          </a:stretch>
        </p:blipFill>
        <p:spPr bwMode="auto">
          <a:xfrm>
            <a:off x="5715000" y="3276600"/>
            <a:ext cx="3233040" cy="3005138"/>
          </a:xfrm>
          <a:prstGeom prst="rect">
            <a:avLst/>
          </a:prstGeom>
          <a:noFill/>
          <a:ln w="9525">
            <a:noFill/>
            <a:miter lim="800000"/>
            <a:headEnd/>
            <a:tailEnd/>
          </a:ln>
          <a:effectLst/>
        </p:spPr>
      </p:pic>
      <p:pic>
        <p:nvPicPr>
          <p:cNvPr id="7" name="Picture 6" descr="statdes3.gif"/>
          <p:cNvPicPr>
            <a:picLocks noChangeAspect="1"/>
          </p:cNvPicPr>
          <p:nvPr/>
        </p:nvPicPr>
        <p:blipFill>
          <a:blip r:embed="rId5" cstate="print"/>
          <a:stretch>
            <a:fillRect/>
          </a:stretch>
        </p:blipFill>
        <p:spPr>
          <a:xfrm>
            <a:off x="3429000" y="2667000"/>
            <a:ext cx="2287524" cy="14478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3">
                    <a:lumMod val="75000"/>
                  </a:schemeClr>
                </a:solidFill>
              </a:rPr>
              <a:t>Null Hypothesis</a:t>
            </a:r>
            <a:endParaRPr lang="en-US" b="1" dirty="0">
              <a:solidFill>
                <a:schemeClr val="accent3">
                  <a:lumMod val="75000"/>
                </a:schemeClr>
              </a:solidFill>
            </a:endParaRPr>
          </a:p>
        </p:txBody>
      </p:sp>
      <p:sp>
        <p:nvSpPr>
          <p:cNvPr id="3" name="Content Placeholder 2"/>
          <p:cNvSpPr>
            <a:spLocks noGrp="1"/>
          </p:cNvSpPr>
          <p:nvPr>
            <p:ph idx="1"/>
          </p:nvPr>
        </p:nvSpPr>
        <p:spPr/>
        <p:txBody>
          <a:bodyPr/>
          <a:lstStyle/>
          <a:p>
            <a:pPr marL="0" indent="0">
              <a:buNone/>
            </a:pPr>
            <a:r>
              <a:rPr lang="en-GB" b="1" dirty="0" smtClean="0">
                <a:solidFill>
                  <a:schemeClr val="accent3">
                    <a:lumMod val="75000"/>
                  </a:schemeClr>
                </a:solidFill>
              </a:rPr>
              <a:t>The holly berries form Ilex </a:t>
            </a:r>
            <a:r>
              <a:rPr lang="en-GB" b="1" dirty="0" err="1" smtClean="0">
                <a:solidFill>
                  <a:schemeClr val="accent3">
                    <a:lumMod val="75000"/>
                  </a:schemeClr>
                </a:solidFill>
              </a:rPr>
              <a:t>aquifolium</a:t>
            </a:r>
            <a:r>
              <a:rPr lang="en-GB" b="1" dirty="0" smtClean="0">
                <a:solidFill>
                  <a:schemeClr val="accent3">
                    <a:lumMod val="75000"/>
                  </a:schemeClr>
                </a:solidFill>
              </a:rPr>
              <a:t> trees with variegated leaves are not smaller than berries from a non variegated tree.</a:t>
            </a:r>
          </a:p>
          <a:p>
            <a:pPr marL="0" indent="0">
              <a:buNone/>
            </a:pPr>
            <a:endParaRPr lang="en-GB" b="1" dirty="0">
              <a:solidFill>
                <a:schemeClr val="accent3">
                  <a:lumMod val="75000"/>
                </a:schemeClr>
              </a:solidFill>
            </a:endParaRPr>
          </a:p>
          <a:p>
            <a:pPr marL="0" indent="0">
              <a:buNone/>
            </a:pPr>
            <a:r>
              <a:rPr lang="en-GB" b="1" dirty="0" smtClean="0">
                <a:solidFill>
                  <a:schemeClr val="accent3">
                    <a:lumMod val="75000"/>
                  </a:schemeClr>
                </a:solidFill>
              </a:rPr>
              <a:t>This means that any differences are due to chance. In this instance, it would be reasonable to suggest that the null hypothesis is supported.</a:t>
            </a:r>
            <a:endParaRPr lang="en-US" b="1" dirty="0" smtClean="0">
              <a:solidFill>
                <a:schemeClr val="accent3">
                  <a:lumMod val="75000"/>
                </a:schemeClr>
              </a:solidFill>
            </a:endParaRPr>
          </a:p>
          <a:p>
            <a:pPr>
              <a:buNone/>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GB" b="1" dirty="0" smtClean="0">
                <a:solidFill>
                  <a:schemeClr val="accent3">
                    <a:lumMod val="75000"/>
                  </a:schemeClr>
                </a:solidFill>
              </a:rPr>
              <a:t>Hypothesis</a:t>
            </a:r>
            <a:endParaRPr lang="en-US" b="1" dirty="0">
              <a:solidFill>
                <a:schemeClr val="accent3">
                  <a:lumMod val="75000"/>
                </a:schemeClr>
              </a:solidFill>
            </a:endParaRPr>
          </a:p>
        </p:txBody>
      </p:sp>
      <p:sp>
        <p:nvSpPr>
          <p:cNvPr id="3" name="Content Placeholder 2"/>
          <p:cNvSpPr>
            <a:spLocks noGrp="1"/>
          </p:cNvSpPr>
          <p:nvPr>
            <p:ph idx="1"/>
          </p:nvPr>
        </p:nvSpPr>
        <p:spPr>
          <a:xfrm>
            <a:off x="457200" y="990600"/>
            <a:ext cx="8229600" cy="5135563"/>
          </a:xfrm>
        </p:spPr>
        <p:txBody>
          <a:bodyPr/>
          <a:lstStyle/>
          <a:p>
            <a:pPr marL="0" indent="0">
              <a:buNone/>
            </a:pPr>
            <a:r>
              <a:rPr lang="en-GB" b="1" dirty="0" smtClean="0">
                <a:solidFill>
                  <a:schemeClr val="accent3">
                    <a:lumMod val="75000"/>
                  </a:schemeClr>
                </a:solidFill>
              </a:rPr>
              <a:t>Bank voles </a:t>
            </a:r>
            <a:r>
              <a:rPr lang="en-GB" b="1" i="1" dirty="0" err="1" smtClean="0">
                <a:solidFill>
                  <a:schemeClr val="accent3">
                    <a:lumMod val="75000"/>
                  </a:schemeClr>
                </a:solidFill>
              </a:rPr>
              <a:t>Clethrionomys</a:t>
            </a:r>
            <a:r>
              <a:rPr lang="en-GB" b="1" i="1" dirty="0" smtClean="0">
                <a:solidFill>
                  <a:schemeClr val="accent3">
                    <a:lumMod val="75000"/>
                  </a:schemeClr>
                </a:solidFill>
              </a:rPr>
              <a:t> </a:t>
            </a:r>
            <a:r>
              <a:rPr lang="en-GB" b="1" i="1" dirty="0" err="1" smtClean="0">
                <a:solidFill>
                  <a:schemeClr val="accent3">
                    <a:lumMod val="75000"/>
                  </a:schemeClr>
                </a:solidFill>
              </a:rPr>
              <a:t>glareolus</a:t>
            </a:r>
            <a:r>
              <a:rPr lang="en-GB" b="1" i="1" dirty="0" smtClean="0">
                <a:solidFill>
                  <a:schemeClr val="accent3">
                    <a:lumMod val="75000"/>
                  </a:schemeClr>
                </a:solidFill>
              </a:rPr>
              <a:t> </a:t>
            </a:r>
            <a:r>
              <a:rPr lang="en-GB" b="1" dirty="0" smtClean="0">
                <a:solidFill>
                  <a:schemeClr val="accent3">
                    <a:lumMod val="75000"/>
                  </a:schemeClr>
                </a:solidFill>
              </a:rPr>
              <a:t>on the Scottish Island of </a:t>
            </a:r>
            <a:r>
              <a:rPr lang="en-GB" b="1" dirty="0" err="1" smtClean="0">
                <a:solidFill>
                  <a:schemeClr val="accent3">
                    <a:lumMod val="75000"/>
                  </a:schemeClr>
                </a:solidFill>
              </a:rPr>
              <a:t>Raasay</a:t>
            </a:r>
            <a:r>
              <a:rPr lang="en-GB" b="1" dirty="0" smtClean="0">
                <a:solidFill>
                  <a:schemeClr val="accent3">
                    <a:lumMod val="75000"/>
                  </a:schemeClr>
                </a:solidFill>
              </a:rPr>
              <a:t> are larger than those on the Scottish mainland.</a:t>
            </a:r>
            <a:endParaRPr lang="en-US" b="1" dirty="0">
              <a:solidFill>
                <a:schemeClr val="accent3">
                  <a:lumMod val="75000"/>
                </a:schemeClr>
              </a:solidFill>
            </a:endParaRPr>
          </a:p>
        </p:txBody>
      </p:sp>
      <p:graphicFrame>
        <p:nvGraphicFramePr>
          <p:cNvPr id="5" name="Table 4"/>
          <p:cNvGraphicFramePr>
            <a:graphicFrameLocks noGrp="1"/>
          </p:cNvGraphicFramePr>
          <p:nvPr/>
        </p:nvGraphicFramePr>
        <p:xfrm>
          <a:off x="304800" y="4648200"/>
          <a:ext cx="4724400" cy="1381760"/>
        </p:xfrm>
        <a:graphic>
          <a:graphicData uri="http://schemas.openxmlformats.org/drawingml/2006/table">
            <a:tbl>
              <a:tblPr firstRow="1" bandRow="1">
                <a:tableStyleId>{F5AB1C69-6EDB-4FF4-983F-18BD219EF322}</a:tableStyleId>
              </a:tblPr>
              <a:tblGrid>
                <a:gridCol w="1574800"/>
                <a:gridCol w="1574800"/>
                <a:gridCol w="1574800"/>
              </a:tblGrid>
              <a:tr h="370840">
                <a:tc>
                  <a:txBody>
                    <a:bodyPr/>
                    <a:lstStyle/>
                    <a:p>
                      <a:r>
                        <a:rPr lang="en-GB" dirty="0" smtClean="0"/>
                        <a:t>Vole population</a:t>
                      </a:r>
                      <a:endParaRPr lang="en-US" dirty="0"/>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r>
                        <a:rPr lang="en-GB" sz="1600" dirty="0" smtClean="0"/>
                        <a:t>Mean length ± 1mm</a:t>
                      </a:r>
                      <a:endParaRPr lang="en-US" sz="1600" dirty="0"/>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r>
                        <a:rPr lang="en-GB" sz="1600" dirty="0" smtClean="0"/>
                        <a:t>Standard deviation mm</a:t>
                      </a:r>
                      <a:endParaRPr lang="en-US" sz="1600" dirty="0"/>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r>
              <a:tr h="370840">
                <a:tc>
                  <a:txBody>
                    <a:bodyPr/>
                    <a:lstStyle/>
                    <a:p>
                      <a:r>
                        <a:rPr lang="en-GB" sz="1600" dirty="0" smtClean="0"/>
                        <a:t>Mainland</a:t>
                      </a:r>
                      <a:endParaRPr lang="en-US" sz="1600" dirty="0"/>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r>
                        <a:rPr lang="en-GB" sz="1600" dirty="0" smtClean="0"/>
                        <a:t>82</a:t>
                      </a:r>
                      <a:endParaRPr lang="en-US" sz="1600" dirty="0"/>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r>
                        <a:rPr lang="en-GB" sz="1600" dirty="0" smtClean="0"/>
                        <a:t>5.2</a:t>
                      </a:r>
                      <a:endParaRPr lang="en-US" sz="1600" dirty="0"/>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r>
              <a:tr h="370840">
                <a:tc>
                  <a:txBody>
                    <a:bodyPr/>
                    <a:lstStyle/>
                    <a:p>
                      <a:r>
                        <a:rPr lang="en-GB" sz="1600" dirty="0" err="1" smtClean="0"/>
                        <a:t>Raasay</a:t>
                      </a:r>
                      <a:endParaRPr lang="en-US" sz="1600" dirty="0"/>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r>
                        <a:rPr lang="en-GB" sz="1600" dirty="0" smtClean="0"/>
                        <a:t>110</a:t>
                      </a:r>
                      <a:endParaRPr lang="en-US" sz="1600" dirty="0"/>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r>
                        <a:rPr lang="en-GB" sz="1600" dirty="0" smtClean="0"/>
                        <a:t>7.1</a:t>
                      </a:r>
                      <a:endParaRPr lang="en-US" sz="1600" dirty="0"/>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r>
            </a:tbl>
          </a:graphicData>
        </a:graphic>
      </p:graphicFrame>
      <p:pic>
        <p:nvPicPr>
          <p:cNvPr id="7" name="Picture 6" descr="statdes3.gif"/>
          <p:cNvPicPr>
            <a:picLocks noChangeAspect="1"/>
          </p:cNvPicPr>
          <p:nvPr/>
        </p:nvPicPr>
        <p:blipFill>
          <a:blip r:embed="rId3" cstate="print"/>
          <a:stretch>
            <a:fillRect/>
          </a:stretch>
        </p:blipFill>
        <p:spPr>
          <a:xfrm>
            <a:off x="3429000" y="2667000"/>
            <a:ext cx="2287524" cy="1447800"/>
          </a:xfrm>
          <a:prstGeom prst="rect">
            <a:avLst/>
          </a:prstGeom>
        </p:spPr>
      </p:pic>
      <p:pic>
        <p:nvPicPr>
          <p:cNvPr id="8" name="Picture 7" descr="myodes_glareolus_1.jpg"/>
          <p:cNvPicPr>
            <a:picLocks noChangeAspect="1"/>
          </p:cNvPicPr>
          <p:nvPr/>
        </p:nvPicPr>
        <p:blipFill>
          <a:blip r:embed="rId4" cstate="print"/>
          <a:stretch>
            <a:fillRect/>
          </a:stretch>
        </p:blipFill>
        <p:spPr>
          <a:xfrm>
            <a:off x="685800" y="2641639"/>
            <a:ext cx="2362200" cy="1457921"/>
          </a:xfrm>
          <a:prstGeom prst="rect">
            <a:avLst/>
          </a:prstGeom>
        </p:spPr>
      </p:pic>
      <p:pic>
        <p:nvPicPr>
          <p:cNvPr id="2050" name="Picture 2"/>
          <p:cNvPicPr>
            <a:picLocks noChangeAspect="1" noChangeArrowheads="1"/>
          </p:cNvPicPr>
          <p:nvPr/>
        </p:nvPicPr>
        <p:blipFill>
          <a:blip r:embed="rId5" cstate="print"/>
          <a:srcRect/>
          <a:stretch>
            <a:fillRect/>
          </a:stretch>
        </p:blipFill>
        <p:spPr bwMode="auto">
          <a:xfrm>
            <a:off x="5791200" y="3124200"/>
            <a:ext cx="3030911" cy="2905125"/>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3">
                    <a:lumMod val="75000"/>
                  </a:schemeClr>
                </a:solidFill>
              </a:rPr>
              <a:t>Null Hypothesis</a:t>
            </a:r>
            <a:endParaRPr lang="en-US" b="1" dirty="0">
              <a:solidFill>
                <a:schemeClr val="accent3">
                  <a:lumMod val="75000"/>
                </a:schemeClr>
              </a:solidFill>
            </a:endParaRPr>
          </a:p>
        </p:txBody>
      </p:sp>
      <p:sp>
        <p:nvSpPr>
          <p:cNvPr id="3" name="Content Placeholder 2"/>
          <p:cNvSpPr>
            <a:spLocks noGrp="1"/>
          </p:cNvSpPr>
          <p:nvPr>
            <p:ph idx="1"/>
          </p:nvPr>
        </p:nvSpPr>
        <p:spPr/>
        <p:txBody>
          <a:bodyPr>
            <a:normAutofit lnSpcReduction="10000"/>
          </a:bodyPr>
          <a:lstStyle/>
          <a:p>
            <a:pPr marL="0" indent="0">
              <a:buNone/>
            </a:pPr>
            <a:r>
              <a:rPr lang="en-GB" b="1" dirty="0" smtClean="0">
                <a:solidFill>
                  <a:schemeClr val="accent3">
                    <a:lumMod val="75000"/>
                  </a:schemeClr>
                </a:solidFill>
              </a:rPr>
              <a:t>The bank voles on </a:t>
            </a:r>
            <a:r>
              <a:rPr lang="en-GB" b="1" dirty="0" err="1" smtClean="0">
                <a:solidFill>
                  <a:schemeClr val="accent3">
                    <a:lumMod val="75000"/>
                  </a:schemeClr>
                </a:solidFill>
              </a:rPr>
              <a:t>Raasay</a:t>
            </a:r>
            <a:r>
              <a:rPr lang="en-GB" b="1" dirty="0" smtClean="0">
                <a:solidFill>
                  <a:schemeClr val="accent3">
                    <a:lumMod val="75000"/>
                  </a:schemeClr>
                </a:solidFill>
              </a:rPr>
              <a:t> are not larger than those on the mainland.</a:t>
            </a:r>
          </a:p>
          <a:p>
            <a:pPr marL="0" indent="0">
              <a:buNone/>
            </a:pPr>
            <a:endParaRPr lang="en-GB" b="1" dirty="0">
              <a:solidFill>
                <a:schemeClr val="accent3">
                  <a:lumMod val="75000"/>
                </a:schemeClr>
              </a:solidFill>
            </a:endParaRPr>
          </a:p>
          <a:p>
            <a:pPr marL="0" indent="0">
              <a:buNone/>
            </a:pPr>
            <a:r>
              <a:rPr lang="en-GB" b="1" dirty="0" smtClean="0">
                <a:solidFill>
                  <a:schemeClr val="accent3">
                    <a:lumMod val="75000"/>
                  </a:schemeClr>
                </a:solidFill>
              </a:rPr>
              <a:t>This means that any differences are due to chance. In this instance, it would be reasonable to suggest that the hypothesis is supported and there is a difference between the two populations. We can be </a:t>
            </a:r>
            <a:r>
              <a:rPr lang="en-GB" b="1" u="sng" dirty="0" smtClean="0">
                <a:solidFill>
                  <a:schemeClr val="accent3">
                    <a:lumMod val="75000"/>
                  </a:schemeClr>
                </a:solidFill>
              </a:rPr>
              <a:t>almost</a:t>
            </a:r>
            <a:r>
              <a:rPr lang="en-GB" b="1" dirty="0" smtClean="0">
                <a:solidFill>
                  <a:schemeClr val="accent3">
                    <a:lumMod val="75000"/>
                  </a:schemeClr>
                </a:solidFill>
              </a:rPr>
              <a:t> certain about this!</a:t>
            </a:r>
            <a:endParaRPr lang="en-US" b="1" dirty="0" smtClean="0">
              <a:solidFill>
                <a:schemeClr val="accent3">
                  <a:lumMod val="75000"/>
                </a:schemeClr>
              </a:solidFill>
            </a:endParaRPr>
          </a:p>
          <a:p>
            <a:pPr>
              <a:buNone/>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T-test</a:t>
            </a:r>
            <a:endParaRPr lang="en-US" dirty="0"/>
          </a:p>
        </p:txBody>
      </p:sp>
      <p:sp>
        <p:nvSpPr>
          <p:cNvPr id="3" name="Content Placeholder 2"/>
          <p:cNvSpPr>
            <a:spLocks noGrp="1"/>
          </p:cNvSpPr>
          <p:nvPr>
            <p:ph idx="1"/>
          </p:nvPr>
        </p:nvSpPr>
        <p:spPr>
          <a:xfrm>
            <a:off x="457200" y="1600201"/>
            <a:ext cx="8229600" cy="2286000"/>
          </a:xfrm>
        </p:spPr>
        <p:txBody>
          <a:bodyPr>
            <a:normAutofit/>
          </a:bodyPr>
          <a:lstStyle/>
          <a:p>
            <a:pPr marL="0" indent="0">
              <a:buNone/>
            </a:pPr>
            <a:r>
              <a:rPr lang="en-GB" sz="2400" b="1" dirty="0" smtClean="0">
                <a:solidFill>
                  <a:schemeClr val="accent3">
                    <a:lumMod val="75000"/>
                  </a:schemeClr>
                </a:solidFill>
              </a:rPr>
              <a:t>A statistical test was required to determine the probability of the difference between two populations or two sets of results being due to chance.</a:t>
            </a:r>
          </a:p>
          <a:p>
            <a:pPr marL="0" indent="0">
              <a:buNone/>
            </a:pPr>
            <a:endParaRPr lang="en-GB" sz="2400" b="1" dirty="0">
              <a:solidFill>
                <a:schemeClr val="accent3">
                  <a:lumMod val="75000"/>
                </a:schemeClr>
              </a:solidFill>
            </a:endParaRPr>
          </a:p>
          <a:p>
            <a:pPr marL="0" indent="0">
              <a:buNone/>
            </a:pPr>
            <a:r>
              <a:rPr lang="en-GB" sz="2400" b="1" dirty="0" smtClean="0">
                <a:solidFill>
                  <a:schemeClr val="accent3">
                    <a:lumMod val="75000"/>
                  </a:schemeClr>
                </a:solidFill>
              </a:rPr>
              <a:t>Mr W.S. </a:t>
            </a:r>
            <a:r>
              <a:rPr lang="en-GB" sz="2400" b="1" dirty="0" err="1" smtClean="0">
                <a:solidFill>
                  <a:schemeClr val="accent3">
                    <a:lumMod val="75000"/>
                  </a:schemeClr>
                </a:solidFill>
              </a:rPr>
              <a:t>Gosset</a:t>
            </a:r>
            <a:r>
              <a:rPr lang="en-GB" sz="2400" b="1" dirty="0" smtClean="0">
                <a:solidFill>
                  <a:schemeClr val="accent3">
                    <a:lumMod val="75000"/>
                  </a:schemeClr>
                </a:solidFill>
              </a:rPr>
              <a:t> came up with the student’s t-test: </a:t>
            </a:r>
            <a:endParaRPr lang="en-US" sz="2400" b="1" dirty="0">
              <a:solidFill>
                <a:schemeClr val="accent3">
                  <a:lumMod val="75000"/>
                </a:schemeClr>
              </a:solidFill>
            </a:endParaRPr>
          </a:p>
        </p:txBody>
      </p:sp>
      <p:pic>
        <p:nvPicPr>
          <p:cNvPr id="4" name="Picture 3" descr="medium_William_Sealy_Gosset.jpg"/>
          <p:cNvPicPr>
            <a:picLocks noChangeAspect="1"/>
          </p:cNvPicPr>
          <p:nvPr/>
        </p:nvPicPr>
        <p:blipFill>
          <a:blip r:embed="rId3" cstate="print"/>
          <a:stretch>
            <a:fillRect/>
          </a:stretch>
        </p:blipFill>
        <p:spPr>
          <a:xfrm>
            <a:off x="0" y="1"/>
            <a:ext cx="1143000" cy="1611678"/>
          </a:xfrm>
          <a:prstGeom prst="rect">
            <a:avLst/>
          </a:prstGeom>
        </p:spPr>
      </p:pic>
      <p:pic>
        <p:nvPicPr>
          <p:cNvPr id="3074" name="Picture 2"/>
          <p:cNvPicPr>
            <a:picLocks noChangeAspect="1" noChangeArrowheads="1"/>
          </p:cNvPicPr>
          <p:nvPr/>
        </p:nvPicPr>
        <p:blipFill>
          <a:blip r:embed="rId4" cstate="print">
            <a:lum bright="16000" contrast="20000"/>
          </a:blip>
          <a:srcRect/>
          <a:stretch>
            <a:fillRect/>
          </a:stretch>
        </p:blipFill>
        <p:spPr bwMode="auto">
          <a:xfrm>
            <a:off x="381000" y="3962400"/>
            <a:ext cx="8523634" cy="2646363"/>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GB" dirty="0" smtClean="0"/>
              <a:t>Example</a:t>
            </a:r>
            <a:endParaRPr lang="en-US" dirty="0"/>
          </a:p>
        </p:txBody>
      </p:sp>
      <p:sp>
        <p:nvSpPr>
          <p:cNvPr id="3" name="Content Placeholder 2"/>
          <p:cNvSpPr>
            <a:spLocks noGrp="1"/>
          </p:cNvSpPr>
          <p:nvPr>
            <p:ph idx="1"/>
          </p:nvPr>
        </p:nvSpPr>
        <p:spPr>
          <a:xfrm>
            <a:off x="381000" y="1066801"/>
            <a:ext cx="5791200" cy="2286000"/>
          </a:xfrm>
        </p:spPr>
        <p:txBody>
          <a:bodyPr>
            <a:normAutofit fontScale="92500" lnSpcReduction="10000"/>
          </a:bodyPr>
          <a:lstStyle/>
          <a:p>
            <a:pPr marL="0" indent="0">
              <a:buNone/>
            </a:pPr>
            <a:r>
              <a:rPr lang="en-US" sz="2400" b="1" dirty="0">
                <a:solidFill>
                  <a:schemeClr val="accent3">
                    <a:lumMod val="75000"/>
                  </a:schemeClr>
                </a:solidFill>
              </a:rPr>
              <a:t>Now let us deal with some data obtained by Open University students, who measured </a:t>
            </a:r>
            <a:r>
              <a:rPr lang="en-US" sz="2400" b="1" dirty="0" smtClean="0">
                <a:solidFill>
                  <a:schemeClr val="accent3">
                    <a:lumMod val="75000"/>
                  </a:schemeClr>
                </a:solidFill>
              </a:rPr>
              <a:t>the </a:t>
            </a:r>
            <a:r>
              <a:rPr lang="en-US" sz="2400" b="1" dirty="0" err="1" smtClean="0">
                <a:solidFill>
                  <a:schemeClr val="accent3">
                    <a:lumMod val="75000"/>
                  </a:schemeClr>
                </a:solidFill>
              </a:rPr>
              <a:t>Iengths</a:t>
            </a:r>
            <a:r>
              <a:rPr lang="en-US" sz="2400" b="1" dirty="0" smtClean="0">
                <a:solidFill>
                  <a:schemeClr val="accent3">
                    <a:lumMod val="75000"/>
                  </a:schemeClr>
                </a:solidFill>
              </a:rPr>
              <a:t> </a:t>
            </a:r>
            <a:r>
              <a:rPr lang="en-US" sz="2400" b="1" dirty="0">
                <a:solidFill>
                  <a:schemeClr val="accent3">
                    <a:lumMod val="75000"/>
                  </a:schemeClr>
                </a:solidFill>
              </a:rPr>
              <a:t>of leaves in 3-day germinated wheat seedlings that had been given </a:t>
            </a:r>
            <a:r>
              <a:rPr lang="en-US" sz="2400" b="1" dirty="0" smtClean="0">
                <a:solidFill>
                  <a:schemeClr val="accent3">
                    <a:lumMod val="75000"/>
                  </a:schemeClr>
                </a:solidFill>
              </a:rPr>
              <a:t>different treatments</a:t>
            </a:r>
            <a:r>
              <a:rPr lang="en-US" sz="2400" b="1" dirty="0">
                <a:solidFill>
                  <a:schemeClr val="accent3">
                    <a:lumMod val="75000"/>
                  </a:schemeClr>
                </a:solidFill>
              </a:rPr>
              <a:t>. Batch A were grown from normal seeds and batch B from seeds that had </a:t>
            </a:r>
            <a:r>
              <a:rPr lang="en-US" sz="2400" b="1" dirty="0" smtClean="0">
                <a:solidFill>
                  <a:schemeClr val="accent3">
                    <a:lumMod val="75000"/>
                  </a:schemeClr>
                </a:solidFill>
              </a:rPr>
              <a:t>been subjected </a:t>
            </a:r>
            <a:r>
              <a:rPr lang="en-US" sz="2400" b="1" dirty="0">
                <a:solidFill>
                  <a:schemeClr val="accent3">
                    <a:lumMod val="75000"/>
                  </a:schemeClr>
                </a:solidFill>
              </a:rPr>
              <a:t>to </a:t>
            </a:r>
            <a:r>
              <a:rPr lang="en-US" sz="2400" b="1" dirty="0" smtClean="0">
                <a:solidFill>
                  <a:schemeClr val="accent3">
                    <a:lumMod val="75000"/>
                  </a:schemeClr>
                </a:solidFill>
                <a:sym typeface="Symbol"/>
              </a:rPr>
              <a:t></a:t>
            </a:r>
            <a:r>
              <a:rPr lang="en-US" sz="2400" b="1" dirty="0" smtClean="0">
                <a:solidFill>
                  <a:schemeClr val="accent3">
                    <a:lumMod val="75000"/>
                  </a:schemeClr>
                </a:solidFill>
              </a:rPr>
              <a:t>-</a:t>
            </a:r>
            <a:r>
              <a:rPr lang="en-US" sz="2400" b="1" dirty="0">
                <a:solidFill>
                  <a:schemeClr val="accent3">
                    <a:lumMod val="75000"/>
                  </a:schemeClr>
                </a:solidFill>
              </a:rPr>
              <a:t>radiation; here are their results:</a:t>
            </a:r>
          </a:p>
        </p:txBody>
      </p:sp>
      <p:pic>
        <p:nvPicPr>
          <p:cNvPr id="4098" name="Picture 2"/>
          <p:cNvPicPr>
            <a:picLocks noChangeAspect="1" noChangeArrowheads="1"/>
          </p:cNvPicPr>
          <p:nvPr/>
        </p:nvPicPr>
        <p:blipFill>
          <a:blip r:embed="rId3" cstate="print"/>
          <a:srcRect/>
          <a:stretch>
            <a:fillRect/>
          </a:stretch>
        </p:blipFill>
        <p:spPr bwMode="auto">
          <a:xfrm>
            <a:off x="381000" y="3810000"/>
            <a:ext cx="5457825" cy="2257425"/>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6324600" y="1981200"/>
            <a:ext cx="2305050" cy="405765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GB" sz="3600" dirty="0" smtClean="0"/>
              <a:t>Substitute these values into the equation:</a:t>
            </a:r>
            <a:endParaRPr lang="en-US" sz="3600" dirty="0"/>
          </a:p>
        </p:txBody>
      </p:sp>
      <p:pic>
        <p:nvPicPr>
          <p:cNvPr id="5122" name="Picture 2"/>
          <p:cNvPicPr>
            <a:picLocks noGrp="1" noChangeAspect="1" noChangeArrowheads="1"/>
          </p:cNvPicPr>
          <p:nvPr>
            <p:ph idx="1"/>
          </p:nvPr>
        </p:nvPicPr>
        <p:blipFill>
          <a:blip r:embed="rId3" cstate="print"/>
          <a:srcRect/>
          <a:stretch>
            <a:fillRect/>
          </a:stretch>
        </p:blipFill>
        <p:spPr bwMode="auto">
          <a:xfrm>
            <a:off x="2819400" y="1143000"/>
            <a:ext cx="3809603" cy="2209800"/>
          </a:xfrm>
          <a:prstGeom prst="rect">
            <a:avLst/>
          </a:prstGeom>
          <a:noFill/>
          <a:ln w="9525">
            <a:noFill/>
            <a:miter lim="800000"/>
            <a:headEnd/>
            <a:tailEnd/>
          </a:ln>
        </p:spPr>
      </p:pic>
      <p:sp>
        <p:nvSpPr>
          <p:cNvPr id="5" name="TextBox 4"/>
          <p:cNvSpPr txBox="1"/>
          <p:nvPr/>
        </p:nvSpPr>
        <p:spPr>
          <a:xfrm>
            <a:off x="0" y="3657600"/>
            <a:ext cx="9144000" cy="2800767"/>
          </a:xfrm>
          <a:prstGeom prst="rect">
            <a:avLst/>
          </a:prstGeom>
          <a:noFill/>
        </p:spPr>
        <p:txBody>
          <a:bodyPr wrap="square" rtlCol="0">
            <a:spAutoFit/>
          </a:bodyPr>
          <a:lstStyle/>
          <a:p>
            <a:r>
              <a:rPr lang="en-GB" sz="2000" b="1" dirty="0" smtClean="0">
                <a:solidFill>
                  <a:schemeClr val="accent3">
                    <a:lumMod val="75000"/>
                  </a:schemeClr>
                </a:solidFill>
              </a:rPr>
              <a:t>Degrees of freedom:</a:t>
            </a:r>
          </a:p>
          <a:p>
            <a:endParaRPr lang="en-GB" sz="2000" b="1" dirty="0">
              <a:solidFill>
                <a:schemeClr val="accent3">
                  <a:lumMod val="75000"/>
                </a:schemeClr>
              </a:solidFill>
            </a:endParaRPr>
          </a:p>
          <a:p>
            <a:r>
              <a:rPr lang="en-GB" sz="2000" b="1" dirty="0" smtClean="0">
                <a:solidFill>
                  <a:schemeClr val="accent3">
                    <a:lumMod val="75000"/>
                  </a:schemeClr>
                </a:solidFill>
              </a:rPr>
              <a:t>The degrees of freedom = (number in sample A – 1) + (number in sample B – 1)</a:t>
            </a:r>
          </a:p>
          <a:p>
            <a:endParaRPr lang="en-GB" sz="2000" b="1" dirty="0">
              <a:solidFill>
                <a:schemeClr val="accent3">
                  <a:lumMod val="75000"/>
                </a:schemeClr>
              </a:solidFill>
            </a:endParaRPr>
          </a:p>
          <a:p>
            <a:r>
              <a:rPr lang="en-GB" sz="2000" b="1" dirty="0" smtClean="0">
                <a:solidFill>
                  <a:schemeClr val="accent3">
                    <a:lumMod val="75000"/>
                  </a:schemeClr>
                </a:solidFill>
              </a:rPr>
              <a:t>In this case </a:t>
            </a:r>
            <a:r>
              <a:rPr lang="en-GB" sz="2000" b="1" dirty="0" err="1" smtClean="0">
                <a:solidFill>
                  <a:schemeClr val="accent3">
                    <a:lumMod val="75000"/>
                  </a:schemeClr>
                </a:solidFill>
              </a:rPr>
              <a:t>d.f</a:t>
            </a:r>
            <a:r>
              <a:rPr lang="en-GB" sz="2000" b="1" dirty="0" smtClean="0">
                <a:solidFill>
                  <a:schemeClr val="accent3">
                    <a:lumMod val="75000"/>
                  </a:schemeClr>
                </a:solidFill>
              </a:rPr>
              <a:t>. = (15-1) + (15-1) = 28</a:t>
            </a:r>
          </a:p>
          <a:p>
            <a:endParaRPr lang="en-GB" sz="2000" b="1" dirty="0">
              <a:solidFill>
                <a:schemeClr val="accent3">
                  <a:lumMod val="75000"/>
                </a:schemeClr>
              </a:solidFill>
            </a:endParaRPr>
          </a:p>
          <a:p>
            <a:r>
              <a:rPr lang="en-GB" sz="2000" b="1" dirty="0" smtClean="0">
                <a:solidFill>
                  <a:schemeClr val="accent3">
                    <a:lumMod val="75000"/>
                  </a:schemeClr>
                </a:solidFill>
              </a:rPr>
              <a:t>Now use the student t-test table . . . .  </a:t>
            </a:r>
          </a:p>
          <a:p>
            <a:endParaRPr lang="en-GB" dirty="0"/>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309</TotalTime>
  <Words>1190</Words>
  <Application>Microsoft Office PowerPoint</Application>
  <PresentationFormat>On-screen Show (4:3)</PresentationFormat>
  <Paragraphs>165</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Statistics</vt:lpstr>
      <vt:lpstr>Standard Deviation</vt:lpstr>
      <vt:lpstr>Hypothesis</vt:lpstr>
      <vt:lpstr>Null Hypothesis</vt:lpstr>
      <vt:lpstr>Hypothesis</vt:lpstr>
      <vt:lpstr>Null Hypothesis</vt:lpstr>
      <vt:lpstr>T-test</vt:lpstr>
      <vt:lpstr>Example</vt:lpstr>
      <vt:lpstr>Substitute these values into the equation:</vt:lpstr>
      <vt:lpstr>Slide 10</vt:lpstr>
      <vt:lpstr>Slide 11</vt:lpstr>
      <vt:lpstr>Conclusion</vt:lpstr>
      <vt:lpstr>Slide 13</vt:lpstr>
      <vt:lpstr>Task</vt:lpstr>
      <vt:lpstr>Task</vt:lpstr>
      <vt:lpstr>Chi-squared test (2)</vt:lpstr>
      <vt:lpstr>Chi-squared test (2)</vt:lpstr>
      <vt:lpstr>Chi-squared test (2)</vt:lpstr>
      <vt:lpstr>Chi-squared test (2)</vt:lpstr>
      <vt:lpstr>Slide 20</vt:lpstr>
      <vt:lpstr>Online statistical analysis</vt:lpstr>
      <vt:lpstr>Simpson’s Diversity Index</vt:lpstr>
      <vt:lpstr>G.3.2 Analyse the biodiversity of the two local communities using the Simpson index.</vt:lpstr>
      <vt:lpstr>Slide 24</vt:lpstr>
      <vt:lpstr>Slide 25</vt:lpstr>
      <vt:lpstr>Slide 26</vt:lpstr>
    </vt:vector>
  </TitlesOfParts>
  <Company>BBIS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Statistics</dc:title>
  <dc:creator>bbis</dc:creator>
  <cp:lastModifiedBy>Steve</cp:lastModifiedBy>
  <cp:revision>60</cp:revision>
  <dcterms:created xsi:type="dcterms:W3CDTF">2013-03-06T08:59:32Z</dcterms:created>
  <dcterms:modified xsi:type="dcterms:W3CDTF">2013-04-27T14:44:45Z</dcterms:modified>
</cp:coreProperties>
</file>