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7" r:id="rId4"/>
    <p:sldId id="257" r:id="rId5"/>
    <p:sldId id="259" r:id="rId6"/>
    <p:sldId id="260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2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E7C-8625-4A21-8172-8307F4490173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1E2-4315-4707-B99D-72DF5D652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1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E7C-8625-4A21-8172-8307F4490173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1E2-4315-4707-B99D-72DF5D652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24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E7C-8625-4A21-8172-8307F4490173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1E2-4315-4707-B99D-72DF5D652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97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E7C-8625-4A21-8172-8307F4490173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1E2-4315-4707-B99D-72DF5D652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00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E7C-8625-4A21-8172-8307F4490173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1E2-4315-4707-B99D-72DF5D652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37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E7C-8625-4A21-8172-8307F4490173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1E2-4315-4707-B99D-72DF5D652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62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E7C-8625-4A21-8172-8307F4490173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1E2-4315-4707-B99D-72DF5D652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29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E7C-8625-4A21-8172-8307F4490173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1E2-4315-4707-B99D-72DF5D652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77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E7C-8625-4A21-8172-8307F4490173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1E2-4315-4707-B99D-72DF5D652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73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E7C-8625-4A21-8172-8307F4490173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1E2-4315-4707-B99D-72DF5D652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71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E7C-8625-4A21-8172-8307F4490173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1E2-4315-4707-B99D-72DF5D652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20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DCE7C-8625-4A21-8172-8307F4490173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D91E2-4315-4707-B99D-72DF5D652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52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ccent SF" pitchFamily="2" charset="0"/>
              </a:rPr>
              <a:t>Variation</a:t>
            </a:r>
            <a:endParaRPr lang="en-GB" sz="9600" dirty="0">
              <a:solidFill>
                <a:schemeClr val="accent2">
                  <a:lumMod val="60000"/>
                  <a:lumOff val="40000"/>
                </a:schemeClr>
              </a:solidFill>
              <a:latin typeface="Accent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S3 Science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16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r>
              <a:rPr lang="en-GB" sz="9600" dirty="0" smtClean="0">
                <a:solidFill>
                  <a:srgbClr val="C0504D">
                    <a:lumMod val="60000"/>
                    <a:lumOff val="40000"/>
                  </a:srgbClr>
                </a:solidFill>
                <a:latin typeface="Accent SF" pitchFamily="2" charset="0"/>
              </a:rPr>
              <a:t>Height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759309"/>
              </p:ext>
            </p:extLst>
          </p:nvPr>
        </p:nvGraphicFramePr>
        <p:xfrm>
          <a:off x="431920" y="2852936"/>
          <a:ext cx="8363271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2787757"/>
                <a:gridCol w="27877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Height in cm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Your result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Class results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&lt;150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150 - 154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155 - 159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160 - 164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165 - 169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170</a:t>
                      </a:r>
                      <a:r>
                        <a:rPr lang="en-GB" baseline="0" dirty="0" smtClean="0"/>
                        <a:t> - 174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175 - 179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15816" y="6088940"/>
            <a:ext cx="3395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ccent SF" pitchFamily="2" charset="0"/>
              </a:rPr>
              <a:t>Draw a graph</a:t>
            </a:r>
            <a:endParaRPr lang="en-GB" sz="3200" dirty="0">
              <a:solidFill>
                <a:schemeClr val="accent2">
                  <a:lumMod val="60000"/>
                  <a:lumOff val="40000"/>
                </a:schemeClr>
              </a:solidFill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9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r>
              <a:rPr lang="en-GB" sz="9600" dirty="0" smtClean="0">
                <a:solidFill>
                  <a:srgbClr val="C0504D">
                    <a:lumMod val="60000"/>
                    <a:lumOff val="40000"/>
                  </a:srgbClr>
                </a:solidFill>
                <a:latin typeface="Accent SF" pitchFamily="2" charset="0"/>
              </a:rPr>
              <a:t>Eye colour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483275"/>
              </p:ext>
            </p:extLst>
          </p:nvPr>
        </p:nvGraphicFramePr>
        <p:xfrm>
          <a:off x="467544" y="3356992"/>
          <a:ext cx="836327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2787757"/>
                <a:gridCol w="27877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Eye colour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Your result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Class results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Brown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Green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Hazel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/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Grey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15816" y="6088940"/>
            <a:ext cx="3395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ccent SF" pitchFamily="2" charset="0"/>
              </a:rPr>
              <a:t>Draw a graph</a:t>
            </a:r>
            <a:endParaRPr lang="en-GB" sz="3200" dirty="0">
              <a:solidFill>
                <a:schemeClr val="accent2">
                  <a:lumMod val="60000"/>
                  <a:lumOff val="40000"/>
                </a:schemeClr>
              </a:solidFill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4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ccent SF" pitchFamily="2" charset="0"/>
              </a:rPr>
              <a:t>Which of these characteristics are inherited?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ccent SF" pitchFamily="2" charset="0"/>
              </a:rPr>
              <a:t>Giving a reason, identify the two identical twins</a:t>
            </a:r>
            <a:endParaRPr lang="en-GB" dirty="0">
              <a:latin typeface="Accent SF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72" y="260648"/>
            <a:ext cx="8185425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504D">
                    <a:lumMod val="60000"/>
                    <a:lumOff val="40000"/>
                  </a:srgbClr>
                </a:solidFill>
                <a:latin typeface="Accent SF" pitchFamily="2" charset="0"/>
              </a:rPr>
              <a:t>Genetic or environmental?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041716"/>
              </p:ext>
            </p:extLst>
          </p:nvPr>
        </p:nvGraphicFramePr>
        <p:xfrm>
          <a:off x="467544" y="386104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Genetic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Both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Environmental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99592" y="1277144"/>
            <a:ext cx="158417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Speak French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4932040" y="2780928"/>
            <a:ext cx="158417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Weight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6914900" y="2780928"/>
            <a:ext cx="158417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Skin colour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194287" y="2084362"/>
            <a:ext cx="158417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Bad breath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843808" y="1273452"/>
            <a:ext cx="158417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Scar on chin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4860032" y="1277144"/>
            <a:ext cx="158417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height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6889182" y="1285467"/>
            <a:ext cx="158417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Eye colour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2267744" y="2091491"/>
            <a:ext cx="158417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Curly hair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4211960" y="2084362"/>
            <a:ext cx="158417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Blood group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3059832" y="2788057"/>
            <a:ext cx="158417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Tongue rolling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1115616" y="2775531"/>
            <a:ext cx="158417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Freckles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6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Variation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3777"/>
            <a:ext cx="8229600" cy="4178808"/>
          </a:xfrm>
        </p:spPr>
      </p:pic>
    </p:spTree>
    <p:extLst>
      <p:ext uri="{BB962C8B-B14F-4D97-AF65-F5344CB8AC3E}">
        <p14:creationId xmlns:p14="http://schemas.microsoft.com/office/powerpoint/2010/main" val="163530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Discrete or continuous?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" y="1556792"/>
            <a:ext cx="9154737" cy="4680520"/>
          </a:xfrm>
        </p:spPr>
      </p:pic>
    </p:spTree>
    <p:extLst>
      <p:ext uri="{BB962C8B-B14F-4D97-AF65-F5344CB8AC3E}">
        <p14:creationId xmlns:p14="http://schemas.microsoft.com/office/powerpoint/2010/main" val="91055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Bar chart or histogram?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" y="1600200"/>
            <a:ext cx="7535372" cy="4525963"/>
          </a:xfrm>
        </p:spPr>
      </p:pic>
    </p:spTree>
    <p:extLst>
      <p:ext uri="{BB962C8B-B14F-4D97-AF65-F5344CB8AC3E}">
        <p14:creationId xmlns:p14="http://schemas.microsoft.com/office/powerpoint/2010/main" val="232215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Genetic or environmental?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E3E3E1"/>
              </a:clrFrom>
              <a:clrTo>
                <a:srgbClr val="E3E3E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649" y="2060848"/>
            <a:ext cx="6603943" cy="3528392"/>
          </a:xfrm>
        </p:spPr>
      </p:pic>
    </p:spTree>
    <p:extLst>
      <p:ext uri="{BB962C8B-B14F-4D97-AF65-F5344CB8AC3E}">
        <p14:creationId xmlns:p14="http://schemas.microsoft.com/office/powerpoint/2010/main" val="37798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n-GB" dirty="0"/>
              <a:t>4</a:t>
            </a:r>
            <a:r>
              <a:rPr lang="en-GB" dirty="0" smtClean="0"/>
              <a:t>. Give the term used for a characteristic controlled by many genes?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649" y="2492896"/>
            <a:ext cx="5635591" cy="3384376"/>
          </a:xfrm>
        </p:spPr>
      </p:pic>
    </p:spTree>
    <p:extLst>
      <p:ext uri="{BB962C8B-B14F-4D97-AF65-F5344CB8AC3E}">
        <p14:creationId xmlns:p14="http://schemas.microsoft.com/office/powerpoint/2010/main" val="67265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 Which of the following are influenced by the environment</a:t>
            </a:r>
            <a:endParaRPr lang="en-GB" dirty="0"/>
          </a:p>
        </p:txBody>
      </p:sp>
      <p:sp>
        <p:nvSpPr>
          <p:cNvPr id="4" name="Cloud 3"/>
          <p:cNvSpPr/>
          <p:nvPr/>
        </p:nvSpPr>
        <p:spPr>
          <a:xfrm>
            <a:off x="755576" y="2132856"/>
            <a:ext cx="2016224" cy="115212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Hair colour</a:t>
            </a:r>
            <a:endParaRPr lang="en-GB" dirty="0"/>
          </a:p>
        </p:txBody>
      </p:sp>
      <p:sp>
        <p:nvSpPr>
          <p:cNvPr id="5" name="Cloud 4"/>
          <p:cNvSpPr/>
          <p:nvPr/>
        </p:nvSpPr>
        <p:spPr>
          <a:xfrm>
            <a:off x="5652120" y="4293096"/>
            <a:ext cx="2016224" cy="115212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Language spoken</a:t>
            </a:r>
            <a:endParaRPr lang="en-GB" dirty="0"/>
          </a:p>
        </p:txBody>
      </p:sp>
      <p:sp>
        <p:nvSpPr>
          <p:cNvPr id="6" name="Cloud 5"/>
          <p:cNvSpPr/>
          <p:nvPr/>
        </p:nvSpPr>
        <p:spPr>
          <a:xfrm>
            <a:off x="1994792" y="4149080"/>
            <a:ext cx="2016224" cy="115212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Weight</a:t>
            </a:r>
            <a:endParaRPr lang="en-GB" dirty="0"/>
          </a:p>
        </p:txBody>
      </p:sp>
      <p:sp>
        <p:nvSpPr>
          <p:cNvPr id="7" name="Cloud 6"/>
          <p:cNvSpPr/>
          <p:nvPr/>
        </p:nvSpPr>
        <p:spPr>
          <a:xfrm>
            <a:off x="3795386" y="3015658"/>
            <a:ext cx="2016224" cy="115212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Blood group</a:t>
            </a:r>
            <a:endParaRPr lang="en-GB" dirty="0"/>
          </a:p>
        </p:txBody>
      </p:sp>
      <p:sp>
        <p:nvSpPr>
          <p:cNvPr id="8" name="Cloud 7"/>
          <p:cNvSpPr/>
          <p:nvPr/>
        </p:nvSpPr>
        <p:spPr>
          <a:xfrm>
            <a:off x="5940152" y="1835796"/>
            <a:ext cx="2016224" cy="115212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Scars</a:t>
            </a:r>
            <a:endParaRPr lang="en-GB" dirty="0"/>
          </a:p>
        </p:txBody>
      </p:sp>
      <p:sp>
        <p:nvSpPr>
          <p:cNvPr id="9" name="Cloud 8"/>
          <p:cNvSpPr/>
          <p:nvPr/>
        </p:nvSpPr>
        <p:spPr>
          <a:xfrm>
            <a:off x="2924200" y="1681308"/>
            <a:ext cx="2016224" cy="115212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Tongue rolling</a:t>
            </a:r>
            <a:endParaRPr lang="en-GB" dirty="0"/>
          </a:p>
        </p:txBody>
      </p:sp>
      <p:sp>
        <p:nvSpPr>
          <p:cNvPr id="10" name="Cloud 9"/>
          <p:cNvSpPr/>
          <p:nvPr/>
        </p:nvSpPr>
        <p:spPr>
          <a:xfrm>
            <a:off x="3614459" y="5435119"/>
            <a:ext cx="2016224" cy="115212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Eye colour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4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ccent SF" pitchFamily="2" charset="0"/>
              </a:rPr>
              <a:t>Outcomes and Experiences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/>
                <a:ea typeface="Times New Roman"/>
              </a:rPr>
              <a:t>By exploring the characteristics offspring inherit when living things reproduce, I can distinguish between inherited and non-inherited characteristics.</a:t>
            </a:r>
            <a:endParaRPr lang="en-GB" sz="4000" dirty="0">
              <a:latin typeface="Times New Roman"/>
              <a:ea typeface="Times New Roman"/>
            </a:endParaRPr>
          </a:p>
          <a:p>
            <a:pPr algn="r">
              <a:spcBef>
                <a:spcPts val="600"/>
              </a:spcBef>
              <a:spcAft>
                <a:spcPts val="0"/>
              </a:spcAft>
              <a:tabLst>
                <a:tab pos="1260475" algn="l"/>
                <a:tab pos="1260475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GB" sz="2800" b="1" dirty="0">
                <a:solidFill>
                  <a:srgbClr val="35A27D"/>
                </a:solidFill>
                <a:latin typeface="Arial"/>
                <a:ea typeface="Times New Roman"/>
              </a:rPr>
              <a:t>SCN 2-14b</a:t>
            </a:r>
            <a:endParaRPr lang="en-GB" sz="4000" dirty="0">
              <a:latin typeface="Times New Roman"/>
              <a:ea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31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alloonist SF" panose="020BE200000000000000" pitchFamily="34" charset="0"/>
              </a:rPr>
              <a:t>Learning intentions</a:t>
            </a:r>
            <a:endParaRPr lang="en-GB" dirty="0">
              <a:latin typeface="Balloonist SF" panose="020BE2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Identify some of the differences between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Distinguish between discrete and continuous variation.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Distinguish between a histogram and a bar chart.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Select the correct type of graph for a given set of data.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Identify if variation is the result of genetic differences only or influenced by the environment.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Define the term polygenic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62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9600" dirty="0">
                <a:solidFill>
                  <a:srgbClr val="C0504D">
                    <a:lumMod val="60000"/>
                    <a:lumOff val="40000"/>
                  </a:srgbClr>
                </a:solidFill>
                <a:latin typeface="Accent SF" pitchFamily="2" charset="0"/>
              </a:rPr>
              <a:t>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ccent SF" pitchFamily="2" charset="0"/>
              </a:rPr>
              <a:t>Variation can be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ccent SF" pitchFamily="2" charset="0"/>
              </a:rPr>
              <a:t>continuous</a:t>
            </a:r>
            <a:r>
              <a:rPr lang="en-GB" dirty="0" smtClean="0">
                <a:latin typeface="Accent SF" pitchFamily="2" charset="0"/>
              </a:rPr>
              <a:t> or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ccent SF" pitchFamily="2" charset="0"/>
              </a:rPr>
              <a:t>discrete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  <a:latin typeface="Accent SF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ccent SF" pitchFamily="2" charset="0"/>
              </a:rPr>
              <a:t>Continuous variation </a:t>
            </a:r>
            <a:r>
              <a:rPr lang="en-GB" dirty="0" smtClean="0">
                <a:latin typeface="Accent SF" pitchFamily="2" charset="0"/>
              </a:rPr>
              <a:t>is gradual and is partly influenced by the environment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  <a:latin typeface="Accent SF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ccent SF" pitchFamily="2" charset="0"/>
              </a:rPr>
              <a:t>Discrete variation </a:t>
            </a:r>
            <a:r>
              <a:rPr lang="en-GB" dirty="0" smtClean="0">
                <a:latin typeface="Accent SF" pitchFamily="2" charset="0"/>
              </a:rPr>
              <a:t>is clear cut and is controlled by genes</a:t>
            </a:r>
            <a:endParaRPr lang="en-GB" dirty="0"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24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8600" dirty="0" smtClean="0">
                <a:solidFill>
                  <a:srgbClr val="C0504D">
                    <a:lumMod val="60000"/>
                    <a:lumOff val="40000"/>
                  </a:srgbClr>
                </a:solidFill>
                <a:latin typeface="Accent SF" pitchFamily="2" charset="0"/>
              </a:rPr>
              <a:t>Graphs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323265"/>
            <a:ext cx="6696744" cy="4116683"/>
          </a:xfrm>
        </p:spPr>
      </p:pic>
      <p:sp>
        <p:nvSpPr>
          <p:cNvPr id="5" name="TextBox 4"/>
          <p:cNvSpPr txBox="1"/>
          <p:nvPr/>
        </p:nvSpPr>
        <p:spPr>
          <a:xfrm>
            <a:off x="539552" y="1844824"/>
            <a:ext cx="8255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ccent SF" pitchFamily="2" charset="0"/>
              </a:rPr>
              <a:t>Continuous variation is shown as a </a:t>
            </a:r>
            <a:r>
              <a:rPr lang="en-GB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ccent SF" pitchFamily="2" charset="0"/>
              </a:rPr>
              <a:t>histogram</a:t>
            </a:r>
            <a:endParaRPr lang="en-GB" sz="2400" dirty="0">
              <a:solidFill>
                <a:schemeClr val="accent2">
                  <a:lumMod val="60000"/>
                  <a:lumOff val="40000"/>
                </a:schemeClr>
              </a:solidFill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8600" dirty="0" smtClean="0">
                <a:solidFill>
                  <a:srgbClr val="C0504D">
                    <a:lumMod val="60000"/>
                    <a:lumOff val="40000"/>
                  </a:srgbClr>
                </a:solidFill>
                <a:latin typeface="Accent SF" pitchFamily="2" charset="0"/>
              </a:rPr>
              <a:t>Graphs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696840"/>
            <a:ext cx="4392488" cy="3684488"/>
          </a:xfrm>
        </p:spPr>
      </p:pic>
      <p:sp>
        <p:nvSpPr>
          <p:cNvPr id="5" name="TextBox 4"/>
          <p:cNvSpPr txBox="1"/>
          <p:nvPr/>
        </p:nvSpPr>
        <p:spPr>
          <a:xfrm>
            <a:off x="539552" y="1844824"/>
            <a:ext cx="855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ccent SF" pitchFamily="2" charset="0"/>
              </a:rPr>
              <a:t>Discontinuous variation is shown as a </a:t>
            </a:r>
            <a:r>
              <a:rPr lang="en-GB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ccent SF" pitchFamily="2" charset="0"/>
              </a:rPr>
              <a:t>bar chart</a:t>
            </a:r>
            <a:endParaRPr lang="en-GB" sz="2400" dirty="0">
              <a:solidFill>
                <a:schemeClr val="accent2">
                  <a:lumMod val="60000"/>
                  <a:lumOff val="40000"/>
                </a:schemeClr>
              </a:solidFill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68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en-GB" sz="9600" dirty="0" smtClean="0">
                <a:solidFill>
                  <a:srgbClr val="C0504D">
                    <a:lumMod val="60000"/>
                    <a:lumOff val="40000"/>
                  </a:srgbClr>
                </a:solidFill>
                <a:latin typeface="Accent SF" pitchFamily="2" charset="0"/>
              </a:rPr>
              <a:t>Length of index finger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544450"/>
              </p:ext>
            </p:extLst>
          </p:nvPr>
        </p:nvGraphicFramePr>
        <p:xfrm>
          <a:off x="431920" y="2996952"/>
          <a:ext cx="8363271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2787757"/>
                <a:gridCol w="27877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Length of index finger (cm)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Your result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Class results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6.0-6.5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6.5-7.0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7.0-7.5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7.5-8.0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8.0-8.5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8.5-9.0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9.0 or above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15815" y="6307729"/>
            <a:ext cx="3395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ccent SF" pitchFamily="2" charset="0"/>
              </a:rPr>
              <a:t>Draw a graph</a:t>
            </a:r>
            <a:endParaRPr lang="en-GB" sz="3200" dirty="0">
              <a:solidFill>
                <a:schemeClr val="accent2">
                  <a:lumMod val="60000"/>
                  <a:lumOff val="40000"/>
                </a:schemeClr>
              </a:solidFill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7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en-GB" sz="9600" dirty="0" smtClean="0">
                <a:solidFill>
                  <a:srgbClr val="C0504D">
                    <a:lumMod val="60000"/>
                    <a:lumOff val="40000"/>
                  </a:srgbClr>
                </a:solidFill>
                <a:latin typeface="Accent SF" pitchFamily="2" charset="0"/>
              </a:rPr>
              <a:t>Using a pen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20922"/>
              </p:ext>
            </p:extLst>
          </p:nvPr>
        </p:nvGraphicFramePr>
        <p:xfrm>
          <a:off x="467544" y="3356992"/>
          <a:ext cx="8363271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2787757"/>
                <a:gridCol w="27877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Left or right handed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Your result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Class results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Left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Right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15816" y="6088940"/>
            <a:ext cx="3395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ccent SF" pitchFamily="2" charset="0"/>
              </a:rPr>
              <a:t>Draw a graph</a:t>
            </a:r>
            <a:endParaRPr lang="en-GB" sz="3200" dirty="0">
              <a:solidFill>
                <a:schemeClr val="accent2">
                  <a:lumMod val="60000"/>
                  <a:lumOff val="40000"/>
                </a:schemeClr>
              </a:solidFill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1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en-GB" sz="9600" dirty="0" smtClean="0">
                <a:solidFill>
                  <a:srgbClr val="C0504D">
                    <a:lumMod val="60000"/>
                    <a:lumOff val="40000"/>
                  </a:srgbClr>
                </a:solidFill>
                <a:latin typeface="Accent SF" pitchFamily="2" charset="0"/>
              </a:rPr>
              <a:t>Tongue-rolling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771611"/>
              </p:ext>
            </p:extLst>
          </p:nvPr>
        </p:nvGraphicFramePr>
        <p:xfrm>
          <a:off x="467544" y="3356992"/>
          <a:ext cx="8363271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2787757"/>
                <a:gridCol w="27877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Ability to roll your tongue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Your result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Class results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Can not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15816" y="6088940"/>
            <a:ext cx="3395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ccent SF" pitchFamily="2" charset="0"/>
              </a:rPr>
              <a:t>Draw a graph</a:t>
            </a:r>
            <a:endParaRPr lang="en-GB" sz="3200" dirty="0">
              <a:solidFill>
                <a:schemeClr val="accent2">
                  <a:lumMod val="60000"/>
                  <a:lumOff val="40000"/>
                </a:schemeClr>
              </a:solidFill>
              <a:latin typeface="Accent SF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6897" y1="31193" x2="89655" y2="7889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020" y="4077072"/>
            <a:ext cx="3211606" cy="201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7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3795</TotalTime>
  <Words>357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Variation</vt:lpstr>
      <vt:lpstr>Outcomes and Experiences</vt:lpstr>
      <vt:lpstr>Learning intentions</vt:lpstr>
      <vt:lpstr>Variation</vt:lpstr>
      <vt:lpstr>Graphs</vt:lpstr>
      <vt:lpstr>Graphs</vt:lpstr>
      <vt:lpstr>Length of index finger</vt:lpstr>
      <vt:lpstr>Using a pen</vt:lpstr>
      <vt:lpstr>Tongue-rolling</vt:lpstr>
      <vt:lpstr>Height</vt:lpstr>
      <vt:lpstr>Eye colour</vt:lpstr>
      <vt:lpstr>PowerPoint Presentation</vt:lpstr>
      <vt:lpstr>Genetic or environmental?</vt:lpstr>
      <vt:lpstr>Variation</vt:lpstr>
      <vt:lpstr>1. Discrete or continuous?</vt:lpstr>
      <vt:lpstr>2. Bar chart or histogram?</vt:lpstr>
      <vt:lpstr>3. Genetic or environmental?</vt:lpstr>
      <vt:lpstr>4. Give the term used for a characteristic controlled by many genes?</vt:lpstr>
      <vt:lpstr>5. Which of the following are influenced by the environment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</dc:title>
  <dc:creator>MannS3</dc:creator>
  <cp:lastModifiedBy>MannS3</cp:lastModifiedBy>
  <cp:revision>30</cp:revision>
  <dcterms:created xsi:type="dcterms:W3CDTF">2015-11-02T10:23:06Z</dcterms:created>
  <dcterms:modified xsi:type="dcterms:W3CDTF">2017-05-22T09:15:50Z</dcterms:modified>
</cp:coreProperties>
</file>